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9" r:id="rId3"/>
    <p:sldId id="257" r:id="rId4"/>
    <p:sldId id="258" r:id="rId5"/>
    <p:sldId id="259" r:id="rId6"/>
    <p:sldId id="271" r:id="rId7"/>
    <p:sldId id="260" r:id="rId8"/>
    <p:sldId id="261" r:id="rId9"/>
    <p:sldId id="262" r:id="rId10"/>
    <p:sldId id="263" r:id="rId11"/>
    <p:sldId id="264" r:id="rId12"/>
    <p:sldId id="265" r:id="rId13"/>
    <p:sldId id="266" r:id="rId14"/>
    <p:sldId id="267" r:id="rId15"/>
    <p:sldId id="268"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518438-7ED8-454F-BCE5-1418D636390E}"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7CC30D0-A821-4B81-AFE7-3436E4F0B235}" type="slidenum">
              <a:rPr lang="en-IN" smtClean="0"/>
              <a:t>‹#›</a:t>
            </a:fld>
            <a:endParaRPr lang="en-IN"/>
          </a:p>
        </p:txBody>
      </p:sp>
    </p:spTree>
    <p:extLst>
      <p:ext uri="{BB962C8B-B14F-4D97-AF65-F5344CB8AC3E}">
        <p14:creationId xmlns:p14="http://schemas.microsoft.com/office/powerpoint/2010/main" val="209276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518438-7ED8-454F-BCE5-1418D636390E}"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CC30D0-A821-4B81-AFE7-3436E4F0B235}" type="slidenum">
              <a:rPr lang="en-IN" smtClean="0"/>
              <a:t>‹#›</a:t>
            </a:fld>
            <a:endParaRPr lang="en-IN"/>
          </a:p>
        </p:txBody>
      </p:sp>
    </p:spTree>
    <p:extLst>
      <p:ext uri="{BB962C8B-B14F-4D97-AF65-F5344CB8AC3E}">
        <p14:creationId xmlns:p14="http://schemas.microsoft.com/office/powerpoint/2010/main" val="2183319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518438-7ED8-454F-BCE5-1418D636390E}"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CC30D0-A821-4B81-AFE7-3436E4F0B235}" type="slidenum">
              <a:rPr lang="en-IN" smtClean="0"/>
              <a:t>‹#›</a:t>
            </a:fld>
            <a:endParaRPr lang="en-IN"/>
          </a:p>
        </p:txBody>
      </p:sp>
    </p:spTree>
    <p:extLst>
      <p:ext uri="{BB962C8B-B14F-4D97-AF65-F5344CB8AC3E}">
        <p14:creationId xmlns:p14="http://schemas.microsoft.com/office/powerpoint/2010/main" val="1169975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518438-7ED8-454F-BCE5-1418D636390E}"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CC30D0-A821-4B81-AFE7-3436E4F0B235}" type="slidenum">
              <a:rPr lang="en-IN" smtClean="0"/>
              <a:t>‹#›</a:t>
            </a:fld>
            <a:endParaRPr lang="en-IN"/>
          </a:p>
        </p:txBody>
      </p:sp>
    </p:spTree>
    <p:extLst>
      <p:ext uri="{BB962C8B-B14F-4D97-AF65-F5344CB8AC3E}">
        <p14:creationId xmlns:p14="http://schemas.microsoft.com/office/powerpoint/2010/main" val="1401641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C518438-7ED8-454F-BCE5-1418D636390E}" type="datetimeFigureOut">
              <a:rPr lang="en-IN" smtClean="0"/>
              <a:t>11-06-2024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7CC30D0-A821-4B81-AFE7-3436E4F0B235}" type="slidenum">
              <a:rPr lang="en-IN" smtClean="0"/>
              <a:t>‹#›</a:t>
            </a:fld>
            <a:endParaRPr lang="en-IN"/>
          </a:p>
        </p:txBody>
      </p:sp>
    </p:spTree>
    <p:extLst>
      <p:ext uri="{BB962C8B-B14F-4D97-AF65-F5344CB8AC3E}">
        <p14:creationId xmlns:p14="http://schemas.microsoft.com/office/powerpoint/2010/main" val="1501377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518438-7ED8-454F-BCE5-1418D636390E}"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CC30D0-A821-4B81-AFE7-3436E4F0B235}" type="slidenum">
              <a:rPr lang="en-IN" smtClean="0"/>
              <a:t>‹#›</a:t>
            </a:fld>
            <a:endParaRPr lang="en-IN"/>
          </a:p>
        </p:txBody>
      </p:sp>
    </p:spTree>
    <p:extLst>
      <p:ext uri="{BB962C8B-B14F-4D97-AF65-F5344CB8AC3E}">
        <p14:creationId xmlns:p14="http://schemas.microsoft.com/office/powerpoint/2010/main" val="1564206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518438-7ED8-454F-BCE5-1418D636390E}" type="datetimeFigureOut">
              <a:rPr lang="en-IN" smtClean="0"/>
              <a:t>11-06-2024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CC30D0-A821-4B81-AFE7-3436E4F0B235}" type="slidenum">
              <a:rPr lang="en-IN" smtClean="0"/>
              <a:t>‹#›</a:t>
            </a:fld>
            <a:endParaRPr lang="en-IN"/>
          </a:p>
        </p:txBody>
      </p:sp>
    </p:spTree>
    <p:extLst>
      <p:ext uri="{BB962C8B-B14F-4D97-AF65-F5344CB8AC3E}">
        <p14:creationId xmlns:p14="http://schemas.microsoft.com/office/powerpoint/2010/main" val="2079995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518438-7ED8-454F-BCE5-1418D636390E}" type="datetimeFigureOut">
              <a:rPr lang="en-IN" smtClean="0"/>
              <a:t>11-06-2024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CC30D0-A821-4B81-AFE7-3436E4F0B235}" type="slidenum">
              <a:rPr lang="en-IN" smtClean="0"/>
              <a:t>‹#›</a:t>
            </a:fld>
            <a:endParaRPr lang="en-IN"/>
          </a:p>
        </p:txBody>
      </p:sp>
    </p:spTree>
    <p:extLst>
      <p:ext uri="{BB962C8B-B14F-4D97-AF65-F5344CB8AC3E}">
        <p14:creationId xmlns:p14="http://schemas.microsoft.com/office/powerpoint/2010/main" val="4034485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518438-7ED8-454F-BCE5-1418D636390E}" type="datetimeFigureOut">
              <a:rPr lang="en-IN" smtClean="0"/>
              <a:t>11-06-2024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CC30D0-A821-4B81-AFE7-3436E4F0B235}" type="slidenum">
              <a:rPr lang="en-IN" smtClean="0"/>
              <a:t>‹#›</a:t>
            </a:fld>
            <a:endParaRPr lang="en-IN"/>
          </a:p>
        </p:txBody>
      </p:sp>
    </p:spTree>
    <p:extLst>
      <p:ext uri="{BB962C8B-B14F-4D97-AF65-F5344CB8AC3E}">
        <p14:creationId xmlns:p14="http://schemas.microsoft.com/office/powerpoint/2010/main" val="3085756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518438-7ED8-454F-BCE5-1418D636390E}"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7CC30D0-A821-4B81-AFE7-3436E4F0B235}" type="slidenum">
              <a:rPr lang="en-IN" smtClean="0"/>
              <a:t>‹#›</a:t>
            </a:fld>
            <a:endParaRPr lang="en-IN"/>
          </a:p>
        </p:txBody>
      </p:sp>
    </p:spTree>
    <p:extLst>
      <p:ext uri="{BB962C8B-B14F-4D97-AF65-F5344CB8AC3E}">
        <p14:creationId xmlns:p14="http://schemas.microsoft.com/office/powerpoint/2010/main" val="52126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518438-7ED8-454F-BCE5-1418D636390E}" type="datetimeFigureOut">
              <a:rPr lang="en-IN" smtClean="0"/>
              <a:t>11-06-2024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7CC30D0-A821-4B81-AFE7-3436E4F0B235}" type="slidenum">
              <a:rPr lang="en-IN" smtClean="0"/>
              <a:t>‹#›</a:t>
            </a:fld>
            <a:endParaRPr lang="en-IN"/>
          </a:p>
        </p:txBody>
      </p:sp>
    </p:spTree>
    <p:extLst>
      <p:ext uri="{BB962C8B-B14F-4D97-AF65-F5344CB8AC3E}">
        <p14:creationId xmlns:p14="http://schemas.microsoft.com/office/powerpoint/2010/main" val="2333752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C518438-7ED8-454F-BCE5-1418D636390E}" type="datetimeFigureOut">
              <a:rPr lang="en-IN" smtClean="0"/>
              <a:t>11-06-2024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7CC30D0-A821-4B81-AFE7-3436E4F0B235}" type="slidenum">
              <a:rPr lang="en-IN" smtClean="0"/>
              <a:t>‹#›</a:t>
            </a:fld>
            <a:endParaRPr lang="en-IN"/>
          </a:p>
        </p:txBody>
      </p:sp>
    </p:spTree>
    <p:extLst>
      <p:ext uri="{BB962C8B-B14F-4D97-AF65-F5344CB8AC3E}">
        <p14:creationId xmlns:p14="http://schemas.microsoft.com/office/powerpoint/2010/main" val="377757891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1B30-B986-2E59-DF6F-71680D3A3C6B}"/>
              </a:ext>
            </a:extLst>
          </p:cNvPr>
          <p:cNvSpPr>
            <a:spLocks noGrp="1"/>
          </p:cNvSpPr>
          <p:nvPr>
            <p:ph type="ctrTitle"/>
          </p:nvPr>
        </p:nvSpPr>
        <p:spPr/>
        <p:txBody>
          <a:bodyPr/>
          <a:lstStyle/>
          <a:p>
            <a:pPr algn="ctr"/>
            <a:r>
              <a:rPr lang="en-IN" b="1" i="0" dirty="0">
                <a:solidFill>
                  <a:srgbClr val="000000"/>
                </a:solidFill>
                <a:effectLst/>
                <a:highlight>
                  <a:srgbClr val="FFFFFF"/>
                </a:highlight>
                <a:latin typeface="Helvetica Neue"/>
              </a:rPr>
              <a:t>Budget Sales Analysis</a:t>
            </a:r>
            <a:br>
              <a:rPr lang="en-IN" b="1" i="0" dirty="0">
                <a:solidFill>
                  <a:srgbClr val="000000"/>
                </a:solidFill>
                <a:effectLst/>
                <a:highlight>
                  <a:srgbClr val="FFFFFF"/>
                </a:highlight>
                <a:latin typeface="Helvetica Neue"/>
              </a:rPr>
            </a:br>
            <a:endParaRPr lang="en-IN" dirty="0"/>
          </a:p>
        </p:txBody>
      </p:sp>
    </p:spTree>
    <p:extLst>
      <p:ext uri="{BB962C8B-B14F-4D97-AF65-F5344CB8AC3E}">
        <p14:creationId xmlns:p14="http://schemas.microsoft.com/office/powerpoint/2010/main" val="388513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435E3-7EEC-9CCE-63C2-7FC5C31563C8}"/>
              </a:ext>
            </a:extLst>
          </p:cNvPr>
          <p:cNvSpPr>
            <a:spLocks noGrp="1"/>
          </p:cNvSpPr>
          <p:nvPr>
            <p:ph type="title"/>
          </p:nvPr>
        </p:nvSpPr>
        <p:spPr>
          <a:xfrm>
            <a:off x="136902" y="487674"/>
            <a:ext cx="10515600" cy="586982"/>
          </a:xfrm>
        </p:spPr>
        <p:txBody>
          <a:bodyPr>
            <a:normAutofit fontScale="90000"/>
          </a:bodyPr>
          <a:lstStyle/>
          <a:p>
            <a:r>
              <a:rPr lang="en-US" sz="3600" b="1" i="0" dirty="0">
                <a:solidFill>
                  <a:srgbClr val="000000"/>
                </a:solidFill>
                <a:effectLst/>
                <a:highlight>
                  <a:srgbClr val="FFFFFF"/>
                </a:highlight>
                <a:latin typeface="Helvetica Neue"/>
              </a:rPr>
              <a:t>Identifying Seasonal Trends and Patterns</a:t>
            </a:r>
            <a:br>
              <a:rPr lang="en-US" b="1" i="0" dirty="0">
                <a:solidFill>
                  <a:srgbClr val="000000"/>
                </a:solidFill>
                <a:effectLst/>
                <a:highlight>
                  <a:srgbClr val="FFFFFF"/>
                </a:highlight>
                <a:latin typeface="Helvetica Neue"/>
              </a:rPr>
            </a:br>
            <a:endParaRPr lang="en-IN" dirty="0"/>
          </a:p>
        </p:txBody>
      </p:sp>
      <p:pic>
        <p:nvPicPr>
          <p:cNvPr id="7170" name="Picture 2">
            <a:extLst>
              <a:ext uri="{FF2B5EF4-FFF2-40B4-BE49-F238E27FC236}">
                <a16:creationId xmlns:a16="http://schemas.microsoft.com/office/drawing/2014/main" id="{8A3C9557-4B55-FA06-E369-79916960B9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902" y="878672"/>
            <a:ext cx="7602504" cy="53691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B59BC2B-10C3-DC0F-1C47-44F817315A4A}"/>
              </a:ext>
            </a:extLst>
          </p:cNvPr>
          <p:cNvSpPr txBox="1"/>
          <p:nvPr/>
        </p:nvSpPr>
        <p:spPr>
          <a:xfrm>
            <a:off x="7890808" y="1074656"/>
            <a:ext cx="3444138" cy="5016758"/>
          </a:xfrm>
          <a:prstGeom prst="rect">
            <a:avLst/>
          </a:prstGeom>
          <a:noFill/>
        </p:spPr>
        <p:txBody>
          <a:bodyPr wrap="square">
            <a:spAutoFit/>
          </a:bodyPr>
          <a:lstStyle/>
          <a:p>
            <a:pPr algn="l"/>
            <a:r>
              <a:rPr lang="en-US" sz="1600" b="1" i="0" dirty="0">
                <a:solidFill>
                  <a:srgbClr val="000000"/>
                </a:solidFill>
                <a:effectLst/>
                <a:highlight>
                  <a:srgbClr val="FFFFFF"/>
                </a:highlight>
                <a:latin typeface="Helvetica Neue"/>
              </a:rPr>
              <a:t>Observed</a:t>
            </a:r>
            <a:r>
              <a:rPr lang="en-US" sz="1600" b="0" i="0" dirty="0">
                <a:solidFill>
                  <a:srgbClr val="000000"/>
                </a:solidFill>
                <a:effectLst/>
                <a:highlight>
                  <a:srgbClr val="FFFFFF"/>
                </a:highlight>
                <a:latin typeface="Helvetica Neue"/>
              </a:rPr>
              <a:t>: The overall sales amount, exhibiting growth over time with some fluctuations.</a:t>
            </a:r>
          </a:p>
          <a:p>
            <a:pPr algn="l">
              <a:buFont typeface="+mj-lt"/>
              <a:buAutoNum type="arabicPeriod"/>
            </a:pPr>
            <a:endParaRPr lang="en-US" sz="1600" dirty="0">
              <a:solidFill>
                <a:srgbClr val="000000"/>
              </a:solidFill>
              <a:highlight>
                <a:srgbClr val="FFFFFF"/>
              </a:highlight>
              <a:latin typeface="Helvetica Neue"/>
            </a:endParaRPr>
          </a:p>
          <a:p>
            <a:pPr algn="l"/>
            <a:endParaRPr lang="en-US" sz="1600" dirty="0">
              <a:solidFill>
                <a:srgbClr val="000000"/>
              </a:solidFill>
              <a:highlight>
                <a:srgbClr val="FFFFFF"/>
              </a:highlight>
              <a:latin typeface="Helvetica Neue"/>
            </a:endParaRPr>
          </a:p>
          <a:p>
            <a:pPr algn="l"/>
            <a:r>
              <a:rPr lang="en-US" sz="1600" b="1" i="0" dirty="0">
                <a:solidFill>
                  <a:srgbClr val="000000"/>
                </a:solidFill>
                <a:effectLst/>
                <a:highlight>
                  <a:srgbClr val="FFFFFF"/>
                </a:highlight>
                <a:latin typeface="Helvetica Neue"/>
              </a:rPr>
              <a:t>Trend</a:t>
            </a:r>
            <a:r>
              <a:rPr lang="en-US" sz="1600" b="0" i="0" dirty="0">
                <a:solidFill>
                  <a:srgbClr val="000000"/>
                </a:solidFill>
                <a:effectLst/>
                <a:highlight>
                  <a:srgbClr val="FFFFFF"/>
                </a:highlight>
                <a:latin typeface="Helvetica Neue"/>
              </a:rPr>
              <a:t>: A consistent upward trend in sales, indicating overall growth.</a:t>
            </a:r>
          </a:p>
          <a:p>
            <a:pPr algn="l"/>
            <a:endParaRPr lang="en-US" sz="1600" dirty="0">
              <a:solidFill>
                <a:srgbClr val="000000"/>
              </a:solidFill>
              <a:highlight>
                <a:srgbClr val="FFFFFF"/>
              </a:highlight>
              <a:latin typeface="Helvetica Neue"/>
            </a:endParaRPr>
          </a:p>
          <a:p>
            <a:pPr algn="l"/>
            <a:endParaRPr lang="en-US" sz="1600" b="0" i="0" dirty="0">
              <a:solidFill>
                <a:srgbClr val="000000"/>
              </a:solidFill>
              <a:effectLst/>
              <a:highlight>
                <a:srgbClr val="FFFFFF"/>
              </a:highlight>
              <a:latin typeface="Helvetica Neue"/>
            </a:endParaRPr>
          </a:p>
          <a:p>
            <a:pPr algn="l"/>
            <a:endParaRPr lang="en-US" sz="1600" b="0" i="0" dirty="0">
              <a:solidFill>
                <a:srgbClr val="000000"/>
              </a:solidFill>
              <a:effectLst/>
              <a:highlight>
                <a:srgbClr val="FFFFFF"/>
              </a:highlight>
              <a:latin typeface="Helvetica Neue"/>
            </a:endParaRPr>
          </a:p>
          <a:p>
            <a:pPr algn="l"/>
            <a:r>
              <a:rPr lang="en-US" sz="1600" b="1" i="0" dirty="0">
                <a:solidFill>
                  <a:srgbClr val="000000"/>
                </a:solidFill>
                <a:effectLst/>
                <a:highlight>
                  <a:srgbClr val="FFFFFF"/>
                </a:highlight>
                <a:latin typeface="Helvetica Neue"/>
              </a:rPr>
              <a:t>Seasonal</a:t>
            </a:r>
            <a:r>
              <a:rPr lang="en-US" sz="1600" b="0" i="0" dirty="0">
                <a:solidFill>
                  <a:srgbClr val="000000"/>
                </a:solidFill>
                <a:effectLst/>
                <a:highlight>
                  <a:srgbClr val="FFFFFF"/>
                </a:highlight>
                <a:latin typeface="Helvetica Neue"/>
              </a:rPr>
              <a:t>: Repeating patterns indicating seasonality, with peaks around certain times.</a:t>
            </a:r>
          </a:p>
          <a:p>
            <a:pPr algn="l"/>
            <a:endParaRPr lang="en-US" sz="1600" dirty="0">
              <a:solidFill>
                <a:srgbClr val="000000"/>
              </a:solidFill>
              <a:highlight>
                <a:srgbClr val="FFFFFF"/>
              </a:highlight>
              <a:latin typeface="Helvetica Neue"/>
            </a:endParaRPr>
          </a:p>
          <a:p>
            <a:pPr algn="l"/>
            <a:endParaRPr lang="en-US" sz="1600" b="0" i="0" dirty="0">
              <a:solidFill>
                <a:srgbClr val="000000"/>
              </a:solidFill>
              <a:effectLst/>
              <a:highlight>
                <a:srgbClr val="FFFFFF"/>
              </a:highlight>
              <a:latin typeface="Helvetica Neue"/>
            </a:endParaRPr>
          </a:p>
          <a:p>
            <a:pPr algn="l"/>
            <a:endParaRPr lang="en-US" sz="1600" b="1" i="0" dirty="0">
              <a:solidFill>
                <a:srgbClr val="000000"/>
              </a:solidFill>
              <a:effectLst/>
              <a:highlight>
                <a:srgbClr val="FFFFFF"/>
              </a:highlight>
              <a:latin typeface="Helvetica Neue"/>
            </a:endParaRPr>
          </a:p>
          <a:p>
            <a:pPr algn="l"/>
            <a:r>
              <a:rPr lang="en-US" sz="1600" b="1" i="0" dirty="0">
                <a:solidFill>
                  <a:srgbClr val="000000"/>
                </a:solidFill>
                <a:effectLst/>
                <a:highlight>
                  <a:srgbClr val="FFFFFF"/>
                </a:highlight>
                <a:latin typeface="Helvetica Neue"/>
              </a:rPr>
              <a:t>Residual</a:t>
            </a:r>
            <a:r>
              <a:rPr lang="en-US" sz="1600" b="0" i="0" dirty="0">
                <a:solidFill>
                  <a:srgbClr val="000000"/>
                </a:solidFill>
                <a:effectLst/>
                <a:highlight>
                  <a:srgbClr val="FFFFFF"/>
                </a:highlight>
                <a:latin typeface="Helvetica Neue"/>
              </a:rPr>
              <a:t>: The noise or random fluctuations after removing the trend and seasonal components, showing variability but no clear pattern.</a:t>
            </a:r>
          </a:p>
        </p:txBody>
      </p:sp>
    </p:spTree>
    <p:extLst>
      <p:ext uri="{BB962C8B-B14F-4D97-AF65-F5344CB8AC3E}">
        <p14:creationId xmlns:p14="http://schemas.microsoft.com/office/powerpoint/2010/main" val="2014850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02E8-D655-2F88-5D42-FE0BA5093162}"/>
              </a:ext>
            </a:extLst>
          </p:cNvPr>
          <p:cNvSpPr>
            <a:spLocks noGrp="1"/>
          </p:cNvSpPr>
          <p:nvPr>
            <p:ph type="title"/>
          </p:nvPr>
        </p:nvSpPr>
        <p:spPr>
          <a:xfrm>
            <a:off x="357432" y="373291"/>
            <a:ext cx="10515600" cy="605836"/>
          </a:xfrm>
        </p:spPr>
        <p:txBody>
          <a:bodyPr>
            <a:normAutofit fontScale="90000"/>
          </a:bodyPr>
          <a:lstStyle/>
          <a:p>
            <a:r>
              <a:rPr lang="en-US" sz="3100" b="1" i="0" dirty="0">
                <a:solidFill>
                  <a:srgbClr val="000000"/>
                </a:solidFill>
                <a:effectLst/>
                <a:highlight>
                  <a:srgbClr val="FFFFFF"/>
                </a:highlight>
                <a:latin typeface="Helvetica Neue"/>
              </a:rPr>
              <a:t>Analyzing Sales Performance by Fiscal Periods</a:t>
            </a:r>
            <a:br>
              <a:rPr lang="en-US" b="1" i="0" dirty="0">
                <a:solidFill>
                  <a:srgbClr val="000000"/>
                </a:solidFill>
                <a:effectLst/>
                <a:highlight>
                  <a:srgbClr val="FFFFFF"/>
                </a:highlight>
                <a:latin typeface="Helvetica Neue"/>
              </a:rPr>
            </a:br>
            <a:endParaRPr lang="en-IN" dirty="0"/>
          </a:p>
        </p:txBody>
      </p:sp>
      <p:pic>
        <p:nvPicPr>
          <p:cNvPr id="8194" name="Picture 2">
            <a:extLst>
              <a:ext uri="{FF2B5EF4-FFF2-40B4-BE49-F238E27FC236}">
                <a16:creationId xmlns:a16="http://schemas.microsoft.com/office/drawing/2014/main" id="{7C21F819-4028-67B4-299E-406D2BEE5C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864" y="979127"/>
            <a:ext cx="10310736" cy="5636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778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9D6F9-CF20-F69A-9E76-58F2D7F92D47}"/>
              </a:ext>
            </a:extLst>
          </p:cNvPr>
          <p:cNvSpPr>
            <a:spLocks noGrp="1"/>
          </p:cNvSpPr>
          <p:nvPr>
            <p:ph type="title"/>
          </p:nvPr>
        </p:nvSpPr>
        <p:spPr>
          <a:xfrm>
            <a:off x="150042" y="402832"/>
            <a:ext cx="10515600" cy="568129"/>
          </a:xfrm>
        </p:spPr>
        <p:txBody>
          <a:bodyPr>
            <a:noAutofit/>
          </a:bodyPr>
          <a:lstStyle/>
          <a:p>
            <a:r>
              <a:rPr lang="en-US" sz="2000" b="1" i="0" dirty="0">
                <a:solidFill>
                  <a:srgbClr val="000000"/>
                </a:solidFill>
                <a:effectLst/>
                <a:highlight>
                  <a:srgbClr val="FFFFFF"/>
                </a:highlight>
                <a:latin typeface="Helvetica Neue"/>
              </a:rPr>
              <a:t>Customer Segmentation Analysis</a:t>
            </a:r>
            <a:br>
              <a:rPr lang="en-US" sz="2000" b="1" i="0" dirty="0">
                <a:solidFill>
                  <a:srgbClr val="000000"/>
                </a:solidFill>
                <a:effectLst/>
                <a:highlight>
                  <a:srgbClr val="FFFFFF"/>
                </a:highlight>
                <a:latin typeface="Helvetica Neue"/>
              </a:rPr>
            </a:br>
            <a:r>
              <a:rPr lang="en-US" sz="2000" i="0" dirty="0">
                <a:solidFill>
                  <a:srgbClr val="000000"/>
                </a:solidFill>
                <a:effectLst/>
                <a:highlight>
                  <a:srgbClr val="FFFFFF"/>
                </a:highlight>
                <a:latin typeface="Helvetica Neue"/>
              </a:rPr>
              <a:t>Identify different customer segments based on their purchasing behavior, demographics, and sales territory.</a:t>
            </a:r>
          </a:p>
        </p:txBody>
      </p:sp>
      <p:pic>
        <p:nvPicPr>
          <p:cNvPr id="9218" name="Picture 2">
            <a:extLst>
              <a:ext uri="{FF2B5EF4-FFF2-40B4-BE49-F238E27FC236}">
                <a16:creationId xmlns:a16="http://schemas.microsoft.com/office/drawing/2014/main" id="{5A827101-4394-A1BA-99EB-5B10889800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42" y="1536569"/>
            <a:ext cx="8371933" cy="4990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1953EA4-867C-274E-8E73-67FA7952D49C}"/>
              </a:ext>
            </a:extLst>
          </p:cNvPr>
          <p:cNvSpPr txBox="1"/>
          <p:nvPr/>
        </p:nvSpPr>
        <p:spPr>
          <a:xfrm>
            <a:off x="8540685" y="1809475"/>
            <a:ext cx="3742441" cy="2308324"/>
          </a:xfrm>
          <a:prstGeom prst="rect">
            <a:avLst/>
          </a:prstGeom>
          <a:noFill/>
        </p:spPr>
        <p:txBody>
          <a:bodyPr wrap="square">
            <a:spAutoFit/>
          </a:bodyPr>
          <a:lstStyle/>
          <a:p>
            <a:endParaRPr lang="en-IN" dirty="0"/>
          </a:p>
          <a:p>
            <a:r>
              <a:rPr lang="en-IN" b="1" dirty="0"/>
              <a:t>Higher-income customers contribute more to sales, especially those earning above $100,000. Customers with more cars (3 or more) are generally wealthier. Premium customers are distributed across various sales territories.</a:t>
            </a:r>
          </a:p>
        </p:txBody>
      </p:sp>
    </p:spTree>
    <p:extLst>
      <p:ext uri="{BB962C8B-B14F-4D97-AF65-F5344CB8AC3E}">
        <p14:creationId xmlns:p14="http://schemas.microsoft.com/office/powerpoint/2010/main" val="2736251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E8B7A-51B2-3F13-D6F2-2166E4AC0119}"/>
              </a:ext>
            </a:extLst>
          </p:cNvPr>
          <p:cNvSpPr>
            <a:spLocks noGrp="1"/>
          </p:cNvSpPr>
          <p:nvPr>
            <p:ph type="title"/>
          </p:nvPr>
        </p:nvSpPr>
        <p:spPr>
          <a:xfrm>
            <a:off x="196239" y="708359"/>
            <a:ext cx="11727729" cy="690678"/>
          </a:xfrm>
        </p:spPr>
        <p:txBody>
          <a:bodyPr>
            <a:normAutofit fontScale="90000"/>
          </a:bodyPr>
          <a:lstStyle/>
          <a:p>
            <a:r>
              <a:rPr lang="en-US" sz="2200" b="1" i="0" dirty="0">
                <a:solidFill>
                  <a:srgbClr val="000000"/>
                </a:solidFill>
                <a:effectLst/>
                <a:highlight>
                  <a:srgbClr val="FFFFFF"/>
                </a:highlight>
                <a:latin typeface="Helvetica Neue"/>
              </a:rPr>
              <a:t>Identifying Seasonal Sales Trends</a:t>
            </a:r>
            <a:br>
              <a:rPr lang="en-US" sz="2200" b="1" i="0" dirty="0">
                <a:solidFill>
                  <a:srgbClr val="000000"/>
                </a:solidFill>
                <a:effectLst/>
                <a:highlight>
                  <a:srgbClr val="FFFFFF"/>
                </a:highlight>
                <a:latin typeface="Helvetica Neue"/>
              </a:rPr>
            </a:br>
            <a:r>
              <a:rPr lang="en-US" sz="2200" i="0" dirty="0">
                <a:solidFill>
                  <a:srgbClr val="000000"/>
                </a:solidFill>
                <a:effectLst/>
                <a:highlight>
                  <a:srgbClr val="FFFFFF"/>
                </a:highlight>
                <a:latin typeface="Helvetica Neue"/>
              </a:rPr>
              <a:t>Identify seasonal trends in sales across different product categories and subcategories to optimize inventory and marketing strategies.</a:t>
            </a:r>
            <a:br>
              <a:rPr lang="en-US" i="0" dirty="0">
                <a:solidFill>
                  <a:srgbClr val="000000"/>
                </a:solidFill>
                <a:effectLst/>
                <a:highlight>
                  <a:srgbClr val="FFFFFF"/>
                </a:highlight>
                <a:latin typeface="Helvetica Neue"/>
              </a:rPr>
            </a:br>
            <a:endParaRPr lang="en-IN" dirty="0"/>
          </a:p>
        </p:txBody>
      </p:sp>
      <p:pic>
        <p:nvPicPr>
          <p:cNvPr id="10242" name="Picture 2">
            <a:extLst>
              <a:ext uri="{FF2B5EF4-FFF2-40B4-BE49-F238E27FC236}">
                <a16:creationId xmlns:a16="http://schemas.microsoft.com/office/drawing/2014/main" id="{C11C7E24-CC3C-2527-7C64-6D99ABB75D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39" y="1479163"/>
            <a:ext cx="5534471" cy="343963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5F241B6F-BB13-2725-CA28-EF736BBEBA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950" y="1593129"/>
            <a:ext cx="6151810" cy="317683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2F172AD-F00A-6E42-689A-CF2A95379377}"/>
              </a:ext>
            </a:extLst>
          </p:cNvPr>
          <p:cNvSpPr txBox="1"/>
          <p:nvPr/>
        </p:nvSpPr>
        <p:spPr>
          <a:xfrm>
            <a:off x="196239" y="4930215"/>
            <a:ext cx="11798852" cy="1508105"/>
          </a:xfrm>
          <a:prstGeom prst="rect">
            <a:avLst/>
          </a:prstGeom>
          <a:noFill/>
        </p:spPr>
        <p:txBody>
          <a:bodyPr wrap="square">
            <a:spAutoFit/>
          </a:bodyPr>
          <a:lstStyle/>
          <a:p>
            <a:endParaRPr lang="en-IN" dirty="0"/>
          </a:p>
          <a:p>
            <a:r>
              <a:rPr lang="en-IN" sz="2000" b="1" dirty="0"/>
              <a:t>Monthly Sales Trends:</a:t>
            </a:r>
          </a:p>
          <a:p>
            <a:r>
              <a:rPr lang="en-IN" dirty="0"/>
              <a:t>- </a:t>
            </a:r>
            <a:r>
              <a:rPr lang="en-IN" b="1" dirty="0"/>
              <a:t>Bikes: </a:t>
            </a:r>
            <a:r>
              <a:rPr lang="en-IN" dirty="0"/>
              <a:t>Significant upward trend, peaking at 700,000.</a:t>
            </a:r>
          </a:p>
          <a:p>
            <a:r>
              <a:rPr lang="en-IN" dirty="0"/>
              <a:t>- </a:t>
            </a:r>
            <a:r>
              <a:rPr lang="en-IN" b="1" dirty="0"/>
              <a:t>Accessories &amp; Clothing: </a:t>
            </a:r>
            <a:r>
              <a:rPr lang="en-IN" dirty="0"/>
              <a:t>Flat, lower sales.</a:t>
            </a:r>
          </a:p>
          <a:p>
            <a:r>
              <a:rPr lang="en-IN" dirty="0"/>
              <a:t>- </a:t>
            </a:r>
            <a:r>
              <a:rPr lang="en-IN" b="1" dirty="0"/>
              <a:t>Subcategories: </a:t>
            </a:r>
            <a:r>
              <a:rPr lang="en-IN" dirty="0"/>
              <a:t>Mountain and Road Bikes dominate with steady growth; other subcategories remain stable with low sales.</a:t>
            </a:r>
          </a:p>
        </p:txBody>
      </p:sp>
    </p:spTree>
    <p:extLst>
      <p:ext uri="{BB962C8B-B14F-4D97-AF65-F5344CB8AC3E}">
        <p14:creationId xmlns:p14="http://schemas.microsoft.com/office/powerpoint/2010/main" val="1119087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C0BE-A8A9-8CAC-FB13-F433EBB540DF}"/>
              </a:ext>
            </a:extLst>
          </p:cNvPr>
          <p:cNvSpPr>
            <a:spLocks noGrp="1"/>
          </p:cNvSpPr>
          <p:nvPr>
            <p:ph type="title"/>
          </p:nvPr>
        </p:nvSpPr>
        <p:spPr>
          <a:xfrm>
            <a:off x="197178" y="961206"/>
            <a:ext cx="10515600" cy="530421"/>
          </a:xfrm>
        </p:spPr>
        <p:txBody>
          <a:bodyPr>
            <a:normAutofit fontScale="90000"/>
          </a:bodyPr>
          <a:lstStyle/>
          <a:p>
            <a:r>
              <a:rPr lang="en-US" sz="3100" b="1" i="0" dirty="0">
                <a:solidFill>
                  <a:srgbClr val="000000"/>
                </a:solidFill>
                <a:effectLst/>
                <a:highlight>
                  <a:srgbClr val="FFFFFF"/>
                </a:highlight>
                <a:latin typeface="Helvetica Neue"/>
              </a:rPr>
              <a:t>Product Performance Analysis</a:t>
            </a:r>
            <a:br>
              <a:rPr lang="en-US" sz="3100" b="1" i="0" dirty="0">
                <a:solidFill>
                  <a:srgbClr val="000000"/>
                </a:solidFill>
                <a:effectLst/>
                <a:highlight>
                  <a:srgbClr val="FFFFFF"/>
                </a:highlight>
                <a:latin typeface="Helvetica Neue"/>
              </a:rPr>
            </a:br>
            <a:r>
              <a:rPr lang="en-US" sz="2200" i="0" dirty="0">
                <a:solidFill>
                  <a:srgbClr val="000000"/>
                </a:solidFill>
                <a:effectLst/>
                <a:highlight>
                  <a:srgbClr val="FFFFFF"/>
                </a:highlight>
                <a:latin typeface="Helvetica Neue"/>
              </a:rPr>
              <a:t>Evaluate the performance of different products to identify top-performing products and those that need marketing or product improvement efforts.</a:t>
            </a:r>
            <a:br>
              <a:rPr lang="en-US" b="1" i="0" dirty="0">
                <a:solidFill>
                  <a:srgbClr val="000000"/>
                </a:solidFill>
                <a:effectLst/>
                <a:highlight>
                  <a:srgbClr val="FFFFFF"/>
                </a:highlight>
                <a:latin typeface="Helvetica Neue"/>
              </a:rPr>
            </a:br>
            <a:endParaRPr lang="en-IN" dirty="0"/>
          </a:p>
        </p:txBody>
      </p:sp>
      <p:pic>
        <p:nvPicPr>
          <p:cNvPr id="11266" name="Picture 2">
            <a:extLst>
              <a:ext uri="{FF2B5EF4-FFF2-40B4-BE49-F238E27FC236}">
                <a16:creationId xmlns:a16="http://schemas.microsoft.com/office/drawing/2014/main" id="{693308B1-F915-3C18-15BA-C9D12F7A0E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262" y="1581848"/>
            <a:ext cx="9427590" cy="499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303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5EAF18AA-3675-24B3-44C7-A2AB9E1AFE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511" y="485709"/>
            <a:ext cx="11321592" cy="6042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817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E916AF-5F9D-2644-74F2-377BCF201968}"/>
              </a:ext>
            </a:extLst>
          </p:cNvPr>
          <p:cNvSpPr txBox="1"/>
          <p:nvPr/>
        </p:nvSpPr>
        <p:spPr>
          <a:xfrm>
            <a:off x="147686" y="1063319"/>
            <a:ext cx="11896627" cy="3539430"/>
          </a:xfrm>
          <a:prstGeom prst="rect">
            <a:avLst/>
          </a:prstGeom>
          <a:noFill/>
        </p:spPr>
        <p:txBody>
          <a:bodyPr wrap="square">
            <a:spAutoFit/>
          </a:bodyPr>
          <a:lstStyle/>
          <a:p>
            <a:r>
              <a:rPr lang="en-US" sz="3200" b="1" dirty="0"/>
              <a:t>Conclusion</a:t>
            </a:r>
          </a:p>
          <a:p>
            <a:pPr>
              <a:buFont typeface="Arial" panose="020B0604020202020204" pitchFamily="34" charset="0"/>
              <a:buChar char="•"/>
            </a:pPr>
            <a:r>
              <a:rPr lang="en-US" sz="2400" b="1" dirty="0"/>
              <a:t>Bikes:</a:t>
            </a:r>
            <a:r>
              <a:rPr lang="en-US" sz="2400" dirty="0"/>
              <a:t> Show a significant upward sales trend, indicating strong and growing demand.</a:t>
            </a:r>
          </a:p>
          <a:p>
            <a:pPr>
              <a:buFont typeface="Arial" panose="020B0604020202020204" pitchFamily="34" charset="0"/>
              <a:buChar char="•"/>
            </a:pPr>
            <a:r>
              <a:rPr lang="en-US" sz="2400" b="1" dirty="0"/>
              <a:t>Accessories and Clothing:</a:t>
            </a:r>
            <a:r>
              <a:rPr lang="en-US" sz="2400" dirty="0"/>
              <a:t> Exhibit relatively flat sales trends with lower sales amounts compared to Bikes.</a:t>
            </a:r>
          </a:p>
          <a:p>
            <a:pPr>
              <a:buFont typeface="Arial" panose="020B0604020202020204" pitchFamily="34" charset="0"/>
              <a:buChar char="•"/>
            </a:pPr>
            <a:r>
              <a:rPr lang="en-US" sz="2400" b="1" dirty="0"/>
              <a:t>Mountain and Road Bikes:</a:t>
            </a:r>
            <a:r>
              <a:rPr lang="en-US" sz="2400" dirty="0"/>
              <a:t> Dominate sales with consistent growth, especially Mountain Bikes.</a:t>
            </a:r>
          </a:p>
          <a:p>
            <a:pPr>
              <a:buFont typeface="Arial" panose="020B0604020202020204" pitchFamily="34" charset="0"/>
              <a:buChar char="•"/>
            </a:pPr>
            <a:r>
              <a:rPr lang="en-US" sz="2400" b="1" dirty="0"/>
              <a:t>Other Subcategories:</a:t>
            </a:r>
            <a:r>
              <a:rPr lang="en-US" sz="2400" dirty="0"/>
              <a:t> Remain stable with low sales across the months, without significant spikes or dips.</a:t>
            </a:r>
          </a:p>
          <a:p>
            <a:pPr>
              <a:buFont typeface="Arial" panose="020B0604020202020204" pitchFamily="34" charset="0"/>
              <a:buChar char="•"/>
            </a:pPr>
            <a:r>
              <a:rPr lang="en-US" sz="2400" b="1" dirty="0"/>
              <a:t>Overall Impact:</a:t>
            </a:r>
            <a:r>
              <a:rPr lang="en-US" sz="2400" dirty="0"/>
              <a:t> The analysis provides actionable insights for optimizing inventory and refining sales strategies to boost overall business performance.</a:t>
            </a:r>
          </a:p>
        </p:txBody>
      </p:sp>
    </p:spTree>
    <p:extLst>
      <p:ext uri="{BB962C8B-B14F-4D97-AF65-F5344CB8AC3E}">
        <p14:creationId xmlns:p14="http://schemas.microsoft.com/office/powerpoint/2010/main" val="2839950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1249D3-7A08-4DB7-46C1-ACF1162DFA9C}"/>
              </a:ext>
            </a:extLst>
          </p:cNvPr>
          <p:cNvSpPr txBox="1"/>
          <p:nvPr/>
        </p:nvSpPr>
        <p:spPr>
          <a:xfrm>
            <a:off x="223101" y="1056796"/>
            <a:ext cx="11745798" cy="3970318"/>
          </a:xfrm>
          <a:prstGeom prst="rect">
            <a:avLst/>
          </a:prstGeom>
          <a:noFill/>
        </p:spPr>
        <p:txBody>
          <a:bodyPr wrap="square">
            <a:spAutoFit/>
          </a:bodyPr>
          <a:lstStyle/>
          <a:p>
            <a:r>
              <a:rPr lang="en-US" sz="2800" b="1" dirty="0"/>
              <a:t>Problem Statement</a:t>
            </a:r>
          </a:p>
          <a:p>
            <a:r>
              <a:rPr lang="en-US" sz="2400" dirty="0"/>
              <a:t>The objective is to analyze Adventure Works' sales data to identify trends, optimize inventory, and enhance sales strategies. By conducting exploratory data analysis (EDA), we aim to uncover insights that can guide decision-making for improving business performance.</a:t>
            </a:r>
          </a:p>
          <a:p>
            <a:endParaRPr lang="en-US" sz="2800" dirty="0"/>
          </a:p>
          <a:p>
            <a:r>
              <a:rPr lang="en-US" sz="2800" b="1" dirty="0"/>
              <a:t>Objective</a:t>
            </a:r>
          </a:p>
          <a:p>
            <a:pPr>
              <a:buFont typeface="Arial" panose="020B0604020202020204" pitchFamily="34" charset="0"/>
              <a:buChar char="•"/>
            </a:pPr>
            <a:r>
              <a:rPr lang="en-US" sz="2400" b="1" dirty="0"/>
              <a:t>Understand Sales Trends:</a:t>
            </a:r>
            <a:r>
              <a:rPr lang="en-US" sz="2400" dirty="0"/>
              <a:t> Analyze monthly sales trends by category and subcategory.</a:t>
            </a:r>
          </a:p>
          <a:p>
            <a:pPr>
              <a:buFont typeface="Arial" panose="020B0604020202020204" pitchFamily="34" charset="0"/>
              <a:buChar char="•"/>
            </a:pPr>
            <a:r>
              <a:rPr lang="en-US" sz="2400" b="1" dirty="0"/>
              <a:t>Optimize Inventory:</a:t>
            </a:r>
            <a:r>
              <a:rPr lang="en-US" sz="2400" dirty="0"/>
              <a:t> Identify which products are performing well to make informed inventory decisions.</a:t>
            </a:r>
          </a:p>
          <a:p>
            <a:pPr>
              <a:buFont typeface="Arial" panose="020B0604020202020204" pitchFamily="34" charset="0"/>
              <a:buChar char="•"/>
            </a:pPr>
            <a:r>
              <a:rPr lang="en-US" sz="2400" b="1" dirty="0"/>
              <a:t>Enhance Sales Strategies:</a:t>
            </a:r>
            <a:r>
              <a:rPr lang="en-US" sz="2400" dirty="0"/>
              <a:t> Use the insights to refine and improve sales strategies.</a:t>
            </a:r>
          </a:p>
        </p:txBody>
      </p:sp>
    </p:spTree>
    <p:extLst>
      <p:ext uri="{BB962C8B-B14F-4D97-AF65-F5344CB8AC3E}">
        <p14:creationId xmlns:p14="http://schemas.microsoft.com/office/powerpoint/2010/main" val="2486461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5F6F6-E45B-A18D-3DD0-4AC03B4C4804}"/>
              </a:ext>
            </a:extLst>
          </p:cNvPr>
          <p:cNvSpPr>
            <a:spLocks noGrp="1"/>
          </p:cNvSpPr>
          <p:nvPr>
            <p:ph type="title"/>
          </p:nvPr>
        </p:nvSpPr>
        <p:spPr>
          <a:xfrm>
            <a:off x="140616" y="705341"/>
            <a:ext cx="10515600" cy="301658"/>
          </a:xfrm>
        </p:spPr>
        <p:txBody>
          <a:bodyPr>
            <a:normAutofit fontScale="90000"/>
          </a:bodyPr>
          <a:lstStyle/>
          <a:p>
            <a:r>
              <a:rPr lang="en-IN" sz="3200" b="1" i="0" dirty="0">
                <a:solidFill>
                  <a:srgbClr val="000000"/>
                </a:solidFill>
                <a:effectLst/>
                <a:highlight>
                  <a:srgbClr val="FFFFFF"/>
                </a:highlight>
                <a:latin typeface="Helvetica Neue"/>
              </a:rPr>
              <a:t>Distribution of Sales Amount</a:t>
            </a:r>
            <a:br>
              <a:rPr lang="en-IN" b="1" i="0" dirty="0">
                <a:solidFill>
                  <a:srgbClr val="000000"/>
                </a:solidFill>
                <a:effectLst/>
                <a:highlight>
                  <a:srgbClr val="FFFFFF"/>
                </a:highlight>
                <a:latin typeface="Helvetica Neue"/>
              </a:rPr>
            </a:br>
            <a:endParaRPr lang="en-IN" dirty="0"/>
          </a:p>
        </p:txBody>
      </p:sp>
      <p:pic>
        <p:nvPicPr>
          <p:cNvPr id="1026" name="Picture 2">
            <a:extLst>
              <a:ext uri="{FF2B5EF4-FFF2-40B4-BE49-F238E27FC236}">
                <a16:creationId xmlns:a16="http://schemas.microsoft.com/office/drawing/2014/main" id="{C2970AEF-66F9-F001-1D05-A4E0787669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639" y="1140643"/>
            <a:ext cx="8267700" cy="519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038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8B380-ADBF-1ADC-0125-BB17B5C630D3}"/>
              </a:ext>
            </a:extLst>
          </p:cNvPr>
          <p:cNvSpPr>
            <a:spLocks noGrp="1"/>
          </p:cNvSpPr>
          <p:nvPr>
            <p:ph type="title"/>
          </p:nvPr>
        </p:nvSpPr>
        <p:spPr>
          <a:xfrm>
            <a:off x="178324" y="534807"/>
            <a:ext cx="10515600" cy="520995"/>
          </a:xfrm>
        </p:spPr>
        <p:txBody>
          <a:bodyPr>
            <a:normAutofit fontScale="90000"/>
          </a:bodyPr>
          <a:lstStyle/>
          <a:p>
            <a:r>
              <a:rPr lang="en-IN" sz="3600" b="1" i="0" dirty="0">
                <a:solidFill>
                  <a:srgbClr val="000000"/>
                </a:solidFill>
                <a:effectLst/>
                <a:highlight>
                  <a:srgbClr val="FFFFFF"/>
                </a:highlight>
                <a:latin typeface="Helvetica Neue"/>
              </a:rPr>
              <a:t>Sales by Category</a:t>
            </a:r>
            <a:br>
              <a:rPr lang="en-IN" b="1" i="0" dirty="0">
                <a:solidFill>
                  <a:srgbClr val="000000"/>
                </a:solidFill>
                <a:effectLst/>
                <a:highlight>
                  <a:srgbClr val="FFFFFF"/>
                </a:highlight>
                <a:latin typeface="Helvetica Neue"/>
              </a:rPr>
            </a:br>
            <a:endParaRPr lang="en-IN" dirty="0"/>
          </a:p>
        </p:txBody>
      </p:sp>
      <p:pic>
        <p:nvPicPr>
          <p:cNvPr id="2050" name="Picture 2">
            <a:extLst>
              <a:ext uri="{FF2B5EF4-FFF2-40B4-BE49-F238E27FC236}">
                <a16:creationId xmlns:a16="http://schemas.microsoft.com/office/drawing/2014/main" id="{31B9DB8C-98BA-2B80-603C-E137BA666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246" y="1055802"/>
            <a:ext cx="10587823" cy="5420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494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477F-20CA-1299-79F1-85792236392C}"/>
              </a:ext>
            </a:extLst>
          </p:cNvPr>
          <p:cNvSpPr>
            <a:spLocks noGrp="1"/>
          </p:cNvSpPr>
          <p:nvPr>
            <p:ph type="title"/>
          </p:nvPr>
        </p:nvSpPr>
        <p:spPr>
          <a:xfrm>
            <a:off x="112336" y="495106"/>
            <a:ext cx="10515600" cy="483287"/>
          </a:xfrm>
        </p:spPr>
        <p:txBody>
          <a:bodyPr>
            <a:normAutofit fontScale="90000"/>
          </a:bodyPr>
          <a:lstStyle/>
          <a:p>
            <a:r>
              <a:rPr lang="en-US" sz="3600" b="1" i="0" dirty="0">
                <a:solidFill>
                  <a:srgbClr val="000000"/>
                </a:solidFill>
                <a:effectLst/>
                <a:highlight>
                  <a:srgbClr val="FFFFFF"/>
                </a:highlight>
                <a:latin typeface="Helvetica Neue"/>
              </a:rPr>
              <a:t>Analyze Sales Trends Over Time</a:t>
            </a:r>
            <a:br>
              <a:rPr lang="en-US" b="1" i="0" dirty="0">
                <a:solidFill>
                  <a:srgbClr val="000000"/>
                </a:solidFill>
                <a:effectLst/>
                <a:highlight>
                  <a:srgbClr val="FFFFFF"/>
                </a:highlight>
                <a:latin typeface="Helvetica Neue"/>
              </a:rPr>
            </a:br>
            <a:endParaRPr lang="en-IN" dirty="0"/>
          </a:p>
        </p:txBody>
      </p:sp>
      <p:pic>
        <p:nvPicPr>
          <p:cNvPr id="3074" name="Picture 2">
            <a:extLst>
              <a:ext uri="{FF2B5EF4-FFF2-40B4-BE49-F238E27FC236}">
                <a16:creationId xmlns:a16="http://schemas.microsoft.com/office/drawing/2014/main" id="{982D457C-5646-E7B5-E083-D5DEF8A408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353" y="955559"/>
            <a:ext cx="10680716" cy="5596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414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7F691-FBD9-B1E0-426E-E3A956D24784}"/>
              </a:ext>
            </a:extLst>
          </p:cNvPr>
          <p:cNvSpPr>
            <a:spLocks noGrp="1"/>
          </p:cNvSpPr>
          <p:nvPr>
            <p:ph type="title"/>
          </p:nvPr>
        </p:nvSpPr>
        <p:spPr>
          <a:xfrm>
            <a:off x="159470" y="487672"/>
            <a:ext cx="10515600" cy="662397"/>
          </a:xfrm>
        </p:spPr>
        <p:txBody>
          <a:bodyPr>
            <a:normAutofit fontScale="90000"/>
          </a:bodyPr>
          <a:lstStyle/>
          <a:p>
            <a:r>
              <a:rPr lang="en-IN" sz="2800" b="1" i="0" dirty="0">
                <a:solidFill>
                  <a:srgbClr val="000000"/>
                </a:solidFill>
                <a:effectLst/>
                <a:highlight>
                  <a:srgbClr val="FFFFFF"/>
                </a:highlight>
                <a:latin typeface="Helvetica Neue"/>
              </a:rPr>
              <a:t>Visualize Monthly Contributions</a:t>
            </a:r>
            <a:br>
              <a:rPr lang="en-IN" b="1" i="0" dirty="0">
                <a:solidFill>
                  <a:srgbClr val="000000"/>
                </a:solidFill>
                <a:effectLst/>
                <a:highlight>
                  <a:srgbClr val="FFFFFF"/>
                </a:highlight>
                <a:latin typeface="Helvetica Neue"/>
              </a:rPr>
            </a:br>
            <a:endParaRPr lang="en-IN" dirty="0"/>
          </a:p>
        </p:txBody>
      </p:sp>
      <p:pic>
        <p:nvPicPr>
          <p:cNvPr id="13314" name="Picture 2">
            <a:extLst>
              <a:ext uri="{FF2B5EF4-FFF2-40B4-BE49-F238E27FC236}">
                <a16:creationId xmlns:a16="http://schemas.microsoft.com/office/drawing/2014/main" id="{A71FADDB-59DD-A00C-3047-28A46CFE9B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470" y="1074655"/>
            <a:ext cx="8037568" cy="455314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56E8338-C962-D35C-D244-2141A282A97B}"/>
              </a:ext>
            </a:extLst>
          </p:cNvPr>
          <p:cNvSpPr txBox="1"/>
          <p:nvPr/>
        </p:nvSpPr>
        <p:spPr>
          <a:xfrm>
            <a:off x="8276733" y="1237343"/>
            <a:ext cx="3532695" cy="3416320"/>
          </a:xfrm>
          <a:prstGeom prst="rect">
            <a:avLst/>
          </a:prstGeom>
          <a:noFill/>
        </p:spPr>
        <p:txBody>
          <a:bodyPr wrap="square">
            <a:spAutoFit/>
          </a:bodyPr>
          <a:lstStyle/>
          <a:p>
            <a:pPr algn="l"/>
            <a:r>
              <a:rPr lang="en-US" b="1" i="0" dirty="0">
                <a:solidFill>
                  <a:srgbClr val="000000"/>
                </a:solidFill>
                <a:effectLst/>
                <a:highlight>
                  <a:srgbClr val="FFFFFF"/>
                </a:highlight>
                <a:latin typeface="Helvetica Neue"/>
              </a:rPr>
              <a:t>The chart shows monthly sales trends for 2016:</a:t>
            </a:r>
          </a:p>
          <a:p>
            <a:pPr algn="l">
              <a:buFont typeface="+mj-lt"/>
              <a:buAutoNum type="arabicPeriod"/>
            </a:pPr>
            <a:r>
              <a:rPr lang="en-US" b="1" i="0" dirty="0">
                <a:solidFill>
                  <a:srgbClr val="000000"/>
                </a:solidFill>
                <a:effectLst/>
                <a:highlight>
                  <a:srgbClr val="FFFFFF"/>
                </a:highlight>
                <a:latin typeface="Helvetica Neue"/>
              </a:rPr>
              <a:t>Steady Increase:</a:t>
            </a:r>
            <a:r>
              <a:rPr lang="en-US" b="0" i="0" dirty="0">
                <a:solidFill>
                  <a:srgbClr val="000000"/>
                </a:solidFill>
                <a:effectLst/>
                <a:highlight>
                  <a:srgbClr val="FFFFFF"/>
                </a:highlight>
                <a:latin typeface="Helvetica Neue"/>
              </a:rPr>
              <a:t> Sales generally increased throughout the year.</a:t>
            </a:r>
          </a:p>
          <a:p>
            <a:pPr algn="l">
              <a:buFont typeface="+mj-lt"/>
              <a:buAutoNum type="arabicPeriod"/>
            </a:pPr>
            <a:r>
              <a:rPr lang="en-US" b="1" i="0" dirty="0">
                <a:solidFill>
                  <a:srgbClr val="000000"/>
                </a:solidFill>
                <a:effectLst/>
                <a:highlight>
                  <a:srgbClr val="FFFFFF"/>
                </a:highlight>
                <a:latin typeface="Helvetica Neue"/>
              </a:rPr>
              <a:t>Peaks:</a:t>
            </a:r>
            <a:r>
              <a:rPr lang="en-US" b="0" i="0" dirty="0">
                <a:solidFill>
                  <a:srgbClr val="000000"/>
                </a:solidFill>
                <a:effectLst/>
                <a:highlight>
                  <a:srgbClr val="FFFFFF"/>
                </a:highlight>
                <a:latin typeface="Helvetica Neue"/>
              </a:rPr>
              <a:t> Significant peaks in June and December.</a:t>
            </a:r>
          </a:p>
          <a:p>
            <a:pPr algn="l">
              <a:buFont typeface="+mj-lt"/>
              <a:buAutoNum type="arabicPeriod"/>
            </a:pPr>
            <a:r>
              <a:rPr lang="en-US" b="1" i="0" dirty="0">
                <a:solidFill>
                  <a:srgbClr val="000000"/>
                </a:solidFill>
                <a:effectLst/>
                <a:highlight>
                  <a:srgbClr val="FFFFFF"/>
                </a:highlight>
                <a:latin typeface="Helvetica Neue"/>
              </a:rPr>
              <a:t>Dips:</a:t>
            </a:r>
            <a:r>
              <a:rPr lang="en-US" b="0" i="0" dirty="0">
                <a:solidFill>
                  <a:srgbClr val="000000"/>
                </a:solidFill>
                <a:effectLst/>
                <a:highlight>
                  <a:srgbClr val="FFFFFF"/>
                </a:highlight>
                <a:latin typeface="Helvetica Neue"/>
              </a:rPr>
              <a:t> Notable dips in February and July.</a:t>
            </a:r>
          </a:p>
          <a:p>
            <a:pPr algn="l"/>
            <a:r>
              <a:rPr lang="en-US" b="0" i="0" dirty="0">
                <a:solidFill>
                  <a:srgbClr val="000000"/>
                </a:solidFill>
                <a:effectLst/>
                <a:highlight>
                  <a:srgbClr val="FFFFFF"/>
                </a:highlight>
                <a:latin typeface="Helvetica Neue"/>
              </a:rPr>
              <a:t>Overall, sales grew consistently with notable peaks mid-year and year-end.</a:t>
            </a:r>
          </a:p>
        </p:txBody>
      </p:sp>
    </p:spTree>
    <p:extLst>
      <p:ext uri="{BB962C8B-B14F-4D97-AF65-F5344CB8AC3E}">
        <p14:creationId xmlns:p14="http://schemas.microsoft.com/office/powerpoint/2010/main" val="991220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47A97-54A6-1592-E298-6E6E77C7EB79}"/>
              </a:ext>
            </a:extLst>
          </p:cNvPr>
          <p:cNvSpPr>
            <a:spLocks noGrp="1"/>
          </p:cNvSpPr>
          <p:nvPr>
            <p:ph type="title"/>
          </p:nvPr>
        </p:nvSpPr>
        <p:spPr>
          <a:xfrm>
            <a:off x="178324" y="421687"/>
            <a:ext cx="10515600" cy="586982"/>
          </a:xfrm>
        </p:spPr>
        <p:txBody>
          <a:bodyPr>
            <a:normAutofit/>
          </a:bodyPr>
          <a:lstStyle/>
          <a:p>
            <a:r>
              <a:rPr lang="en-IN" sz="3200" b="1" i="0" dirty="0">
                <a:solidFill>
                  <a:srgbClr val="000000"/>
                </a:solidFill>
                <a:effectLst/>
                <a:highlight>
                  <a:srgbClr val="FFFFFF"/>
                </a:highlight>
                <a:latin typeface="Helvetica Neue"/>
              </a:rPr>
              <a:t>Identify Top-Selling Products</a:t>
            </a:r>
          </a:p>
        </p:txBody>
      </p:sp>
      <p:pic>
        <p:nvPicPr>
          <p:cNvPr id="4098" name="Picture 2">
            <a:extLst>
              <a:ext uri="{FF2B5EF4-FFF2-40B4-BE49-F238E27FC236}">
                <a16:creationId xmlns:a16="http://schemas.microsoft.com/office/drawing/2014/main" id="{E70F1E5C-2506-3A17-2290-B2E303FFF5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645" y="1290408"/>
            <a:ext cx="10426045" cy="4989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420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88F5-109B-2BFA-1FE1-59D05439AD25}"/>
              </a:ext>
            </a:extLst>
          </p:cNvPr>
          <p:cNvSpPr>
            <a:spLocks noGrp="1"/>
          </p:cNvSpPr>
          <p:nvPr>
            <p:ph type="title"/>
          </p:nvPr>
        </p:nvSpPr>
        <p:spPr>
          <a:xfrm>
            <a:off x="234885" y="110603"/>
            <a:ext cx="10515600" cy="662396"/>
          </a:xfrm>
        </p:spPr>
        <p:txBody>
          <a:bodyPr>
            <a:normAutofit/>
          </a:bodyPr>
          <a:lstStyle/>
          <a:p>
            <a:r>
              <a:rPr lang="en-IN" sz="2800" b="1" i="0" dirty="0">
                <a:solidFill>
                  <a:srgbClr val="000000"/>
                </a:solidFill>
                <a:effectLst/>
                <a:highlight>
                  <a:srgbClr val="FFFFFF"/>
                </a:highlight>
                <a:latin typeface="Helvetica Neue"/>
              </a:rPr>
              <a:t>Market Analysis:</a:t>
            </a:r>
          </a:p>
        </p:txBody>
      </p:sp>
      <p:sp>
        <p:nvSpPr>
          <p:cNvPr id="4" name="TextBox 3">
            <a:extLst>
              <a:ext uri="{FF2B5EF4-FFF2-40B4-BE49-F238E27FC236}">
                <a16:creationId xmlns:a16="http://schemas.microsoft.com/office/drawing/2014/main" id="{47054424-4BF1-4B1D-C82E-1CF56AF35155}"/>
              </a:ext>
            </a:extLst>
          </p:cNvPr>
          <p:cNvSpPr txBox="1"/>
          <p:nvPr/>
        </p:nvSpPr>
        <p:spPr>
          <a:xfrm>
            <a:off x="234885" y="627007"/>
            <a:ext cx="9361602" cy="461665"/>
          </a:xfrm>
          <a:prstGeom prst="rect">
            <a:avLst/>
          </a:prstGeom>
          <a:noFill/>
        </p:spPr>
        <p:txBody>
          <a:bodyPr wrap="square">
            <a:spAutoFit/>
          </a:bodyPr>
          <a:lstStyle/>
          <a:p>
            <a:pPr algn="l"/>
            <a:r>
              <a:rPr lang="en-US" sz="2400" b="1" i="0" dirty="0">
                <a:solidFill>
                  <a:srgbClr val="000000"/>
                </a:solidFill>
                <a:effectLst/>
                <a:highlight>
                  <a:srgbClr val="FFFFFF"/>
                </a:highlight>
                <a:latin typeface="Helvetica Neue"/>
              </a:rPr>
              <a:t>Analyzing Sales by Region, Country, and Sales Group</a:t>
            </a:r>
          </a:p>
        </p:txBody>
      </p:sp>
      <p:pic>
        <p:nvPicPr>
          <p:cNvPr id="5122" name="Picture 2">
            <a:extLst>
              <a:ext uri="{FF2B5EF4-FFF2-40B4-BE49-F238E27FC236}">
                <a16:creationId xmlns:a16="http://schemas.microsoft.com/office/drawing/2014/main" id="{BE1B17D0-7D5C-DE64-FF84-AE9A8DAD53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885" y="1173514"/>
            <a:ext cx="5270502" cy="263313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F4F24B17-4C6E-7405-65A8-7B8446D7F4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7803" y="1173514"/>
            <a:ext cx="5270503" cy="263313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0D18596A-8ED9-FA8E-D660-E0635795E4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3220" y="3891492"/>
            <a:ext cx="5351087" cy="269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730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DE7DE-4DAA-AB53-D3B8-6D15F156C186}"/>
              </a:ext>
            </a:extLst>
          </p:cNvPr>
          <p:cNvSpPr>
            <a:spLocks noGrp="1"/>
          </p:cNvSpPr>
          <p:nvPr>
            <p:ph type="title"/>
          </p:nvPr>
        </p:nvSpPr>
        <p:spPr>
          <a:xfrm>
            <a:off x="234885" y="289711"/>
            <a:ext cx="10515600" cy="624689"/>
          </a:xfrm>
        </p:spPr>
        <p:txBody>
          <a:bodyPr>
            <a:normAutofit/>
          </a:bodyPr>
          <a:lstStyle/>
          <a:p>
            <a:r>
              <a:rPr lang="en-US" sz="2800" b="1" i="0" dirty="0">
                <a:solidFill>
                  <a:srgbClr val="000000"/>
                </a:solidFill>
                <a:effectLst/>
                <a:highlight>
                  <a:srgbClr val="FFFFFF"/>
                </a:highlight>
                <a:latin typeface="Helvetica Neue"/>
              </a:rPr>
              <a:t>Studying the Impact of Regional Promotions</a:t>
            </a:r>
          </a:p>
        </p:txBody>
      </p:sp>
      <p:pic>
        <p:nvPicPr>
          <p:cNvPr id="6146" name="Picture 2">
            <a:extLst>
              <a:ext uri="{FF2B5EF4-FFF2-40B4-BE49-F238E27FC236}">
                <a16:creationId xmlns:a16="http://schemas.microsoft.com/office/drawing/2014/main" id="{C8FC31D2-C6C7-7CA2-B711-B72D00300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054" y="1022907"/>
            <a:ext cx="10824966" cy="5408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1917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136</TotalTime>
  <Words>496</Words>
  <Application>Microsoft Office PowerPoint</Application>
  <PresentationFormat>Widescreen</PresentationFormat>
  <Paragraphs>51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Helvetica Neue</vt:lpstr>
      <vt:lpstr>Rockwell</vt:lpstr>
      <vt:lpstr>Rockwell Condensed</vt:lpstr>
      <vt:lpstr>Wingdings</vt:lpstr>
      <vt:lpstr>Wood Type</vt:lpstr>
      <vt:lpstr>Budget Sales Analysis </vt:lpstr>
      <vt:lpstr>PowerPoint Presentation</vt:lpstr>
      <vt:lpstr>Distribution of Sales Amount </vt:lpstr>
      <vt:lpstr>Sales by Category </vt:lpstr>
      <vt:lpstr>Analyze Sales Trends Over Time </vt:lpstr>
      <vt:lpstr>Visualize Monthly Contributions </vt:lpstr>
      <vt:lpstr>Identify Top-Selling Products</vt:lpstr>
      <vt:lpstr>Market Analysis:</vt:lpstr>
      <vt:lpstr>Studying the Impact of Regional Promotions</vt:lpstr>
      <vt:lpstr>Identifying Seasonal Trends and Patterns </vt:lpstr>
      <vt:lpstr>Analyzing Sales Performance by Fiscal Periods </vt:lpstr>
      <vt:lpstr>Customer Segmentation Analysis Identify different customer segments based on their purchasing behavior, demographics, and sales territory.</vt:lpstr>
      <vt:lpstr>Identifying Seasonal Sales Trends Identify seasonal trends in sales across different product categories and subcategories to optimize inventory and marketing strategies. </vt:lpstr>
      <vt:lpstr>Product Performance Analysis Evaluate the performance of different products to identify top-performing products and those that need marketing or product improvement efforts.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logeshwar s</dc:creator>
  <cp:lastModifiedBy>logeshwar s</cp:lastModifiedBy>
  <cp:revision>4</cp:revision>
  <dcterms:created xsi:type="dcterms:W3CDTF">2024-06-11T14:33:00Z</dcterms:created>
  <dcterms:modified xsi:type="dcterms:W3CDTF">2024-06-11T16:49:07Z</dcterms:modified>
</cp:coreProperties>
</file>