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0" r:id="rId4"/>
    <p:sldId id="264" r:id="rId5"/>
    <p:sldId id="259" r:id="rId6"/>
    <p:sldId id="258" r:id="rId7"/>
    <p:sldId id="261" r:id="rId8"/>
    <p:sldId id="263"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geshwar s" initials="ls" lastIdx="1" clrIdx="0">
    <p:extLst>
      <p:ext uri="{19B8F6BF-5375-455C-9EA6-DF929625EA0E}">
        <p15:presenceInfo xmlns:p15="http://schemas.microsoft.com/office/powerpoint/2012/main" userId="79afcca2daea52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7" d="100"/>
          <a:sy n="67" d="100"/>
        </p:scale>
        <p:origin x="64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4550-D1D5-3F7D-E8F4-E3845CA52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1F2C4A-7F6A-FDC9-D4B7-12E25657E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255E84-FDFA-2CC8-1E91-717527BB562A}"/>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5" name="Footer Placeholder 4">
            <a:extLst>
              <a:ext uri="{FF2B5EF4-FFF2-40B4-BE49-F238E27FC236}">
                <a16:creationId xmlns:a16="http://schemas.microsoft.com/office/drawing/2014/main" id="{09E7B39C-16C1-4B12-DF60-2A36B80F1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272C4-1A96-FEF8-E6C9-D992A157E645}"/>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197477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4039-83B3-0432-E17D-5AD63BFEAE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FBABAB-B989-754E-DFC4-5242E3756A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5609B3-DDC7-C208-07EB-B1D24FF8CE73}"/>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5" name="Footer Placeholder 4">
            <a:extLst>
              <a:ext uri="{FF2B5EF4-FFF2-40B4-BE49-F238E27FC236}">
                <a16:creationId xmlns:a16="http://schemas.microsoft.com/office/drawing/2014/main" id="{C42BC353-0F01-171B-A054-212084590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BEECB-186A-4393-B5BB-C6B3DFC74E1C}"/>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2813351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19A06-9D03-43C1-9218-1254EA2E77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3B0E6C-AEE9-A388-ED8A-09D52B3FD7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8EAE0-6773-0596-7BC6-61A4AC605692}"/>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5" name="Footer Placeholder 4">
            <a:extLst>
              <a:ext uri="{FF2B5EF4-FFF2-40B4-BE49-F238E27FC236}">
                <a16:creationId xmlns:a16="http://schemas.microsoft.com/office/drawing/2014/main" id="{C2B369FA-9450-B938-49D0-106CBA7B6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20DB0-3C10-F044-5D84-001F3C25066D}"/>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123400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DFE9-A1C1-AFF3-6585-E5019438F1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093CB1-5D97-829D-0F4D-FB6A67DBC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68F497-14BA-E1DE-0C9A-9F2FD7ED9FDB}"/>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5" name="Footer Placeholder 4">
            <a:extLst>
              <a:ext uri="{FF2B5EF4-FFF2-40B4-BE49-F238E27FC236}">
                <a16:creationId xmlns:a16="http://schemas.microsoft.com/office/drawing/2014/main" id="{E76F2D1E-37B9-DB41-E061-103E990BE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87153-2FED-EC7C-75E3-BAF7BEBEB2A1}"/>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200912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0761-5D0A-6730-F9D0-08EFAAF7D0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55FAEF-DDDF-5895-933B-E1525E9A0E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722CD9-0AC8-20C6-D348-2207F9BAF15F}"/>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5" name="Footer Placeholder 4">
            <a:extLst>
              <a:ext uri="{FF2B5EF4-FFF2-40B4-BE49-F238E27FC236}">
                <a16:creationId xmlns:a16="http://schemas.microsoft.com/office/drawing/2014/main" id="{D8439358-0DD5-4FE9-D75A-A7A5426AA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327AEB-9551-3AE5-FBD0-98A37F65DCF9}"/>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1298833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169E-E1F5-C449-4B82-A5506CC893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A5D03E-51DE-70E6-B1A0-1E9E8F2B1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29CFA4-8DA0-7385-64F5-9A13F21C45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57048A-8910-D477-9965-76766954E446}"/>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6" name="Footer Placeholder 5">
            <a:extLst>
              <a:ext uri="{FF2B5EF4-FFF2-40B4-BE49-F238E27FC236}">
                <a16:creationId xmlns:a16="http://schemas.microsoft.com/office/drawing/2014/main" id="{2AA6FF41-094B-6652-637C-E4F07DD8E8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48336-392D-9CB8-F96B-591D2A3E0FC8}"/>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214232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B86E-0E06-ADC5-2821-AB84FEE467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B05955-499E-AE85-6612-2B668334B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BB090F-FBAA-634B-1750-6711D7D6F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5622F7-B006-AA54-B8DA-5C240A7A8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D26556-E5C5-833B-021B-2D792B156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D86188-CBB7-CAE7-F9A6-8748D5F8BCB1}"/>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8" name="Footer Placeholder 7">
            <a:extLst>
              <a:ext uri="{FF2B5EF4-FFF2-40B4-BE49-F238E27FC236}">
                <a16:creationId xmlns:a16="http://schemas.microsoft.com/office/drawing/2014/main" id="{69A0B283-47BD-A4CF-17C1-46F099BE5F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E83B40-1DF9-8597-5528-34B83991AB7C}"/>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379824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3F31-6CCF-80F7-4F67-31E5E3E62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FD1712-BBD5-527F-889A-C7BFAE50F792}"/>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4" name="Footer Placeholder 3">
            <a:extLst>
              <a:ext uri="{FF2B5EF4-FFF2-40B4-BE49-F238E27FC236}">
                <a16:creationId xmlns:a16="http://schemas.microsoft.com/office/drawing/2014/main" id="{AA567467-062D-19B6-0D71-018EBC949B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99AF37-E46D-31F8-F3D2-0100DA524495}"/>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83436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52D134-EBC1-62B7-D6B4-2A5A20F49750}"/>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3" name="Footer Placeholder 2">
            <a:extLst>
              <a:ext uri="{FF2B5EF4-FFF2-40B4-BE49-F238E27FC236}">
                <a16:creationId xmlns:a16="http://schemas.microsoft.com/office/drawing/2014/main" id="{FD33DCBC-1FE2-50CB-0531-520BD38DD1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F1E9FB-B408-5FED-CA74-E9820C85571C}"/>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63537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6D5B-CC81-2958-3B98-DF0334D5E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E3C791-CA17-94B5-1B64-0C524A2E1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B8C401-6E2F-DFB5-144D-9255D4D63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C4B1B-3CDD-CA9A-195F-3B9AB753AB8B}"/>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6" name="Footer Placeholder 5">
            <a:extLst>
              <a:ext uri="{FF2B5EF4-FFF2-40B4-BE49-F238E27FC236}">
                <a16:creationId xmlns:a16="http://schemas.microsoft.com/office/drawing/2014/main" id="{324E1DF9-4770-1C87-012F-336BEE354A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3EB31-3938-17A8-9243-5393E934D7D0}"/>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27363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E4F3-B646-7B4F-E13C-E4FA4C430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DA32FC-D355-E22A-E517-41AD0E02A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C3BE33-C71E-4427-25E6-65A1354AC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B55C7-8E62-4800-EB85-8B0ADFE7EA48}"/>
              </a:ext>
            </a:extLst>
          </p:cNvPr>
          <p:cNvSpPr>
            <a:spLocks noGrp="1"/>
          </p:cNvSpPr>
          <p:nvPr>
            <p:ph type="dt" sz="half" idx="10"/>
          </p:nvPr>
        </p:nvSpPr>
        <p:spPr/>
        <p:txBody>
          <a:bodyPr/>
          <a:lstStyle/>
          <a:p>
            <a:fld id="{F1A9E81B-5925-46EE-8310-665CFE37D148}" type="datetimeFigureOut">
              <a:rPr lang="en-IN" smtClean="0"/>
              <a:t>22-12-2024</a:t>
            </a:fld>
            <a:endParaRPr lang="en-IN"/>
          </a:p>
        </p:txBody>
      </p:sp>
      <p:sp>
        <p:nvSpPr>
          <p:cNvPr id="6" name="Footer Placeholder 5">
            <a:extLst>
              <a:ext uri="{FF2B5EF4-FFF2-40B4-BE49-F238E27FC236}">
                <a16:creationId xmlns:a16="http://schemas.microsoft.com/office/drawing/2014/main" id="{612B7E8B-F83A-E141-45B0-20B7CE4A5B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0EAE7-7D29-872E-CA0B-FF8AD3762B11}"/>
              </a:ext>
            </a:extLst>
          </p:cNvPr>
          <p:cNvSpPr>
            <a:spLocks noGrp="1"/>
          </p:cNvSpPr>
          <p:nvPr>
            <p:ph type="sldNum" sz="quarter" idx="12"/>
          </p:nvPr>
        </p:nvSpPr>
        <p:spPr/>
        <p:txBody>
          <a:bodyPr/>
          <a:lstStyle/>
          <a:p>
            <a:fld id="{D8256867-285F-42CD-A343-BF1B75C2E175}" type="slidenum">
              <a:rPr lang="en-IN" smtClean="0"/>
              <a:t>‹#›</a:t>
            </a:fld>
            <a:endParaRPr lang="en-IN"/>
          </a:p>
        </p:txBody>
      </p:sp>
    </p:spTree>
    <p:extLst>
      <p:ext uri="{BB962C8B-B14F-4D97-AF65-F5344CB8AC3E}">
        <p14:creationId xmlns:p14="http://schemas.microsoft.com/office/powerpoint/2010/main" val="184986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5CC9A-71AD-87DA-2D18-665E5068F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605E49-CD81-69B7-009F-12C411DA3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ED66B-B647-AD5F-B1EC-D9A45BC5F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9E81B-5925-46EE-8310-665CFE37D148}" type="datetimeFigureOut">
              <a:rPr lang="en-IN" smtClean="0"/>
              <a:t>22-12-2024</a:t>
            </a:fld>
            <a:endParaRPr lang="en-IN"/>
          </a:p>
        </p:txBody>
      </p:sp>
      <p:sp>
        <p:nvSpPr>
          <p:cNvPr id="5" name="Footer Placeholder 4">
            <a:extLst>
              <a:ext uri="{FF2B5EF4-FFF2-40B4-BE49-F238E27FC236}">
                <a16:creationId xmlns:a16="http://schemas.microsoft.com/office/drawing/2014/main" id="{C8F6B760-07AB-CFB9-BCA5-7C29B55EE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F8EFD5-F906-A56E-A616-F20F84797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56867-285F-42CD-A343-BF1B75C2E175}" type="slidenum">
              <a:rPr lang="en-IN" smtClean="0"/>
              <a:t>‹#›</a:t>
            </a:fld>
            <a:endParaRPr lang="en-IN"/>
          </a:p>
        </p:txBody>
      </p:sp>
    </p:spTree>
    <p:extLst>
      <p:ext uri="{BB962C8B-B14F-4D97-AF65-F5344CB8AC3E}">
        <p14:creationId xmlns:p14="http://schemas.microsoft.com/office/powerpoint/2010/main" val="361383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32B732-7ECF-20E3-73EF-0C69F7956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49" y="514349"/>
            <a:ext cx="5829301" cy="5829301"/>
          </a:xfrm>
          <a:prstGeom prst="rect">
            <a:avLst/>
          </a:prstGeom>
        </p:spPr>
      </p:pic>
      <p:pic>
        <p:nvPicPr>
          <p:cNvPr id="1026" name="Picture 2" descr="footer brand icon">
            <a:extLst>
              <a:ext uri="{FF2B5EF4-FFF2-40B4-BE49-F238E27FC236}">
                <a16:creationId xmlns:a16="http://schemas.microsoft.com/office/drawing/2014/main" id="{87F9D423-BC59-C9F4-D0AD-EB2F7AFB6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0650" y="6005512"/>
            <a:ext cx="301942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2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No photo description available.">
            <a:extLst>
              <a:ext uri="{FF2B5EF4-FFF2-40B4-BE49-F238E27FC236}">
                <a16:creationId xmlns:a16="http://schemas.microsoft.com/office/drawing/2014/main" id="{0F9A8398-5BC2-F081-A0CC-E9AC49054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1" y="1221581"/>
            <a:ext cx="11603678" cy="441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4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4836D-DA0E-C601-16BF-89980BD0E5BD}"/>
              </a:ext>
            </a:extLst>
          </p:cNvPr>
          <p:cNvSpPr txBox="1"/>
          <p:nvPr/>
        </p:nvSpPr>
        <p:spPr>
          <a:xfrm>
            <a:off x="428625" y="1191816"/>
            <a:ext cx="11334750" cy="4031873"/>
          </a:xfrm>
          <a:prstGeom prst="rect">
            <a:avLst/>
          </a:prstGeom>
          <a:noFill/>
        </p:spPr>
        <p:txBody>
          <a:bodyPr wrap="square">
            <a:spAutoFit/>
          </a:bodyPr>
          <a:lstStyle/>
          <a:p>
            <a:r>
              <a:rPr lang="en-US" sz="3200" b="1" dirty="0">
                <a:solidFill>
                  <a:schemeClr val="accent2"/>
                </a:solidFill>
                <a:latin typeface="Gill Sans Ultra Bold" panose="020B0A02020104020203" pitchFamily="34" charset="0"/>
              </a:rPr>
              <a:t>About the Project</a:t>
            </a:r>
          </a:p>
          <a:p>
            <a:endParaRPr lang="en-US" sz="3200" b="1" dirty="0">
              <a:solidFill>
                <a:schemeClr val="accent2"/>
              </a:solidFill>
              <a:latin typeface="Gill Sans Ultra Bold" panose="020B0A02020104020203" pitchFamily="34" charset="0"/>
            </a:endParaRPr>
          </a:p>
          <a:p>
            <a:r>
              <a:rPr lang="en-US" sz="2400" dirty="0">
                <a:solidFill>
                  <a:schemeClr val="accent2">
                    <a:lumMod val="50000"/>
                  </a:schemeClr>
                </a:solidFill>
              </a:rPr>
              <a:t>This project focuses on analyzing sales data for Cookd, a retail business, to uncover key insights and drive data-informed decisions. Leveraging Python for data cleaning, preprocessing, and analysis, the dataset of 100,000 records was explored to extract meaningful patterns and trends. The analysis covered customer demographics, product performance, regional sales, delivery efficiency, and marketing effectiveness. Key metrics such as total sales, top-performing products, order trends, and customer feedback ratings were evaluated to provide actionable insights. The findings aim to optimize sales strategies, enhance operational efficiency, and improve customer satisfaction.</a:t>
            </a:r>
          </a:p>
        </p:txBody>
      </p:sp>
    </p:spTree>
    <p:extLst>
      <p:ext uri="{BB962C8B-B14F-4D97-AF65-F5344CB8AC3E}">
        <p14:creationId xmlns:p14="http://schemas.microsoft.com/office/powerpoint/2010/main" val="83676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8098C1-8CC6-2798-336E-4BD4B373D254}"/>
              </a:ext>
            </a:extLst>
          </p:cNvPr>
          <p:cNvSpPr txBox="1"/>
          <p:nvPr/>
        </p:nvSpPr>
        <p:spPr>
          <a:xfrm>
            <a:off x="1095375" y="205859"/>
            <a:ext cx="10001250" cy="461665"/>
          </a:xfrm>
          <a:prstGeom prst="rect">
            <a:avLst/>
          </a:prstGeom>
          <a:noFill/>
        </p:spPr>
        <p:txBody>
          <a:bodyPr wrap="square">
            <a:spAutoFit/>
          </a:bodyPr>
          <a:lstStyle/>
          <a:p>
            <a:r>
              <a:rPr lang="en-US" sz="2400" dirty="0">
                <a:solidFill>
                  <a:schemeClr val="accent2"/>
                </a:solidFill>
                <a:latin typeface="Gill Sans Ultra Bold" panose="020B0A02020104020203" pitchFamily="34" charset="0"/>
              </a:rPr>
              <a:t>Which product categories generate the most sales?</a:t>
            </a:r>
            <a:endParaRPr lang="en-IN" sz="2400" dirty="0">
              <a:solidFill>
                <a:schemeClr val="accent2"/>
              </a:solidFill>
              <a:latin typeface="Gill Sans Ultra Bold" panose="020B0A02020104020203" pitchFamily="34" charset="0"/>
            </a:endParaRPr>
          </a:p>
        </p:txBody>
      </p:sp>
      <p:pic>
        <p:nvPicPr>
          <p:cNvPr id="4098" name="Picture 2">
            <a:extLst>
              <a:ext uri="{FF2B5EF4-FFF2-40B4-BE49-F238E27FC236}">
                <a16:creationId xmlns:a16="http://schemas.microsoft.com/office/drawing/2014/main" id="{228BD933-3A6C-A907-5489-A2119BAA9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984767"/>
            <a:ext cx="7410450" cy="5525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DF52F0-CBAC-D465-2A2A-DFD4994B9151}"/>
              </a:ext>
            </a:extLst>
          </p:cNvPr>
          <p:cNvSpPr txBox="1"/>
          <p:nvPr/>
        </p:nvSpPr>
        <p:spPr>
          <a:xfrm>
            <a:off x="7858125" y="1314361"/>
            <a:ext cx="4114800" cy="2031325"/>
          </a:xfrm>
          <a:prstGeom prst="rect">
            <a:avLst/>
          </a:prstGeom>
          <a:noFill/>
        </p:spPr>
        <p:txBody>
          <a:bodyPr wrap="square">
            <a:spAutoFit/>
          </a:bodyPr>
          <a:lstStyle/>
          <a:p>
            <a:r>
              <a:rPr lang="en-US" dirty="0">
                <a:solidFill>
                  <a:schemeClr val="accent2">
                    <a:lumMod val="50000"/>
                  </a:schemeClr>
                </a:solidFill>
              </a:rPr>
              <a:t>Biryani emerges as the top-selling category, followed by Starter and Masala. This data highlights the strong customer demand for these items and informs our inventory management, promotional strategies, and future product development plans.</a:t>
            </a:r>
            <a:endParaRPr lang="en-IN" dirty="0">
              <a:solidFill>
                <a:schemeClr val="accent2">
                  <a:lumMod val="50000"/>
                </a:schemeClr>
              </a:solidFill>
            </a:endParaRPr>
          </a:p>
        </p:txBody>
      </p:sp>
      <p:pic>
        <p:nvPicPr>
          <p:cNvPr id="7" name="Picture 6">
            <a:extLst>
              <a:ext uri="{FF2B5EF4-FFF2-40B4-BE49-F238E27FC236}">
                <a16:creationId xmlns:a16="http://schemas.microsoft.com/office/drawing/2014/main" id="{C923F98C-C6D7-9A1E-3CDE-2E30CDA3DEC8}"/>
              </a:ext>
            </a:extLst>
          </p:cNvPr>
          <p:cNvPicPr>
            <a:picLocks noChangeAspect="1"/>
          </p:cNvPicPr>
          <p:nvPr/>
        </p:nvPicPr>
        <p:blipFill>
          <a:blip r:embed="rId3"/>
          <a:stretch>
            <a:fillRect/>
          </a:stretch>
        </p:blipFill>
        <p:spPr>
          <a:xfrm>
            <a:off x="1704976" y="1609726"/>
            <a:ext cx="1323974" cy="1323974"/>
          </a:xfrm>
          <a:prstGeom prst="rect">
            <a:avLst/>
          </a:prstGeom>
        </p:spPr>
      </p:pic>
      <p:pic>
        <p:nvPicPr>
          <p:cNvPr id="4100" name="Picture 4">
            <a:extLst>
              <a:ext uri="{FF2B5EF4-FFF2-40B4-BE49-F238E27FC236}">
                <a16:creationId xmlns:a16="http://schemas.microsoft.com/office/drawing/2014/main" id="{2551F723-A35E-712B-39E7-028536B6FE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1230" y="2271713"/>
            <a:ext cx="1323974" cy="13239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FEED192-93DE-407B-4588-6FA2BBBFE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3" y="1895474"/>
            <a:ext cx="1323974" cy="1323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8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D7648-41B3-72C7-4D18-E4755A711372}"/>
              </a:ext>
            </a:extLst>
          </p:cNvPr>
          <p:cNvSpPr txBox="1"/>
          <p:nvPr/>
        </p:nvSpPr>
        <p:spPr>
          <a:xfrm>
            <a:off x="3048000" y="253484"/>
            <a:ext cx="6096000" cy="461665"/>
          </a:xfrm>
          <a:prstGeom prst="rect">
            <a:avLst/>
          </a:prstGeom>
          <a:noFill/>
        </p:spPr>
        <p:txBody>
          <a:bodyPr wrap="square">
            <a:spAutoFit/>
          </a:bodyPr>
          <a:lstStyle/>
          <a:p>
            <a:pPr algn="l"/>
            <a:r>
              <a:rPr lang="en-US" sz="2400" b="1" i="0" dirty="0">
                <a:solidFill>
                  <a:schemeClr val="accent2"/>
                </a:solidFill>
                <a:effectLst/>
                <a:latin typeface="Gill Sans Ultra Bold" panose="020B0A02020104020203" pitchFamily="34" charset="0"/>
              </a:rPr>
              <a:t>Top 10 Most Popular Products</a:t>
            </a:r>
          </a:p>
        </p:txBody>
      </p:sp>
      <p:pic>
        <p:nvPicPr>
          <p:cNvPr id="8194" name="Picture 2">
            <a:extLst>
              <a:ext uri="{FF2B5EF4-FFF2-40B4-BE49-F238E27FC236}">
                <a16:creationId xmlns:a16="http://schemas.microsoft.com/office/drawing/2014/main" id="{E30301F5-36B6-7D23-0457-0EB1202F8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9" y="792699"/>
            <a:ext cx="7781925" cy="58118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E38330-65C3-4A40-2928-A1E2B8F44873}"/>
              </a:ext>
            </a:extLst>
          </p:cNvPr>
          <p:cNvSpPr txBox="1"/>
          <p:nvPr/>
        </p:nvSpPr>
        <p:spPr>
          <a:xfrm>
            <a:off x="8258174" y="1194138"/>
            <a:ext cx="3638550" cy="3139321"/>
          </a:xfrm>
          <a:prstGeom prst="rect">
            <a:avLst/>
          </a:prstGeom>
          <a:noFill/>
        </p:spPr>
        <p:txBody>
          <a:bodyPr wrap="square">
            <a:spAutoFit/>
          </a:bodyPr>
          <a:lstStyle/>
          <a:p>
            <a:r>
              <a:rPr lang="en-US" dirty="0">
                <a:solidFill>
                  <a:schemeClr val="accent2">
                    <a:lumMod val="50000"/>
                  </a:schemeClr>
                </a:solidFill>
              </a:rPr>
              <a:t>Fried Chicken Kit emerges as the most popular product, followed closely by Dindigul and Ambur Biryani Kits. To capitalize on this, we will prioritize inventory levels for these top-selling products and explore targeted promotions to further boost their popularity. We will also analyze the performance of lower-ranking products to identify opportunities for improvement.</a:t>
            </a:r>
            <a:endParaRPr lang="en-IN" dirty="0">
              <a:solidFill>
                <a:schemeClr val="accent2">
                  <a:lumMod val="50000"/>
                </a:schemeClr>
              </a:solidFill>
            </a:endParaRPr>
          </a:p>
        </p:txBody>
      </p:sp>
    </p:spTree>
    <p:extLst>
      <p:ext uri="{BB962C8B-B14F-4D97-AF65-F5344CB8AC3E}">
        <p14:creationId xmlns:p14="http://schemas.microsoft.com/office/powerpoint/2010/main" val="274242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B38B2-2048-3DB4-AAB3-5E087B12B4B2}"/>
              </a:ext>
            </a:extLst>
          </p:cNvPr>
          <p:cNvSpPr txBox="1"/>
          <p:nvPr/>
        </p:nvSpPr>
        <p:spPr>
          <a:xfrm>
            <a:off x="142875" y="229284"/>
            <a:ext cx="11906250" cy="830997"/>
          </a:xfrm>
          <a:prstGeom prst="rect">
            <a:avLst/>
          </a:prstGeom>
          <a:noFill/>
        </p:spPr>
        <p:txBody>
          <a:bodyPr wrap="square">
            <a:spAutoFit/>
          </a:bodyPr>
          <a:lstStyle/>
          <a:p>
            <a:r>
              <a:rPr lang="en-US" sz="2400" dirty="0">
                <a:solidFill>
                  <a:schemeClr val="accent2"/>
                </a:solidFill>
                <a:latin typeface="Gill Sans Ultra Bold" panose="020B0A02020104020203" pitchFamily="34" charset="0"/>
              </a:rPr>
              <a:t>Which marketing channel drives the highest customer engagement </a:t>
            </a:r>
            <a:endParaRPr lang="en-IN" sz="2400" dirty="0">
              <a:solidFill>
                <a:schemeClr val="accent2"/>
              </a:solidFill>
              <a:latin typeface="Gill Sans Ultra Bold" panose="020B0A02020104020203" pitchFamily="34" charset="0"/>
            </a:endParaRPr>
          </a:p>
        </p:txBody>
      </p:sp>
      <p:pic>
        <p:nvPicPr>
          <p:cNvPr id="3076" name="Picture 4">
            <a:extLst>
              <a:ext uri="{FF2B5EF4-FFF2-40B4-BE49-F238E27FC236}">
                <a16:creationId xmlns:a16="http://schemas.microsoft.com/office/drawing/2014/main" id="{A07A3779-03A1-61F4-5C4A-D23109244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4" y="1241602"/>
            <a:ext cx="6486525" cy="53871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D7A054-BA9A-B8B5-D024-C245EC64D2E2}"/>
              </a:ext>
            </a:extLst>
          </p:cNvPr>
          <p:cNvSpPr txBox="1"/>
          <p:nvPr/>
        </p:nvSpPr>
        <p:spPr>
          <a:xfrm>
            <a:off x="7105649" y="1594961"/>
            <a:ext cx="4791076" cy="1754326"/>
          </a:xfrm>
          <a:prstGeom prst="rect">
            <a:avLst/>
          </a:prstGeom>
          <a:noFill/>
        </p:spPr>
        <p:txBody>
          <a:bodyPr wrap="square">
            <a:spAutoFit/>
          </a:bodyPr>
          <a:lstStyle/>
          <a:p>
            <a:r>
              <a:rPr lang="en-US" dirty="0">
                <a:solidFill>
                  <a:schemeClr val="accent2">
                    <a:lumMod val="50000"/>
                  </a:schemeClr>
                </a:solidFill>
              </a:rPr>
              <a:t>YouTube stands out as the most influential marketing channel, followed by Instagram and a smaller segment of 'Others.' This data highlights the importance of maximizing our YouTube presence while strategically leveraging Instagram to reach our target audience.</a:t>
            </a:r>
            <a:endParaRPr lang="en-IN" dirty="0">
              <a:solidFill>
                <a:schemeClr val="accent2">
                  <a:lumMod val="50000"/>
                </a:schemeClr>
              </a:solidFill>
            </a:endParaRPr>
          </a:p>
        </p:txBody>
      </p:sp>
    </p:spTree>
    <p:extLst>
      <p:ext uri="{BB962C8B-B14F-4D97-AF65-F5344CB8AC3E}">
        <p14:creationId xmlns:p14="http://schemas.microsoft.com/office/powerpoint/2010/main" val="22923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30E07-FADF-F35A-9EEE-8616AAD93846}"/>
              </a:ext>
            </a:extLst>
          </p:cNvPr>
          <p:cNvSpPr txBox="1"/>
          <p:nvPr/>
        </p:nvSpPr>
        <p:spPr>
          <a:xfrm>
            <a:off x="2929772" y="304139"/>
            <a:ext cx="6332455" cy="461665"/>
          </a:xfrm>
          <a:prstGeom prst="rect">
            <a:avLst/>
          </a:prstGeom>
          <a:noFill/>
        </p:spPr>
        <p:txBody>
          <a:bodyPr wrap="square">
            <a:spAutoFit/>
          </a:bodyPr>
          <a:lstStyle/>
          <a:p>
            <a:r>
              <a:rPr lang="en-IN" sz="2400" dirty="0">
                <a:solidFill>
                  <a:schemeClr val="accent2"/>
                </a:solidFill>
                <a:latin typeface="Gill Sans Ultra Bold" panose="020B0A02020104020203" pitchFamily="34" charset="0"/>
              </a:rPr>
              <a:t>distribution of feedback ratings</a:t>
            </a:r>
          </a:p>
        </p:txBody>
      </p:sp>
      <p:pic>
        <p:nvPicPr>
          <p:cNvPr id="2050" name="Picture 2">
            <a:extLst>
              <a:ext uri="{FF2B5EF4-FFF2-40B4-BE49-F238E27FC236}">
                <a16:creationId xmlns:a16="http://schemas.microsoft.com/office/drawing/2014/main" id="{80DB1EAA-D263-8C5D-1D6E-C95645C37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15" y="1295378"/>
            <a:ext cx="8455997" cy="50394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9B60897-51A7-30B4-CC38-FF109133786A}"/>
              </a:ext>
            </a:extLst>
          </p:cNvPr>
          <p:cNvSpPr>
            <a:spLocks noChangeArrowheads="1"/>
          </p:cNvSpPr>
          <p:nvPr/>
        </p:nvSpPr>
        <p:spPr bwMode="auto">
          <a:xfrm>
            <a:off x="8706987" y="1569754"/>
            <a:ext cx="320261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accent2">
                    <a:lumMod val="50000"/>
                  </a:schemeClr>
                </a:solidFill>
                <a:effectLst/>
                <a:latin typeface="Gadugi" panose="020B0502040204020203" pitchFamily="34" charset="0"/>
                <a:ea typeface="Gadugi" panose="020B0502040204020203" pitchFamily="34" charset="0"/>
              </a:rPr>
              <a:t>The feedback ratings are concentrated between 3.5 and 4.5, suggesting a positive customer experience. A smaller portion of ratings fall below 3.5 or exceed 4.5. This data provides valuable insights for optimizing product/service offerings and enhancing customer satisfaction.</a:t>
            </a:r>
          </a:p>
        </p:txBody>
      </p:sp>
    </p:spTree>
    <p:extLst>
      <p:ext uri="{BB962C8B-B14F-4D97-AF65-F5344CB8AC3E}">
        <p14:creationId xmlns:p14="http://schemas.microsoft.com/office/powerpoint/2010/main" val="254894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6E65F6-F79A-77A2-D7A8-34688B656BFC}"/>
              </a:ext>
            </a:extLst>
          </p:cNvPr>
          <p:cNvSpPr txBox="1"/>
          <p:nvPr/>
        </p:nvSpPr>
        <p:spPr>
          <a:xfrm>
            <a:off x="3962400" y="253484"/>
            <a:ext cx="4267200" cy="461665"/>
          </a:xfrm>
          <a:prstGeom prst="rect">
            <a:avLst/>
          </a:prstGeom>
          <a:noFill/>
        </p:spPr>
        <p:txBody>
          <a:bodyPr wrap="square">
            <a:spAutoFit/>
          </a:bodyPr>
          <a:lstStyle/>
          <a:p>
            <a:r>
              <a:rPr lang="en-IN" sz="2400" dirty="0">
                <a:solidFill>
                  <a:schemeClr val="accent2"/>
                </a:solidFill>
                <a:latin typeface="Gill Sans Ultra Bold" panose="020B0A02020104020203" pitchFamily="34" charset="0"/>
              </a:rPr>
              <a:t>Sales Trend Analysis</a:t>
            </a:r>
          </a:p>
        </p:txBody>
      </p:sp>
      <p:pic>
        <p:nvPicPr>
          <p:cNvPr id="5124" name="Picture 4">
            <a:extLst>
              <a:ext uri="{FF2B5EF4-FFF2-40B4-BE49-F238E27FC236}">
                <a16:creationId xmlns:a16="http://schemas.microsoft.com/office/drawing/2014/main" id="{D0A61F78-93D1-A49C-DBC9-2CB03A142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99" y="1181100"/>
            <a:ext cx="9098571" cy="4514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39C889-EA6D-593A-D7AA-11C217D90A36}"/>
              </a:ext>
            </a:extLst>
          </p:cNvPr>
          <p:cNvSpPr txBox="1"/>
          <p:nvPr/>
        </p:nvSpPr>
        <p:spPr>
          <a:xfrm>
            <a:off x="9573270" y="1361986"/>
            <a:ext cx="2466330" cy="3416320"/>
          </a:xfrm>
          <a:prstGeom prst="rect">
            <a:avLst/>
          </a:prstGeom>
          <a:noFill/>
        </p:spPr>
        <p:txBody>
          <a:bodyPr wrap="square">
            <a:spAutoFit/>
          </a:bodyPr>
          <a:lstStyle/>
          <a:p>
            <a:r>
              <a:rPr lang="en-US" dirty="0">
                <a:solidFill>
                  <a:schemeClr val="accent2">
                    <a:lumMod val="50000"/>
                  </a:schemeClr>
                </a:solidFill>
              </a:rPr>
              <a:t>Sales have fluctuated from January 2023 to October 2024. This analysis reveals a lack of a consistent trend, emphasizing the importance of understanding seasonal patterns and identifying strategies to improve overall sales performance.</a:t>
            </a:r>
            <a:endParaRPr lang="en-IN" dirty="0">
              <a:solidFill>
                <a:schemeClr val="accent2">
                  <a:lumMod val="50000"/>
                </a:schemeClr>
              </a:solidFill>
            </a:endParaRPr>
          </a:p>
        </p:txBody>
      </p:sp>
    </p:spTree>
    <p:extLst>
      <p:ext uri="{BB962C8B-B14F-4D97-AF65-F5344CB8AC3E}">
        <p14:creationId xmlns:p14="http://schemas.microsoft.com/office/powerpoint/2010/main" val="263518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F7DD0-155E-0497-E301-817DDF18D157}"/>
              </a:ext>
            </a:extLst>
          </p:cNvPr>
          <p:cNvSpPr txBox="1"/>
          <p:nvPr/>
        </p:nvSpPr>
        <p:spPr>
          <a:xfrm>
            <a:off x="1090613" y="253484"/>
            <a:ext cx="10010774" cy="461665"/>
          </a:xfrm>
          <a:prstGeom prst="rect">
            <a:avLst/>
          </a:prstGeom>
          <a:noFill/>
        </p:spPr>
        <p:txBody>
          <a:bodyPr wrap="square">
            <a:spAutoFit/>
          </a:bodyPr>
          <a:lstStyle/>
          <a:p>
            <a:r>
              <a:rPr lang="en-US" sz="2400" dirty="0">
                <a:solidFill>
                  <a:schemeClr val="accent2"/>
                </a:solidFill>
                <a:latin typeface="Gill Sans Ultra Bold" panose="020B0A02020104020203" pitchFamily="34" charset="0"/>
              </a:rPr>
              <a:t>Which product categories generate the most sales?</a:t>
            </a:r>
            <a:endParaRPr lang="en-IN" sz="2400" dirty="0">
              <a:solidFill>
                <a:schemeClr val="accent2"/>
              </a:solidFill>
              <a:latin typeface="Gill Sans Ultra Bold" panose="020B0A02020104020203" pitchFamily="34" charset="0"/>
            </a:endParaRPr>
          </a:p>
        </p:txBody>
      </p:sp>
      <p:pic>
        <p:nvPicPr>
          <p:cNvPr id="7170" name="Picture 2">
            <a:extLst>
              <a:ext uri="{FF2B5EF4-FFF2-40B4-BE49-F238E27FC236}">
                <a16:creationId xmlns:a16="http://schemas.microsoft.com/office/drawing/2014/main" id="{73DCA02C-FC5D-0F0E-245C-D1574D7AE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90588"/>
            <a:ext cx="7524750" cy="5610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0FFB39-52E4-955A-6B31-CF8ED7BE7BB6}"/>
              </a:ext>
            </a:extLst>
          </p:cNvPr>
          <p:cNvSpPr txBox="1"/>
          <p:nvPr/>
        </p:nvSpPr>
        <p:spPr>
          <a:xfrm>
            <a:off x="8086726" y="1208722"/>
            <a:ext cx="3752849" cy="2585323"/>
          </a:xfrm>
          <a:prstGeom prst="rect">
            <a:avLst/>
          </a:prstGeom>
          <a:noFill/>
        </p:spPr>
        <p:txBody>
          <a:bodyPr wrap="square">
            <a:spAutoFit/>
          </a:bodyPr>
          <a:lstStyle/>
          <a:p>
            <a:r>
              <a:rPr lang="en-US" dirty="0">
                <a:solidFill>
                  <a:schemeClr val="accent2">
                    <a:lumMod val="50000"/>
                  </a:schemeClr>
                </a:solidFill>
              </a:rPr>
              <a:t>Starter and Biryani emerge as the product categories generating the highest sales revenue, while Masala lags behind. To capitalize on this, we will prioritize the development of new and exciting Starter and Biryani options, while exploring strategies to enhance the appeal and sales of Masala products.</a:t>
            </a:r>
            <a:endParaRPr lang="en-IN" dirty="0">
              <a:solidFill>
                <a:schemeClr val="accent2">
                  <a:lumMod val="50000"/>
                </a:schemeClr>
              </a:solidFill>
            </a:endParaRPr>
          </a:p>
        </p:txBody>
      </p:sp>
      <p:pic>
        <p:nvPicPr>
          <p:cNvPr id="11" name="Picture 10">
            <a:extLst>
              <a:ext uri="{FF2B5EF4-FFF2-40B4-BE49-F238E27FC236}">
                <a16:creationId xmlns:a16="http://schemas.microsoft.com/office/drawing/2014/main" id="{DF566887-A09A-0159-060A-18CBF5623A83}"/>
              </a:ext>
            </a:extLst>
          </p:cNvPr>
          <p:cNvPicPr>
            <a:picLocks noChangeAspect="1"/>
          </p:cNvPicPr>
          <p:nvPr/>
        </p:nvPicPr>
        <p:blipFill>
          <a:blip r:embed="rId3"/>
          <a:stretch>
            <a:fillRect/>
          </a:stretch>
        </p:blipFill>
        <p:spPr>
          <a:xfrm>
            <a:off x="1695449" y="1529834"/>
            <a:ext cx="971550" cy="971550"/>
          </a:xfrm>
          <a:prstGeom prst="rect">
            <a:avLst/>
          </a:prstGeom>
        </p:spPr>
      </p:pic>
      <p:pic>
        <p:nvPicPr>
          <p:cNvPr id="13" name="Picture 12">
            <a:extLst>
              <a:ext uri="{FF2B5EF4-FFF2-40B4-BE49-F238E27FC236}">
                <a16:creationId xmlns:a16="http://schemas.microsoft.com/office/drawing/2014/main" id="{BC8CBDC5-1C91-52CE-1DE2-84EE8988A171}"/>
              </a:ext>
            </a:extLst>
          </p:cNvPr>
          <p:cNvPicPr>
            <a:picLocks noChangeAspect="1"/>
          </p:cNvPicPr>
          <p:nvPr/>
        </p:nvPicPr>
        <p:blipFill>
          <a:blip r:embed="rId4"/>
          <a:stretch>
            <a:fillRect/>
          </a:stretch>
        </p:blipFill>
        <p:spPr>
          <a:xfrm>
            <a:off x="3981450" y="1634610"/>
            <a:ext cx="971551" cy="971551"/>
          </a:xfrm>
          <a:prstGeom prst="rect">
            <a:avLst/>
          </a:prstGeom>
        </p:spPr>
      </p:pic>
      <p:pic>
        <p:nvPicPr>
          <p:cNvPr id="15" name="Picture 14">
            <a:extLst>
              <a:ext uri="{FF2B5EF4-FFF2-40B4-BE49-F238E27FC236}">
                <a16:creationId xmlns:a16="http://schemas.microsoft.com/office/drawing/2014/main" id="{2E84D940-6F5F-0180-C37C-6E079F9BBF2B}"/>
              </a:ext>
            </a:extLst>
          </p:cNvPr>
          <p:cNvPicPr>
            <a:picLocks noChangeAspect="1"/>
          </p:cNvPicPr>
          <p:nvPr/>
        </p:nvPicPr>
        <p:blipFill>
          <a:blip r:embed="rId5"/>
          <a:stretch>
            <a:fillRect/>
          </a:stretch>
        </p:blipFill>
        <p:spPr>
          <a:xfrm>
            <a:off x="6276974" y="3101460"/>
            <a:ext cx="937139" cy="937139"/>
          </a:xfrm>
          <a:prstGeom prst="rect">
            <a:avLst/>
          </a:prstGeom>
        </p:spPr>
      </p:pic>
    </p:spTree>
    <p:extLst>
      <p:ext uri="{BB962C8B-B14F-4D97-AF65-F5344CB8AC3E}">
        <p14:creationId xmlns:p14="http://schemas.microsoft.com/office/powerpoint/2010/main" val="280366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E755B-615D-4C7C-7BB5-6558407D6E71}"/>
              </a:ext>
            </a:extLst>
          </p:cNvPr>
          <p:cNvSpPr txBox="1"/>
          <p:nvPr/>
        </p:nvSpPr>
        <p:spPr>
          <a:xfrm>
            <a:off x="2114549" y="215384"/>
            <a:ext cx="8486776" cy="461665"/>
          </a:xfrm>
          <a:prstGeom prst="rect">
            <a:avLst/>
          </a:prstGeom>
          <a:noFill/>
        </p:spPr>
        <p:txBody>
          <a:bodyPr wrap="square">
            <a:spAutoFit/>
          </a:bodyPr>
          <a:lstStyle/>
          <a:p>
            <a:r>
              <a:rPr lang="en-US" sz="2400" dirty="0">
                <a:solidFill>
                  <a:schemeClr val="accent2"/>
                </a:solidFill>
                <a:latin typeface="Gill Sans Ultra Bold" panose="020B0A02020104020203" pitchFamily="34" charset="0"/>
              </a:rPr>
              <a:t>Which districts generate the highest sales?</a:t>
            </a:r>
            <a:endParaRPr lang="en-IN" sz="2400" dirty="0">
              <a:solidFill>
                <a:schemeClr val="accent2"/>
              </a:solidFill>
              <a:latin typeface="Gill Sans Ultra Bold" panose="020B0A02020104020203" pitchFamily="34" charset="0"/>
            </a:endParaRPr>
          </a:p>
        </p:txBody>
      </p:sp>
      <p:pic>
        <p:nvPicPr>
          <p:cNvPr id="6146" name="Picture 2">
            <a:extLst>
              <a:ext uri="{FF2B5EF4-FFF2-40B4-BE49-F238E27FC236}">
                <a16:creationId xmlns:a16="http://schemas.microsoft.com/office/drawing/2014/main" id="{0C74319A-D0F1-0A31-624F-A8BA264B1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79" y="743725"/>
            <a:ext cx="9750371" cy="483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B838C1-57D0-44E2-E641-A6DD0C3BD4B9}"/>
              </a:ext>
            </a:extLst>
          </p:cNvPr>
          <p:cNvSpPr txBox="1"/>
          <p:nvPr/>
        </p:nvSpPr>
        <p:spPr>
          <a:xfrm>
            <a:off x="669979" y="5610999"/>
            <a:ext cx="11131496" cy="923330"/>
          </a:xfrm>
          <a:prstGeom prst="rect">
            <a:avLst/>
          </a:prstGeom>
          <a:noFill/>
        </p:spPr>
        <p:txBody>
          <a:bodyPr wrap="square">
            <a:spAutoFit/>
          </a:bodyPr>
          <a:lstStyle/>
          <a:p>
            <a:r>
              <a:rPr lang="en-US" dirty="0">
                <a:solidFill>
                  <a:schemeClr val="accent2">
                    <a:lumMod val="50000"/>
                  </a:schemeClr>
                </a:solidFill>
              </a:rPr>
              <a:t>Chennai emerges as the top-performing district, with Kochi, Mysore, Thiruvananthapuram, and Bangalore following closely. To maximize sales potential, we should prioritize resource allocation and marketing efforts in these districts while exploring strategies to boost sales in the remaining regions.</a:t>
            </a:r>
            <a:endParaRPr lang="en-IN" dirty="0">
              <a:solidFill>
                <a:schemeClr val="accent2">
                  <a:lumMod val="50000"/>
                </a:schemeClr>
              </a:solidFill>
            </a:endParaRPr>
          </a:p>
        </p:txBody>
      </p:sp>
    </p:spTree>
    <p:extLst>
      <p:ext uri="{BB962C8B-B14F-4D97-AF65-F5344CB8AC3E}">
        <p14:creationId xmlns:p14="http://schemas.microsoft.com/office/powerpoint/2010/main" val="102392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467</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Gadugi</vt:lpstr>
      <vt:lpstr>Gill Sans Ultra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logeshwar s</dc:creator>
  <cp:lastModifiedBy>logeshwar s</cp:lastModifiedBy>
  <cp:revision>1</cp:revision>
  <dcterms:created xsi:type="dcterms:W3CDTF">2024-12-22T12:59:42Z</dcterms:created>
  <dcterms:modified xsi:type="dcterms:W3CDTF">2024-12-22T15:39:22Z</dcterms:modified>
</cp:coreProperties>
</file>