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geshwar s" initials="ls" lastIdx="2" clrIdx="0">
    <p:extLst>
      <p:ext uri="{19B8F6BF-5375-455C-9EA6-DF929625EA0E}">
        <p15:presenceInfo xmlns:p15="http://schemas.microsoft.com/office/powerpoint/2012/main" userId="79afcca2daea52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A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D239-62FE-B46B-8629-22707D71DC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A05C89-4BE2-44DF-98FB-59690F3676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260299-A8AD-13F1-695B-2DC7F57E57DD}"/>
              </a:ext>
            </a:extLst>
          </p:cNvPr>
          <p:cNvSpPr>
            <a:spLocks noGrp="1"/>
          </p:cNvSpPr>
          <p:nvPr>
            <p:ph type="dt" sz="half" idx="10"/>
          </p:nvPr>
        </p:nvSpPr>
        <p:spPr/>
        <p:txBody>
          <a:bodyPr/>
          <a:lstStyle/>
          <a:p>
            <a:fld id="{E575225D-F294-48EB-A085-9BE7A43DBB0C}" type="datetimeFigureOut">
              <a:rPr lang="en-IN" smtClean="0"/>
              <a:t>17-12-2024</a:t>
            </a:fld>
            <a:endParaRPr lang="en-IN"/>
          </a:p>
        </p:txBody>
      </p:sp>
      <p:sp>
        <p:nvSpPr>
          <p:cNvPr id="5" name="Footer Placeholder 4">
            <a:extLst>
              <a:ext uri="{FF2B5EF4-FFF2-40B4-BE49-F238E27FC236}">
                <a16:creationId xmlns:a16="http://schemas.microsoft.com/office/drawing/2014/main" id="{C3D37394-939D-5BD5-540D-A06A83B17A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724CE-1567-C17D-F7A9-F5BBC1AF9DD4}"/>
              </a:ext>
            </a:extLst>
          </p:cNvPr>
          <p:cNvSpPr>
            <a:spLocks noGrp="1"/>
          </p:cNvSpPr>
          <p:nvPr>
            <p:ph type="sldNum" sz="quarter" idx="12"/>
          </p:nvPr>
        </p:nvSpPr>
        <p:spPr/>
        <p:txBody>
          <a:bodyPr/>
          <a:lstStyle/>
          <a:p>
            <a:fld id="{159F9F37-6995-42C0-A94D-5A2F5300847D}" type="slidenum">
              <a:rPr lang="en-IN" smtClean="0"/>
              <a:t>‹#›</a:t>
            </a:fld>
            <a:endParaRPr lang="en-IN"/>
          </a:p>
        </p:txBody>
      </p:sp>
    </p:spTree>
    <p:extLst>
      <p:ext uri="{BB962C8B-B14F-4D97-AF65-F5344CB8AC3E}">
        <p14:creationId xmlns:p14="http://schemas.microsoft.com/office/powerpoint/2010/main" val="275674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297B-5E9B-68B7-424B-499A9DDC24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1BE78F-4FF4-043E-D539-A7322780DC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86F49D-7606-FB39-BA7F-2340D96061BF}"/>
              </a:ext>
            </a:extLst>
          </p:cNvPr>
          <p:cNvSpPr>
            <a:spLocks noGrp="1"/>
          </p:cNvSpPr>
          <p:nvPr>
            <p:ph type="dt" sz="half" idx="10"/>
          </p:nvPr>
        </p:nvSpPr>
        <p:spPr/>
        <p:txBody>
          <a:bodyPr/>
          <a:lstStyle/>
          <a:p>
            <a:fld id="{E575225D-F294-48EB-A085-9BE7A43DBB0C}" type="datetimeFigureOut">
              <a:rPr lang="en-IN" smtClean="0"/>
              <a:t>17-12-2024</a:t>
            </a:fld>
            <a:endParaRPr lang="en-IN"/>
          </a:p>
        </p:txBody>
      </p:sp>
      <p:sp>
        <p:nvSpPr>
          <p:cNvPr id="5" name="Footer Placeholder 4">
            <a:extLst>
              <a:ext uri="{FF2B5EF4-FFF2-40B4-BE49-F238E27FC236}">
                <a16:creationId xmlns:a16="http://schemas.microsoft.com/office/drawing/2014/main" id="{878E4ADD-C00C-4CFF-B37D-1B2EDDDAF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BCBE85-196F-091F-E73E-593046C511AB}"/>
              </a:ext>
            </a:extLst>
          </p:cNvPr>
          <p:cNvSpPr>
            <a:spLocks noGrp="1"/>
          </p:cNvSpPr>
          <p:nvPr>
            <p:ph type="sldNum" sz="quarter" idx="12"/>
          </p:nvPr>
        </p:nvSpPr>
        <p:spPr/>
        <p:txBody>
          <a:bodyPr/>
          <a:lstStyle/>
          <a:p>
            <a:fld id="{159F9F37-6995-42C0-A94D-5A2F5300847D}" type="slidenum">
              <a:rPr lang="en-IN" smtClean="0"/>
              <a:t>‹#›</a:t>
            </a:fld>
            <a:endParaRPr lang="en-IN"/>
          </a:p>
        </p:txBody>
      </p:sp>
    </p:spTree>
    <p:extLst>
      <p:ext uri="{BB962C8B-B14F-4D97-AF65-F5344CB8AC3E}">
        <p14:creationId xmlns:p14="http://schemas.microsoft.com/office/powerpoint/2010/main" val="894397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1D4F54-E294-63F9-37A4-2BDA420392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D9C8ED-381E-3143-7459-9FF679F28A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CDCB35-1F00-1D84-A5E1-B4A3233C6D90}"/>
              </a:ext>
            </a:extLst>
          </p:cNvPr>
          <p:cNvSpPr>
            <a:spLocks noGrp="1"/>
          </p:cNvSpPr>
          <p:nvPr>
            <p:ph type="dt" sz="half" idx="10"/>
          </p:nvPr>
        </p:nvSpPr>
        <p:spPr/>
        <p:txBody>
          <a:bodyPr/>
          <a:lstStyle/>
          <a:p>
            <a:fld id="{E575225D-F294-48EB-A085-9BE7A43DBB0C}" type="datetimeFigureOut">
              <a:rPr lang="en-IN" smtClean="0"/>
              <a:t>17-12-2024</a:t>
            </a:fld>
            <a:endParaRPr lang="en-IN"/>
          </a:p>
        </p:txBody>
      </p:sp>
      <p:sp>
        <p:nvSpPr>
          <p:cNvPr id="5" name="Footer Placeholder 4">
            <a:extLst>
              <a:ext uri="{FF2B5EF4-FFF2-40B4-BE49-F238E27FC236}">
                <a16:creationId xmlns:a16="http://schemas.microsoft.com/office/drawing/2014/main" id="{C9D8F645-075B-CC2D-2A5E-63CA4F9DF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9B6A36-4C8D-83CD-BAC2-26B94B10C64A}"/>
              </a:ext>
            </a:extLst>
          </p:cNvPr>
          <p:cNvSpPr>
            <a:spLocks noGrp="1"/>
          </p:cNvSpPr>
          <p:nvPr>
            <p:ph type="sldNum" sz="quarter" idx="12"/>
          </p:nvPr>
        </p:nvSpPr>
        <p:spPr/>
        <p:txBody>
          <a:bodyPr/>
          <a:lstStyle/>
          <a:p>
            <a:fld id="{159F9F37-6995-42C0-A94D-5A2F5300847D}" type="slidenum">
              <a:rPr lang="en-IN" smtClean="0"/>
              <a:t>‹#›</a:t>
            </a:fld>
            <a:endParaRPr lang="en-IN"/>
          </a:p>
        </p:txBody>
      </p:sp>
    </p:spTree>
    <p:extLst>
      <p:ext uri="{BB962C8B-B14F-4D97-AF65-F5344CB8AC3E}">
        <p14:creationId xmlns:p14="http://schemas.microsoft.com/office/powerpoint/2010/main" val="346440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54B5-05DE-F091-C058-A54930F1FF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F57774-97D0-CBB7-319F-BC4B6D030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F71C4B-7934-EDA4-93A7-5C3F6E31ABA9}"/>
              </a:ext>
            </a:extLst>
          </p:cNvPr>
          <p:cNvSpPr>
            <a:spLocks noGrp="1"/>
          </p:cNvSpPr>
          <p:nvPr>
            <p:ph type="dt" sz="half" idx="10"/>
          </p:nvPr>
        </p:nvSpPr>
        <p:spPr/>
        <p:txBody>
          <a:bodyPr/>
          <a:lstStyle/>
          <a:p>
            <a:fld id="{E575225D-F294-48EB-A085-9BE7A43DBB0C}" type="datetimeFigureOut">
              <a:rPr lang="en-IN" smtClean="0"/>
              <a:t>17-12-2024</a:t>
            </a:fld>
            <a:endParaRPr lang="en-IN"/>
          </a:p>
        </p:txBody>
      </p:sp>
      <p:sp>
        <p:nvSpPr>
          <p:cNvPr id="5" name="Footer Placeholder 4">
            <a:extLst>
              <a:ext uri="{FF2B5EF4-FFF2-40B4-BE49-F238E27FC236}">
                <a16:creationId xmlns:a16="http://schemas.microsoft.com/office/drawing/2014/main" id="{AACAF622-2CC8-6569-2D3B-2A74959FB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D0B647-6533-4753-1C1D-D86C14F86DC2}"/>
              </a:ext>
            </a:extLst>
          </p:cNvPr>
          <p:cNvSpPr>
            <a:spLocks noGrp="1"/>
          </p:cNvSpPr>
          <p:nvPr>
            <p:ph type="sldNum" sz="quarter" idx="12"/>
          </p:nvPr>
        </p:nvSpPr>
        <p:spPr/>
        <p:txBody>
          <a:bodyPr/>
          <a:lstStyle/>
          <a:p>
            <a:fld id="{159F9F37-6995-42C0-A94D-5A2F5300847D}" type="slidenum">
              <a:rPr lang="en-IN" smtClean="0"/>
              <a:t>‹#›</a:t>
            </a:fld>
            <a:endParaRPr lang="en-IN"/>
          </a:p>
        </p:txBody>
      </p:sp>
    </p:spTree>
    <p:extLst>
      <p:ext uri="{BB962C8B-B14F-4D97-AF65-F5344CB8AC3E}">
        <p14:creationId xmlns:p14="http://schemas.microsoft.com/office/powerpoint/2010/main" val="154515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7AF7-D307-54C3-C026-28D7DBA24A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CE6919-4686-E433-C69D-3B72956CA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75CADC-87EE-1FDD-DA5A-98DE7F401116}"/>
              </a:ext>
            </a:extLst>
          </p:cNvPr>
          <p:cNvSpPr>
            <a:spLocks noGrp="1"/>
          </p:cNvSpPr>
          <p:nvPr>
            <p:ph type="dt" sz="half" idx="10"/>
          </p:nvPr>
        </p:nvSpPr>
        <p:spPr/>
        <p:txBody>
          <a:bodyPr/>
          <a:lstStyle/>
          <a:p>
            <a:fld id="{E575225D-F294-48EB-A085-9BE7A43DBB0C}" type="datetimeFigureOut">
              <a:rPr lang="en-IN" smtClean="0"/>
              <a:t>17-12-2024</a:t>
            </a:fld>
            <a:endParaRPr lang="en-IN"/>
          </a:p>
        </p:txBody>
      </p:sp>
      <p:sp>
        <p:nvSpPr>
          <p:cNvPr id="5" name="Footer Placeholder 4">
            <a:extLst>
              <a:ext uri="{FF2B5EF4-FFF2-40B4-BE49-F238E27FC236}">
                <a16:creationId xmlns:a16="http://schemas.microsoft.com/office/drawing/2014/main" id="{EF2E8BEB-FA9A-CC98-565C-98A125F92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737D1-4538-2D32-7CC3-CD8C18294590}"/>
              </a:ext>
            </a:extLst>
          </p:cNvPr>
          <p:cNvSpPr>
            <a:spLocks noGrp="1"/>
          </p:cNvSpPr>
          <p:nvPr>
            <p:ph type="sldNum" sz="quarter" idx="12"/>
          </p:nvPr>
        </p:nvSpPr>
        <p:spPr/>
        <p:txBody>
          <a:bodyPr/>
          <a:lstStyle/>
          <a:p>
            <a:fld id="{159F9F37-6995-42C0-A94D-5A2F5300847D}" type="slidenum">
              <a:rPr lang="en-IN" smtClean="0"/>
              <a:t>‹#›</a:t>
            </a:fld>
            <a:endParaRPr lang="en-IN"/>
          </a:p>
        </p:txBody>
      </p:sp>
    </p:spTree>
    <p:extLst>
      <p:ext uri="{BB962C8B-B14F-4D97-AF65-F5344CB8AC3E}">
        <p14:creationId xmlns:p14="http://schemas.microsoft.com/office/powerpoint/2010/main" val="324154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8B12-9871-4476-917E-45412676C3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E8610F-5DA1-FBA9-5167-3BD7FB2A1A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D05BDE-E0B5-3187-4626-A6D71DFA38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88E8BC-B8D5-0ABE-47F3-CCEFBA1A7F41}"/>
              </a:ext>
            </a:extLst>
          </p:cNvPr>
          <p:cNvSpPr>
            <a:spLocks noGrp="1"/>
          </p:cNvSpPr>
          <p:nvPr>
            <p:ph type="dt" sz="half" idx="10"/>
          </p:nvPr>
        </p:nvSpPr>
        <p:spPr/>
        <p:txBody>
          <a:bodyPr/>
          <a:lstStyle/>
          <a:p>
            <a:fld id="{E575225D-F294-48EB-A085-9BE7A43DBB0C}" type="datetimeFigureOut">
              <a:rPr lang="en-IN" smtClean="0"/>
              <a:t>17-12-2024</a:t>
            </a:fld>
            <a:endParaRPr lang="en-IN"/>
          </a:p>
        </p:txBody>
      </p:sp>
      <p:sp>
        <p:nvSpPr>
          <p:cNvPr id="6" name="Footer Placeholder 5">
            <a:extLst>
              <a:ext uri="{FF2B5EF4-FFF2-40B4-BE49-F238E27FC236}">
                <a16:creationId xmlns:a16="http://schemas.microsoft.com/office/drawing/2014/main" id="{1FD3CDA8-9A9F-2D8D-C527-BF7298F238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83E52-52C5-61B5-9F1F-F51814083690}"/>
              </a:ext>
            </a:extLst>
          </p:cNvPr>
          <p:cNvSpPr>
            <a:spLocks noGrp="1"/>
          </p:cNvSpPr>
          <p:nvPr>
            <p:ph type="sldNum" sz="quarter" idx="12"/>
          </p:nvPr>
        </p:nvSpPr>
        <p:spPr/>
        <p:txBody>
          <a:bodyPr/>
          <a:lstStyle/>
          <a:p>
            <a:fld id="{159F9F37-6995-42C0-A94D-5A2F5300847D}" type="slidenum">
              <a:rPr lang="en-IN" smtClean="0"/>
              <a:t>‹#›</a:t>
            </a:fld>
            <a:endParaRPr lang="en-IN"/>
          </a:p>
        </p:txBody>
      </p:sp>
    </p:spTree>
    <p:extLst>
      <p:ext uri="{BB962C8B-B14F-4D97-AF65-F5344CB8AC3E}">
        <p14:creationId xmlns:p14="http://schemas.microsoft.com/office/powerpoint/2010/main" val="381954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EF3D-55F9-0AFE-BE41-E847409266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D98480-70BC-BFCA-76C7-0FDE6CD05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BFFD35-9988-9330-9A1C-74D95F5B8D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AE0932-BB95-2DA2-5781-5B5B1BF992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357A1F-160A-B9FA-A6ED-258593801E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BC103D-F545-60B1-0B7F-F46391666205}"/>
              </a:ext>
            </a:extLst>
          </p:cNvPr>
          <p:cNvSpPr>
            <a:spLocks noGrp="1"/>
          </p:cNvSpPr>
          <p:nvPr>
            <p:ph type="dt" sz="half" idx="10"/>
          </p:nvPr>
        </p:nvSpPr>
        <p:spPr/>
        <p:txBody>
          <a:bodyPr/>
          <a:lstStyle/>
          <a:p>
            <a:fld id="{E575225D-F294-48EB-A085-9BE7A43DBB0C}" type="datetimeFigureOut">
              <a:rPr lang="en-IN" smtClean="0"/>
              <a:t>17-12-2024</a:t>
            </a:fld>
            <a:endParaRPr lang="en-IN"/>
          </a:p>
        </p:txBody>
      </p:sp>
      <p:sp>
        <p:nvSpPr>
          <p:cNvPr id="8" name="Footer Placeholder 7">
            <a:extLst>
              <a:ext uri="{FF2B5EF4-FFF2-40B4-BE49-F238E27FC236}">
                <a16:creationId xmlns:a16="http://schemas.microsoft.com/office/drawing/2014/main" id="{00C376D1-EC2E-0F4C-057C-4AC9E58DB9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23C9E6-CD5E-C167-F722-981BCB867280}"/>
              </a:ext>
            </a:extLst>
          </p:cNvPr>
          <p:cNvSpPr>
            <a:spLocks noGrp="1"/>
          </p:cNvSpPr>
          <p:nvPr>
            <p:ph type="sldNum" sz="quarter" idx="12"/>
          </p:nvPr>
        </p:nvSpPr>
        <p:spPr/>
        <p:txBody>
          <a:bodyPr/>
          <a:lstStyle/>
          <a:p>
            <a:fld id="{159F9F37-6995-42C0-A94D-5A2F5300847D}" type="slidenum">
              <a:rPr lang="en-IN" smtClean="0"/>
              <a:t>‹#›</a:t>
            </a:fld>
            <a:endParaRPr lang="en-IN"/>
          </a:p>
        </p:txBody>
      </p:sp>
    </p:spTree>
    <p:extLst>
      <p:ext uri="{BB962C8B-B14F-4D97-AF65-F5344CB8AC3E}">
        <p14:creationId xmlns:p14="http://schemas.microsoft.com/office/powerpoint/2010/main" val="218757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5C327-E4AF-7F6E-8263-C0951CA408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105082-6F88-A90D-CE1C-B50661E7B6F1}"/>
              </a:ext>
            </a:extLst>
          </p:cNvPr>
          <p:cNvSpPr>
            <a:spLocks noGrp="1"/>
          </p:cNvSpPr>
          <p:nvPr>
            <p:ph type="dt" sz="half" idx="10"/>
          </p:nvPr>
        </p:nvSpPr>
        <p:spPr/>
        <p:txBody>
          <a:bodyPr/>
          <a:lstStyle/>
          <a:p>
            <a:fld id="{E575225D-F294-48EB-A085-9BE7A43DBB0C}" type="datetimeFigureOut">
              <a:rPr lang="en-IN" smtClean="0"/>
              <a:t>17-12-2024</a:t>
            </a:fld>
            <a:endParaRPr lang="en-IN"/>
          </a:p>
        </p:txBody>
      </p:sp>
      <p:sp>
        <p:nvSpPr>
          <p:cNvPr id="4" name="Footer Placeholder 3">
            <a:extLst>
              <a:ext uri="{FF2B5EF4-FFF2-40B4-BE49-F238E27FC236}">
                <a16:creationId xmlns:a16="http://schemas.microsoft.com/office/drawing/2014/main" id="{24D11EC6-8E97-96CD-33BC-ADEB66501A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97F922-7808-FB6A-0D71-4CAD6A4F9230}"/>
              </a:ext>
            </a:extLst>
          </p:cNvPr>
          <p:cNvSpPr>
            <a:spLocks noGrp="1"/>
          </p:cNvSpPr>
          <p:nvPr>
            <p:ph type="sldNum" sz="quarter" idx="12"/>
          </p:nvPr>
        </p:nvSpPr>
        <p:spPr/>
        <p:txBody>
          <a:bodyPr/>
          <a:lstStyle/>
          <a:p>
            <a:fld id="{159F9F37-6995-42C0-A94D-5A2F5300847D}" type="slidenum">
              <a:rPr lang="en-IN" smtClean="0"/>
              <a:t>‹#›</a:t>
            </a:fld>
            <a:endParaRPr lang="en-IN"/>
          </a:p>
        </p:txBody>
      </p:sp>
    </p:spTree>
    <p:extLst>
      <p:ext uri="{BB962C8B-B14F-4D97-AF65-F5344CB8AC3E}">
        <p14:creationId xmlns:p14="http://schemas.microsoft.com/office/powerpoint/2010/main" val="68946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2965B0-496B-7736-BFC7-DEB3C2F4A655}"/>
              </a:ext>
            </a:extLst>
          </p:cNvPr>
          <p:cNvSpPr>
            <a:spLocks noGrp="1"/>
          </p:cNvSpPr>
          <p:nvPr>
            <p:ph type="dt" sz="half" idx="10"/>
          </p:nvPr>
        </p:nvSpPr>
        <p:spPr/>
        <p:txBody>
          <a:bodyPr/>
          <a:lstStyle/>
          <a:p>
            <a:fld id="{E575225D-F294-48EB-A085-9BE7A43DBB0C}" type="datetimeFigureOut">
              <a:rPr lang="en-IN" smtClean="0"/>
              <a:t>17-12-2024</a:t>
            </a:fld>
            <a:endParaRPr lang="en-IN"/>
          </a:p>
        </p:txBody>
      </p:sp>
      <p:sp>
        <p:nvSpPr>
          <p:cNvPr id="3" name="Footer Placeholder 2">
            <a:extLst>
              <a:ext uri="{FF2B5EF4-FFF2-40B4-BE49-F238E27FC236}">
                <a16:creationId xmlns:a16="http://schemas.microsoft.com/office/drawing/2014/main" id="{0A5B9F81-7125-BA30-0B3D-70E175C437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1D147B-1601-709B-297B-8545355E85CD}"/>
              </a:ext>
            </a:extLst>
          </p:cNvPr>
          <p:cNvSpPr>
            <a:spLocks noGrp="1"/>
          </p:cNvSpPr>
          <p:nvPr>
            <p:ph type="sldNum" sz="quarter" idx="12"/>
          </p:nvPr>
        </p:nvSpPr>
        <p:spPr/>
        <p:txBody>
          <a:bodyPr/>
          <a:lstStyle/>
          <a:p>
            <a:fld id="{159F9F37-6995-42C0-A94D-5A2F5300847D}" type="slidenum">
              <a:rPr lang="en-IN" smtClean="0"/>
              <a:t>‹#›</a:t>
            </a:fld>
            <a:endParaRPr lang="en-IN"/>
          </a:p>
        </p:txBody>
      </p:sp>
    </p:spTree>
    <p:extLst>
      <p:ext uri="{BB962C8B-B14F-4D97-AF65-F5344CB8AC3E}">
        <p14:creationId xmlns:p14="http://schemas.microsoft.com/office/powerpoint/2010/main" val="340063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5CE8-06E7-B4A4-4B31-211142740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32ECED-E181-C400-C223-797382AD97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3DFFC7-14B1-A1BA-2FD9-EB73CAFD5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D20E3-1851-5F54-4784-815B0E45068B}"/>
              </a:ext>
            </a:extLst>
          </p:cNvPr>
          <p:cNvSpPr>
            <a:spLocks noGrp="1"/>
          </p:cNvSpPr>
          <p:nvPr>
            <p:ph type="dt" sz="half" idx="10"/>
          </p:nvPr>
        </p:nvSpPr>
        <p:spPr/>
        <p:txBody>
          <a:bodyPr/>
          <a:lstStyle/>
          <a:p>
            <a:fld id="{E575225D-F294-48EB-A085-9BE7A43DBB0C}" type="datetimeFigureOut">
              <a:rPr lang="en-IN" smtClean="0"/>
              <a:t>17-12-2024</a:t>
            </a:fld>
            <a:endParaRPr lang="en-IN"/>
          </a:p>
        </p:txBody>
      </p:sp>
      <p:sp>
        <p:nvSpPr>
          <p:cNvPr id="6" name="Footer Placeholder 5">
            <a:extLst>
              <a:ext uri="{FF2B5EF4-FFF2-40B4-BE49-F238E27FC236}">
                <a16:creationId xmlns:a16="http://schemas.microsoft.com/office/drawing/2014/main" id="{E8DE1852-E023-F3AC-6F22-31C70BD39B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61F02D-65F2-ECEF-B9A3-22E74476C0EF}"/>
              </a:ext>
            </a:extLst>
          </p:cNvPr>
          <p:cNvSpPr>
            <a:spLocks noGrp="1"/>
          </p:cNvSpPr>
          <p:nvPr>
            <p:ph type="sldNum" sz="quarter" idx="12"/>
          </p:nvPr>
        </p:nvSpPr>
        <p:spPr/>
        <p:txBody>
          <a:bodyPr/>
          <a:lstStyle/>
          <a:p>
            <a:fld id="{159F9F37-6995-42C0-A94D-5A2F5300847D}" type="slidenum">
              <a:rPr lang="en-IN" smtClean="0"/>
              <a:t>‹#›</a:t>
            </a:fld>
            <a:endParaRPr lang="en-IN"/>
          </a:p>
        </p:txBody>
      </p:sp>
    </p:spTree>
    <p:extLst>
      <p:ext uri="{BB962C8B-B14F-4D97-AF65-F5344CB8AC3E}">
        <p14:creationId xmlns:p14="http://schemas.microsoft.com/office/powerpoint/2010/main" val="141381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440B-7E2C-C308-AF8A-1717E841C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0F1076-38E5-CEEE-AF22-3EC198DE31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32AD18-0524-B0FE-9644-225E71A73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E7500-1605-9567-F1DA-C3056F27CB09}"/>
              </a:ext>
            </a:extLst>
          </p:cNvPr>
          <p:cNvSpPr>
            <a:spLocks noGrp="1"/>
          </p:cNvSpPr>
          <p:nvPr>
            <p:ph type="dt" sz="half" idx="10"/>
          </p:nvPr>
        </p:nvSpPr>
        <p:spPr/>
        <p:txBody>
          <a:bodyPr/>
          <a:lstStyle/>
          <a:p>
            <a:fld id="{E575225D-F294-48EB-A085-9BE7A43DBB0C}" type="datetimeFigureOut">
              <a:rPr lang="en-IN" smtClean="0"/>
              <a:t>17-12-2024</a:t>
            </a:fld>
            <a:endParaRPr lang="en-IN"/>
          </a:p>
        </p:txBody>
      </p:sp>
      <p:sp>
        <p:nvSpPr>
          <p:cNvPr id="6" name="Footer Placeholder 5">
            <a:extLst>
              <a:ext uri="{FF2B5EF4-FFF2-40B4-BE49-F238E27FC236}">
                <a16:creationId xmlns:a16="http://schemas.microsoft.com/office/drawing/2014/main" id="{EA19B70F-3E25-0F7E-594B-C77EEFBB6C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3E2AC7-3EEA-9093-71CF-B6E9CDD53F8D}"/>
              </a:ext>
            </a:extLst>
          </p:cNvPr>
          <p:cNvSpPr>
            <a:spLocks noGrp="1"/>
          </p:cNvSpPr>
          <p:nvPr>
            <p:ph type="sldNum" sz="quarter" idx="12"/>
          </p:nvPr>
        </p:nvSpPr>
        <p:spPr/>
        <p:txBody>
          <a:bodyPr/>
          <a:lstStyle/>
          <a:p>
            <a:fld id="{159F9F37-6995-42C0-A94D-5A2F5300847D}" type="slidenum">
              <a:rPr lang="en-IN" smtClean="0"/>
              <a:t>‹#›</a:t>
            </a:fld>
            <a:endParaRPr lang="en-IN"/>
          </a:p>
        </p:txBody>
      </p:sp>
    </p:spTree>
    <p:extLst>
      <p:ext uri="{BB962C8B-B14F-4D97-AF65-F5344CB8AC3E}">
        <p14:creationId xmlns:p14="http://schemas.microsoft.com/office/powerpoint/2010/main" val="7498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7A56D1-999B-3F8F-40D1-568C40EA1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021DC2-B2E5-68B4-0338-81BA7E6111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15029-6F8D-9753-B721-14FD0CF9A1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5225D-F294-48EB-A085-9BE7A43DBB0C}" type="datetimeFigureOut">
              <a:rPr lang="en-IN" smtClean="0"/>
              <a:t>17-12-2024</a:t>
            </a:fld>
            <a:endParaRPr lang="en-IN"/>
          </a:p>
        </p:txBody>
      </p:sp>
      <p:sp>
        <p:nvSpPr>
          <p:cNvPr id="5" name="Footer Placeholder 4">
            <a:extLst>
              <a:ext uri="{FF2B5EF4-FFF2-40B4-BE49-F238E27FC236}">
                <a16:creationId xmlns:a16="http://schemas.microsoft.com/office/drawing/2014/main" id="{1F4D2A71-5CF2-15A3-9987-7685D0035E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7519FE-A6E4-69F2-EB56-68B8093AA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F9F37-6995-42C0-A94D-5A2F5300847D}" type="slidenum">
              <a:rPr lang="en-IN" smtClean="0"/>
              <a:t>‹#›</a:t>
            </a:fld>
            <a:endParaRPr lang="en-IN"/>
          </a:p>
        </p:txBody>
      </p:sp>
    </p:spTree>
    <p:extLst>
      <p:ext uri="{BB962C8B-B14F-4D97-AF65-F5344CB8AC3E}">
        <p14:creationId xmlns:p14="http://schemas.microsoft.com/office/powerpoint/2010/main" val="2625397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footer brand icon">
            <a:extLst>
              <a:ext uri="{FF2B5EF4-FFF2-40B4-BE49-F238E27FC236}">
                <a16:creationId xmlns:a16="http://schemas.microsoft.com/office/drawing/2014/main" id="{618B0339-819A-6B44-51D3-74DFF899A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1302" y="6033155"/>
            <a:ext cx="2803941" cy="6280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31633DF-1E61-2D79-9D84-EE669CBFD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8109" y="941109"/>
            <a:ext cx="4975782" cy="4975782"/>
          </a:xfrm>
          <a:prstGeom prst="rect">
            <a:avLst/>
          </a:prstGeom>
        </p:spPr>
      </p:pic>
    </p:spTree>
    <p:extLst>
      <p:ext uri="{BB962C8B-B14F-4D97-AF65-F5344CB8AC3E}">
        <p14:creationId xmlns:p14="http://schemas.microsoft.com/office/powerpoint/2010/main" val="996510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C24B29-F9D2-88B8-0A06-99FF7B800885}"/>
              </a:ext>
            </a:extLst>
          </p:cNvPr>
          <p:cNvSpPr txBox="1"/>
          <p:nvPr/>
        </p:nvSpPr>
        <p:spPr>
          <a:xfrm>
            <a:off x="614313" y="1289953"/>
            <a:ext cx="10963374" cy="4278094"/>
          </a:xfrm>
          <a:prstGeom prst="rect">
            <a:avLst/>
          </a:prstGeom>
          <a:noFill/>
        </p:spPr>
        <p:txBody>
          <a:bodyPr wrap="square">
            <a:spAutoFit/>
          </a:bodyPr>
          <a:lstStyle/>
          <a:p>
            <a:r>
              <a:rPr lang="en-US" sz="3200" b="1" dirty="0" err="1">
                <a:solidFill>
                  <a:schemeClr val="accent2"/>
                </a:solidFill>
                <a:latin typeface="Gill Sans Ultra Bold" panose="020B0A02020104020203" pitchFamily="34" charset="0"/>
              </a:rPr>
              <a:t>Cookd</a:t>
            </a:r>
            <a:r>
              <a:rPr lang="en-US" sz="3200" b="1" dirty="0">
                <a:solidFill>
                  <a:schemeClr val="accent2"/>
                </a:solidFill>
                <a:latin typeface="Gill Sans Ultra Bold" panose="020B0A02020104020203" pitchFamily="34" charset="0"/>
              </a:rPr>
              <a:t> YouTube Performance Analysis</a:t>
            </a:r>
          </a:p>
          <a:p>
            <a:endParaRPr lang="en-US" sz="2400" b="1" dirty="0">
              <a:solidFill>
                <a:schemeClr val="accent2"/>
              </a:solidFill>
              <a:latin typeface="Gill Sans Ultra Bold" panose="020B0A02020104020203" pitchFamily="34" charset="0"/>
            </a:endParaRPr>
          </a:p>
          <a:p>
            <a:r>
              <a:rPr lang="en-US" sz="2400" dirty="0">
                <a:solidFill>
                  <a:schemeClr val="accent2">
                    <a:lumMod val="50000"/>
                  </a:schemeClr>
                </a:solidFill>
                <a:latin typeface="Gadugi" panose="020B0502040204020203" pitchFamily="34" charset="0"/>
                <a:ea typeface="Gadugi" panose="020B0502040204020203" pitchFamily="34" charset="0"/>
              </a:rPr>
              <a:t>Welcome to the </a:t>
            </a:r>
            <a:r>
              <a:rPr lang="en-US" sz="2400" b="1" dirty="0" err="1">
                <a:solidFill>
                  <a:schemeClr val="accent2">
                    <a:lumMod val="50000"/>
                  </a:schemeClr>
                </a:solidFill>
                <a:latin typeface="Gadugi" panose="020B0502040204020203" pitchFamily="34" charset="0"/>
                <a:ea typeface="Gadugi" panose="020B0502040204020203" pitchFamily="34" charset="0"/>
              </a:rPr>
              <a:t>Cookd</a:t>
            </a:r>
            <a:r>
              <a:rPr lang="en-US" sz="2400" b="1" dirty="0">
                <a:solidFill>
                  <a:schemeClr val="accent2">
                    <a:lumMod val="50000"/>
                  </a:schemeClr>
                </a:solidFill>
                <a:latin typeface="Gadugi" panose="020B0502040204020203" pitchFamily="34" charset="0"/>
                <a:ea typeface="Gadugi" panose="020B0502040204020203" pitchFamily="34" charset="0"/>
              </a:rPr>
              <a:t> YouTube Performance Analysis</a:t>
            </a:r>
            <a:r>
              <a:rPr lang="en-US" sz="2400" dirty="0">
                <a:solidFill>
                  <a:schemeClr val="accent2">
                    <a:lumMod val="50000"/>
                  </a:schemeClr>
                </a:solidFill>
                <a:latin typeface="Gadugi" panose="020B0502040204020203" pitchFamily="34" charset="0"/>
                <a:ea typeface="Gadugi" panose="020B0502040204020203" pitchFamily="34" charset="0"/>
              </a:rPr>
              <a:t>. This presentation aims to provide an in-depth analysis of the </a:t>
            </a:r>
            <a:r>
              <a:rPr lang="en-US" sz="2400" dirty="0" err="1">
                <a:solidFill>
                  <a:schemeClr val="accent2">
                    <a:lumMod val="50000"/>
                  </a:schemeClr>
                </a:solidFill>
                <a:latin typeface="Gadugi" panose="020B0502040204020203" pitchFamily="34" charset="0"/>
                <a:ea typeface="Gadugi" panose="020B0502040204020203" pitchFamily="34" charset="0"/>
              </a:rPr>
              <a:t>Cookd</a:t>
            </a:r>
            <a:r>
              <a:rPr lang="en-US" sz="2400" dirty="0">
                <a:solidFill>
                  <a:schemeClr val="accent2">
                    <a:lumMod val="50000"/>
                  </a:schemeClr>
                </a:solidFill>
                <a:latin typeface="Gadugi" panose="020B0502040204020203" pitchFamily="34" charset="0"/>
                <a:ea typeface="Gadugi" panose="020B0502040204020203" pitchFamily="34" charset="0"/>
              </a:rPr>
              <a:t> YouTube channel's content performance using key engagement metrics such as views, likes, and comments.</a:t>
            </a:r>
          </a:p>
          <a:p>
            <a:endParaRPr lang="en-US" sz="2400" dirty="0">
              <a:solidFill>
                <a:schemeClr val="accent2">
                  <a:lumMod val="50000"/>
                </a:schemeClr>
              </a:solidFill>
              <a:latin typeface="Gadugi" panose="020B0502040204020203" pitchFamily="34" charset="0"/>
              <a:ea typeface="Gadugi" panose="020B0502040204020203" pitchFamily="34" charset="0"/>
            </a:endParaRPr>
          </a:p>
          <a:p>
            <a:r>
              <a:rPr lang="en-US" sz="2400" dirty="0">
                <a:solidFill>
                  <a:schemeClr val="accent2">
                    <a:lumMod val="50000"/>
                  </a:schemeClr>
                </a:solidFill>
                <a:latin typeface="Gadugi" panose="020B0502040204020203" pitchFamily="34" charset="0"/>
                <a:ea typeface="Gadugi" panose="020B0502040204020203" pitchFamily="34" charset="0"/>
              </a:rPr>
              <a:t>The analysis explores how different factors, including video duration, posting time and content types, influence audience engagement and channel growth. By leveraging data-driven insights, this project uncovers trends and patterns that can help optimize content strategy, maximize audience reach, and boost viewer engagement.</a:t>
            </a:r>
          </a:p>
        </p:txBody>
      </p:sp>
    </p:spTree>
    <p:extLst>
      <p:ext uri="{BB962C8B-B14F-4D97-AF65-F5344CB8AC3E}">
        <p14:creationId xmlns:p14="http://schemas.microsoft.com/office/powerpoint/2010/main" val="61649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4A80FD-91F2-C8B7-16A0-10DA54FFF2CB}"/>
              </a:ext>
            </a:extLst>
          </p:cNvPr>
          <p:cNvSpPr txBox="1"/>
          <p:nvPr/>
        </p:nvSpPr>
        <p:spPr>
          <a:xfrm>
            <a:off x="719186" y="423939"/>
            <a:ext cx="9810947" cy="461665"/>
          </a:xfrm>
          <a:prstGeom prst="rect">
            <a:avLst/>
          </a:prstGeom>
          <a:noFill/>
        </p:spPr>
        <p:txBody>
          <a:bodyPr wrap="square">
            <a:spAutoFit/>
          </a:bodyPr>
          <a:lstStyle/>
          <a:p>
            <a:pPr algn="l"/>
            <a:r>
              <a:rPr lang="en-US" sz="2400" b="1" dirty="0">
                <a:solidFill>
                  <a:schemeClr val="accent2"/>
                </a:solidFill>
                <a:latin typeface="Gill Sans Ultra Bold" panose="020B0A02020104020203" pitchFamily="34" charset="0"/>
              </a:rPr>
              <a:t>O</a:t>
            </a:r>
            <a:r>
              <a:rPr lang="en-US" sz="2400" b="1" i="0" dirty="0">
                <a:solidFill>
                  <a:schemeClr val="accent2"/>
                </a:solidFill>
                <a:effectLst/>
                <a:latin typeface="Gill Sans Ultra Bold" panose="020B0A02020104020203" pitchFamily="34" charset="0"/>
              </a:rPr>
              <a:t>ptimal time to publish videos to maximize views</a:t>
            </a:r>
          </a:p>
        </p:txBody>
      </p:sp>
      <p:pic>
        <p:nvPicPr>
          <p:cNvPr id="1026" name="Picture 2">
            <a:extLst>
              <a:ext uri="{FF2B5EF4-FFF2-40B4-BE49-F238E27FC236}">
                <a16:creationId xmlns:a16="http://schemas.microsoft.com/office/drawing/2014/main" id="{4B711825-0CC5-77AD-1556-D706F031C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946" y="1243823"/>
            <a:ext cx="7404481" cy="48741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91969B-0807-FA72-EC4D-B864630E12B0}"/>
              </a:ext>
            </a:extLst>
          </p:cNvPr>
          <p:cNvSpPr txBox="1"/>
          <p:nvPr/>
        </p:nvSpPr>
        <p:spPr>
          <a:xfrm>
            <a:off x="7690427" y="1529575"/>
            <a:ext cx="4145045" cy="2862322"/>
          </a:xfrm>
          <a:prstGeom prst="rect">
            <a:avLst/>
          </a:prstGeom>
          <a:noFill/>
        </p:spPr>
        <p:txBody>
          <a:bodyPr wrap="square">
            <a:spAutoFit/>
          </a:bodyPr>
          <a:lstStyle/>
          <a:p>
            <a:r>
              <a:rPr lang="en-US" i="0" dirty="0">
                <a:solidFill>
                  <a:schemeClr val="accent2">
                    <a:lumMod val="50000"/>
                  </a:schemeClr>
                </a:solidFill>
                <a:effectLst/>
                <a:latin typeface="Gadugi" panose="020B0502040204020203" pitchFamily="34" charset="0"/>
                <a:ea typeface="Gadugi" panose="020B0502040204020203" pitchFamily="34" charset="0"/>
              </a:rPr>
              <a:t>This indicates that the target audience is most active or likely to engage with content during </a:t>
            </a:r>
            <a:r>
              <a:rPr lang="en-US" dirty="0">
                <a:solidFill>
                  <a:schemeClr val="accent2">
                    <a:lumMod val="50000"/>
                  </a:schemeClr>
                </a:solidFill>
                <a:latin typeface="Gadugi" panose="020B0502040204020203" pitchFamily="34" charset="0"/>
                <a:ea typeface="Gadugi" panose="020B0502040204020203" pitchFamily="34" charset="0"/>
              </a:rPr>
              <a:t>7PM</a:t>
            </a:r>
            <a:r>
              <a:rPr lang="en-US" i="0" dirty="0">
                <a:solidFill>
                  <a:schemeClr val="accent2">
                    <a:lumMod val="50000"/>
                  </a:schemeClr>
                </a:solidFill>
                <a:effectLst/>
                <a:latin typeface="Gadugi" panose="020B0502040204020203" pitchFamily="34" charset="0"/>
                <a:ea typeface="Gadugi" panose="020B0502040204020203" pitchFamily="34" charset="0"/>
              </a:rPr>
              <a:t>. Publishing videos around this time can potentially lead to higher visibility and viewer engagement. Additionally, early evening hours (5 PM to 6 PM) may also be a good time to schedule content, as views begin to increase before peaking at 7 PM.</a:t>
            </a:r>
            <a:endParaRPr lang="en-IN" dirty="0">
              <a:solidFill>
                <a:schemeClr val="accent2">
                  <a:lumMod val="50000"/>
                </a:schemeClr>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379489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A685C-FCF9-0C27-829F-73A30EF06543}"/>
              </a:ext>
            </a:extLst>
          </p:cNvPr>
          <p:cNvSpPr txBox="1"/>
          <p:nvPr/>
        </p:nvSpPr>
        <p:spPr>
          <a:xfrm>
            <a:off x="393962" y="261296"/>
            <a:ext cx="11404076" cy="830997"/>
          </a:xfrm>
          <a:prstGeom prst="rect">
            <a:avLst/>
          </a:prstGeom>
          <a:noFill/>
        </p:spPr>
        <p:txBody>
          <a:bodyPr wrap="square">
            <a:spAutoFit/>
          </a:bodyPr>
          <a:lstStyle/>
          <a:p>
            <a:pPr algn="l"/>
            <a:r>
              <a:rPr lang="en-US" sz="2400" b="1" i="0" dirty="0">
                <a:solidFill>
                  <a:schemeClr val="accent2"/>
                </a:solidFill>
                <a:effectLst/>
                <a:latin typeface="Gill Sans Ultra Bold" panose="020B0A02020104020203" pitchFamily="34" charset="0"/>
              </a:rPr>
              <a:t>How do video durations affect engagement metrics (views, likes, and comments)?</a:t>
            </a:r>
          </a:p>
        </p:txBody>
      </p:sp>
      <p:pic>
        <p:nvPicPr>
          <p:cNvPr id="2050" name="Picture 2">
            <a:extLst>
              <a:ext uri="{FF2B5EF4-FFF2-40B4-BE49-F238E27FC236}">
                <a16:creationId xmlns:a16="http://schemas.microsoft.com/office/drawing/2014/main" id="{407A1B53-24E0-2EAB-84EC-1C8780DB6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71" y="1199712"/>
            <a:ext cx="7807358" cy="53708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AC16ECC-B51E-92CA-DB4D-B88B624C1D4A}"/>
              </a:ext>
            </a:extLst>
          </p:cNvPr>
          <p:cNvSpPr>
            <a:spLocks noChangeArrowheads="1"/>
          </p:cNvSpPr>
          <p:nvPr/>
        </p:nvSpPr>
        <p:spPr bwMode="auto">
          <a:xfrm>
            <a:off x="8465270" y="1490008"/>
            <a:ext cx="318625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2">
                    <a:lumMod val="50000"/>
                  </a:schemeClr>
                </a:solidFill>
                <a:effectLst/>
                <a:latin typeface="Gadugi" panose="020B0502040204020203" pitchFamily="34" charset="0"/>
                <a:ea typeface="Gadugi" panose="020B0502040204020203" pitchFamily="34" charset="0"/>
              </a:rPr>
              <a:t>Short videos outperform longer ones in terms of views, likes, and comments. This suggests that shorter content is more engaging, likely due to viewer preference for quick, easily digestible content.</a:t>
            </a:r>
          </a:p>
        </p:txBody>
      </p:sp>
    </p:spTree>
    <p:extLst>
      <p:ext uri="{BB962C8B-B14F-4D97-AF65-F5344CB8AC3E}">
        <p14:creationId xmlns:p14="http://schemas.microsoft.com/office/powerpoint/2010/main" val="413584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78CAF6-9F79-B9DA-F4FF-20744B42F86E}"/>
              </a:ext>
            </a:extLst>
          </p:cNvPr>
          <p:cNvSpPr txBox="1"/>
          <p:nvPr/>
        </p:nvSpPr>
        <p:spPr>
          <a:xfrm>
            <a:off x="549504" y="195310"/>
            <a:ext cx="11092991" cy="461665"/>
          </a:xfrm>
          <a:prstGeom prst="rect">
            <a:avLst/>
          </a:prstGeom>
          <a:noFill/>
        </p:spPr>
        <p:txBody>
          <a:bodyPr wrap="square">
            <a:spAutoFit/>
          </a:bodyPr>
          <a:lstStyle/>
          <a:p>
            <a:pPr algn="l"/>
            <a:r>
              <a:rPr lang="en-US" sz="2400" b="1" i="0" dirty="0">
                <a:solidFill>
                  <a:schemeClr val="accent2"/>
                </a:solidFill>
                <a:effectLst/>
                <a:latin typeface="Gill Sans Ultra Bold" panose="020B0A02020104020203" pitchFamily="34" charset="0"/>
              </a:rPr>
              <a:t>How does the day of the week affect video performance?</a:t>
            </a:r>
          </a:p>
        </p:txBody>
      </p:sp>
      <p:pic>
        <p:nvPicPr>
          <p:cNvPr id="3074" name="Picture 2">
            <a:extLst>
              <a:ext uri="{FF2B5EF4-FFF2-40B4-BE49-F238E27FC236}">
                <a16:creationId xmlns:a16="http://schemas.microsoft.com/office/drawing/2014/main" id="{9F732B4C-16D9-3E52-8BBF-F3A578C26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04" y="844779"/>
            <a:ext cx="8172043" cy="56031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D9BDFE7-25A8-66DF-49FE-EE6E922B7C95}"/>
              </a:ext>
            </a:extLst>
          </p:cNvPr>
          <p:cNvSpPr>
            <a:spLocks noChangeArrowheads="1"/>
          </p:cNvSpPr>
          <p:nvPr/>
        </p:nvSpPr>
        <p:spPr bwMode="auto">
          <a:xfrm>
            <a:off x="8912454" y="1131717"/>
            <a:ext cx="297887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2">
                    <a:lumMod val="50000"/>
                  </a:schemeClr>
                </a:solidFill>
                <a:effectLst/>
                <a:latin typeface="Gadugi" panose="020B0502040204020203" pitchFamily="34" charset="0"/>
                <a:ea typeface="Gadugi" panose="020B0502040204020203" pitchFamily="34" charset="0"/>
              </a:rPr>
              <a:t>Friday is the peak day for video performance, delivering the highest views, likes, and comments. Monday and Thursday offer solid engagement, while weekends and Tuesday show lower performance. To maximize impact, prioritize Friday for important releases and strategically schedule content on Mondays and Thursdays.</a:t>
            </a:r>
          </a:p>
        </p:txBody>
      </p:sp>
    </p:spTree>
    <p:extLst>
      <p:ext uri="{BB962C8B-B14F-4D97-AF65-F5344CB8AC3E}">
        <p14:creationId xmlns:p14="http://schemas.microsoft.com/office/powerpoint/2010/main" val="87647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EEAD34-7645-808B-335C-7C3765A565D4}"/>
              </a:ext>
            </a:extLst>
          </p:cNvPr>
          <p:cNvSpPr txBox="1"/>
          <p:nvPr/>
        </p:nvSpPr>
        <p:spPr>
          <a:xfrm>
            <a:off x="3537408" y="267820"/>
            <a:ext cx="6094428" cy="461665"/>
          </a:xfrm>
          <a:prstGeom prst="rect">
            <a:avLst/>
          </a:prstGeom>
          <a:noFill/>
        </p:spPr>
        <p:txBody>
          <a:bodyPr wrap="square">
            <a:spAutoFit/>
          </a:bodyPr>
          <a:lstStyle/>
          <a:p>
            <a:pPr algn="l"/>
            <a:r>
              <a:rPr lang="en-IN" sz="2400" b="1" i="0" dirty="0">
                <a:solidFill>
                  <a:schemeClr val="accent2"/>
                </a:solidFill>
                <a:effectLst/>
                <a:latin typeface="Gill Sans Ultra Bold" panose="020B0A02020104020203" pitchFamily="34" charset="0"/>
              </a:rPr>
              <a:t>Trend Analysis by Year</a:t>
            </a:r>
          </a:p>
        </p:txBody>
      </p:sp>
      <p:pic>
        <p:nvPicPr>
          <p:cNvPr id="4098" name="Picture 2">
            <a:extLst>
              <a:ext uri="{FF2B5EF4-FFF2-40B4-BE49-F238E27FC236}">
                <a16:creationId xmlns:a16="http://schemas.microsoft.com/office/drawing/2014/main" id="{AF5FBA84-4919-3B81-F7B7-6057071D0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878" y="918083"/>
            <a:ext cx="8328172" cy="53413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2EA94C4-E17E-1B34-8DB2-C251B9084C52}"/>
              </a:ext>
            </a:extLst>
          </p:cNvPr>
          <p:cNvSpPr>
            <a:spLocks noChangeArrowheads="1"/>
          </p:cNvSpPr>
          <p:nvPr/>
        </p:nvSpPr>
        <p:spPr bwMode="auto">
          <a:xfrm>
            <a:off x="8884703" y="1172027"/>
            <a:ext cx="3148552"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2">
                    <a:lumMod val="50000"/>
                  </a:schemeClr>
                </a:solidFill>
                <a:effectLst/>
                <a:latin typeface="Gadugi" panose="020B0502040204020203" pitchFamily="34" charset="0"/>
                <a:ea typeface="Gadugi" panose="020B0502040204020203" pitchFamily="34" charset="0"/>
              </a:rPr>
              <a:t>The graph shows a significant increase in views, likes, and comments over the years. This indicates growing popularity and engagement with the content. To further boost engagement, focus on increasing comments by encouraging audience interaction.</a:t>
            </a:r>
          </a:p>
        </p:txBody>
      </p:sp>
    </p:spTree>
    <p:extLst>
      <p:ext uri="{BB962C8B-B14F-4D97-AF65-F5344CB8AC3E}">
        <p14:creationId xmlns:p14="http://schemas.microsoft.com/office/powerpoint/2010/main" val="83707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828755-AFCA-E05F-B90C-41A80E60D435}"/>
              </a:ext>
            </a:extLst>
          </p:cNvPr>
          <p:cNvSpPr txBox="1"/>
          <p:nvPr/>
        </p:nvSpPr>
        <p:spPr>
          <a:xfrm>
            <a:off x="2279322" y="239539"/>
            <a:ext cx="7633355" cy="461665"/>
          </a:xfrm>
          <a:prstGeom prst="rect">
            <a:avLst/>
          </a:prstGeom>
          <a:noFill/>
        </p:spPr>
        <p:txBody>
          <a:bodyPr wrap="square">
            <a:spAutoFit/>
          </a:bodyPr>
          <a:lstStyle/>
          <a:p>
            <a:pPr algn="l"/>
            <a:r>
              <a:rPr lang="en-US" sz="2400" b="1" i="0" dirty="0">
                <a:solidFill>
                  <a:schemeClr val="accent2"/>
                </a:solidFill>
                <a:effectLst/>
                <a:latin typeface="Gill Sans Ultra Bold" panose="020B0A02020104020203" pitchFamily="34" charset="0"/>
              </a:rPr>
              <a:t>Viewer Retention by Duration Buckets</a:t>
            </a:r>
          </a:p>
        </p:txBody>
      </p:sp>
      <p:pic>
        <p:nvPicPr>
          <p:cNvPr id="5122" name="Picture 2">
            <a:extLst>
              <a:ext uri="{FF2B5EF4-FFF2-40B4-BE49-F238E27FC236}">
                <a16:creationId xmlns:a16="http://schemas.microsoft.com/office/drawing/2014/main" id="{A8C9B3CD-A862-12B9-C3A9-932CD5BB7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41" y="927509"/>
            <a:ext cx="8327874" cy="53978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850431-570F-DA3B-4FEC-96FB17194A05}"/>
              </a:ext>
            </a:extLst>
          </p:cNvPr>
          <p:cNvSpPr txBox="1"/>
          <p:nvPr/>
        </p:nvSpPr>
        <p:spPr>
          <a:xfrm>
            <a:off x="8834615" y="1196733"/>
            <a:ext cx="3136525" cy="3416320"/>
          </a:xfrm>
          <a:prstGeom prst="rect">
            <a:avLst/>
          </a:prstGeom>
          <a:noFill/>
        </p:spPr>
        <p:txBody>
          <a:bodyPr wrap="square">
            <a:spAutoFit/>
          </a:bodyPr>
          <a:lstStyle/>
          <a:p>
            <a:r>
              <a:rPr lang="en-US" b="0" i="0" dirty="0">
                <a:solidFill>
                  <a:schemeClr val="accent2">
                    <a:lumMod val="50000"/>
                  </a:schemeClr>
                </a:solidFill>
                <a:effectLst/>
                <a:latin typeface="Gadugi" panose="020B0502040204020203" pitchFamily="34" charset="0"/>
                <a:ea typeface="Gadugi" panose="020B0502040204020203" pitchFamily="34" charset="0"/>
              </a:rPr>
              <a:t>Average Views and Engagement by Duration Bucket Short videos (&lt;1 min) get the highest average views, likes, and comments, making them the most engaging. Engagement decreases significantly as the duration increases, with longer videos (&gt;30 min) receiving the lowest views, likes, and comments.</a:t>
            </a:r>
            <a:endParaRPr lang="en-IN" dirty="0">
              <a:solidFill>
                <a:schemeClr val="accent2">
                  <a:lumMod val="50000"/>
                </a:schemeClr>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1087710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F31BF-C3B4-B338-C096-C563FE3D8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20" y="597213"/>
            <a:ext cx="11802359" cy="5663574"/>
          </a:xfrm>
          <a:prstGeom prst="rect">
            <a:avLst/>
          </a:prstGeom>
        </p:spPr>
      </p:pic>
    </p:spTree>
    <p:extLst>
      <p:ext uri="{BB962C8B-B14F-4D97-AF65-F5344CB8AC3E}">
        <p14:creationId xmlns:p14="http://schemas.microsoft.com/office/powerpoint/2010/main" val="4063149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384</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Gadugi</vt:lpstr>
      <vt:lpstr>Gill Sans Ultra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logeshwar s</dc:creator>
  <cp:lastModifiedBy>logeshwar s</cp:lastModifiedBy>
  <cp:revision>2</cp:revision>
  <dcterms:created xsi:type="dcterms:W3CDTF">2024-12-17T11:43:08Z</dcterms:created>
  <dcterms:modified xsi:type="dcterms:W3CDTF">2024-12-17T15:55:33Z</dcterms:modified>
</cp:coreProperties>
</file>