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1"/>
  </p:sld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286D9-52DB-A2C7-7D29-08BC51E1FD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5E0806-A07E-898C-1EE7-7013AF4505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34C49D-3062-C7B6-AFB6-C425F12AE69D}"/>
              </a:ext>
            </a:extLst>
          </p:cNvPr>
          <p:cNvSpPr>
            <a:spLocks noGrp="1"/>
          </p:cNvSpPr>
          <p:nvPr>
            <p:ph type="dt" sz="half" idx="10"/>
          </p:nvPr>
        </p:nvSpPr>
        <p:spPr/>
        <p:txBody>
          <a:bodyPr/>
          <a:lstStyle/>
          <a:p>
            <a:fld id="{D9F092ED-F69F-4BA6-8C9C-5B9DEC2B081A}" type="datetimeFigureOut">
              <a:rPr lang="en-IN" smtClean="0"/>
              <a:t>12-06-2024</a:t>
            </a:fld>
            <a:endParaRPr lang="en-IN"/>
          </a:p>
        </p:txBody>
      </p:sp>
      <p:sp>
        <p:nvSpPr>
          <p:cNvPr id="5" name="Footer Placeholder 4">
            <a:extLst>
              <a:ext uri="{FF2B5EF4-FFF2-40B4-BE49-F238E27FC236}">
                <a16:creationId xmlns:a16="http://schemas.microsoft.com/office/drawing/2014/main" id="{BBFFE1B0-2457-CF4D-001C-C28797F085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D1A005-3939-59DF-4A52-17DEBB2B621C}"/>
              </a:ext>
            </a:extLst>
          </p:cNvPr>
          <p:cNvSpPr>
            <a:spLocks noGrp="1"/>
          </p:cNvSpPr>
          <p:nvPr>
            <p:ph type="sldNum" sz="quarter" idx="12"/>
          </p:nvPr>
        </p:nvSpPr>
        <p:spPr/>
        <p:txBody>
          <a:bodyPr/>
          <a:lstStyle/>
          <a:p>
            <a:fld id="{C27484BA-0E04-4F60-AEFC-9E7DE635FDD0}" type="slidenum">
              <a:rPr lang="en-IN" smtClean="0"/>
              <a:t>‹#›</a:t>
            </a:fld>
            <a:endParaRPr lang="en-IN"/>
          </a:p>
        </p:txBody>
      </p:sp>
    </p:spTree>
    <p:extLst>
      <p:ext uri="{BB962C8B-B14F-4D97-AF65-F5344CB8AC3E}">
        <p14:creationId xmlns:p14="http://schemas.microsoft.com/office/powerpoint/2010/main" val="720457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296D-C4DE-E0E3-9BB3-2B2DC548C4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95209D-AB51-99AC-FB6B-45BB2F9384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BF850E-64C0-C4D2-BB0E-60A7FF01D769}"/>
              </a:ext>
            </a:extLst>
          </p:cNvPr>
          <p:cNvSpPr>
            <a:spLocks noGrp="1"/>
          </p:cNvSpPr>
          <p:nvPr>
            <p:ph type="dt" sz="half" idx="10"/>
          </p:nvPr>
        </p:nvSpPr>
        <p:spPr/>
        <p:txBody>
          <a:bodyPr/>
          <a:lstStyle/>
          <a:p>
            <a:fld id="{D9F092ED-F69F-4BA6-8C9C-5B9DEC2B081A}" type="datetimeFigureOut">
              <a:rPr lang="en-IN" smtClean="0"/>
              <a:t>12-06-2024</a:t>
            </a:fld>
            <a:endParaRPr lang="en-IN"/>
          </a:p>
        </p:txBody>
      </p:sp>
      <p:sp>
        <p:nvSpPr>
          <p:cNvPr id="5" name="Footer Placeholder 4">
            <a:extLst>
              <a:ext uri="{FF2B5EF4-FFF2-40B4-BE49-F238E27FC236}">
                <a16:creationId xmlns:a16="http://schemas.microsoft.com/office/drawing/2014/main" id="{45BBEF72-7EE4-4CEC-F9C2-D28537A0F6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761C53-ECDA-F29F-BE30-D4164D56D6DF}"/>
              </a:ext>
            </a:extLst>
          </p:cNvPr>
          <p:cNvSpPr>
            <a:spLocks noGrp="1"/>
          </p:cNvSpPr>
          <p:nvPr>
            <p:ph type="sldNum" sz="quarter" idx="12"/>
          </p:nvPr>
        </p:nvSpPr>
        <p:spPr/>
        <p:txBody>
          <a:bodyPr/>
          <a:lstStyle/>
          <a:p>
            <a:fld id="{C27484BA-0E04-4F60-AEFC-9E7DE635FDD0}" type="slidenum">
              <a:rPr lang="en-IN" smtClean="0"/>
              <a:t>‹#›</a:t>
            </a:fld>
            <a:endParaRPr lang="en-IN"/>
          </a:p>
        </p:txBody>
      </p:sp>
    </p:spTree>
    <p:extLst>
      <p:ext uri="{BB962C8B-B14F-4D97-AF65-F5344CB8AC3E}">
        <p14:creationId xmlns:p14="http://schemas.microsoft.com/office/powerpoint/2010/main" val="1434544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92FA73-6D3C-404E-43A6-2700C90602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D6B964-8543-F30C-ED64-7AEFF40B37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0D57F9-E9AC-95B7-A68A-618115789FCF}"/>
              </a:ext>
            </a:extLst>
          </p:cNvPr>
          <p:cNvSpPr>
            <a:spLocks noGrp="1"/>
          </p:cNvSpPr>
          <p:nvPr>
            <p:ph type="dt" sz="half" idx="10"/>
          </p:nvPr>
        </p:nvSpPr>
        <p:spPr/>
        <p:txBody>
          <a:bodyPr/>
          <a:lstStyle/>
          <a:p>
            <a:fld id="{D9F092ED-F69F-4BA6-8C9C-5B9DEC2B081A}" type="datetimeFigureOut">
              <a:rPr lang="en-IN" smtClean="0"/>
              <a:t>12-06-2024</a:t>
            </a:fld>
            <a:endParaRPr lang="en-IN"/>
          </a:p>
        </p:txBody>
      </p:sp>
      <p:sp>
        <p:nvSpPr>
          <p:cNvPr id="5" name="Footer Placeholder 4">
            <a:extLst>
              <a:ext uri="{FF2B5EF4-FFF2-40B4-BE49-F238E27FC236}">
                <a16:creationId xmlns:a16="http://schemas.microsoft.com/office/drawing/2014/main" id="{5966519A-8707-82F8-72E5-16AF16D18F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B3DC7D-99D4-6E22-1DEC-79E134217858}"/>
              </a:ext>
            </a:extLst>
          </p:cNvPr>
          <p:cNvSpPr>
            <a:spLocks noGrp="1"/>
          </p:cNvSpPr>
          <p:nvPr>
            <p:ph type="sldNum" sz="quarter" idx="12"/>
          </p:nvPr>
        </p:nvSpPr>
        <p:spPr/>
        <p:txBody>
          <a:bodyPr/>
          <a:lstStyle/>
          <a:p>
            <a:fld id="{C27484BA-0E04-4F60-AEFC-9E7DE635FDD0}" type="slidenum">
              <a:rPr lang="en-IN" smtClean="0"/>
              <a:t>‹#›</a:t>
            </a:fld>
            <a:endParaRPr lang="en-IN"/>
          </a:p>
        </p:txBody>
      </p:sp>
    </p:spTree>
    <p:extLst>
      <p:ext uri="{BB962C8B-B14F-4D97-AF65-F5344CB8AC3E}">
        <p14:creationId xmlns:p14="http://schemas.microsoft.com/office/powerpoint/2010/main" val="2596065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CDFF-478C-9E7A-10EB-4E7E13CF1D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58930F-A0B4-D6EA-BE85-5326348EE8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92458B-589A-A781-704D-2AF11B49EA80}"/>
              </a:ext>
            </a:extLst>
          </p:cNvPr>
          <p:cNvSpPr>
            <a:spLocks noGrp="1"/>
          </p:cNvSpPr>
          <p:nvPr>
            <p:ph type="dt" sz="half" idx="10"/>
          </p:nvPr>
        </p:nvSpPr>
        <p:spPr/>
        <p:txBody>
          <a:bodyPr/>
          <a:lstStyle/>
          <a:p>
            <a:fld id="{D9F092ED-F69F-4BA6-8C9C-5B9DEC2B081A}" type="datetimeFigureOut">
              <a:rPr lang="en-IN" smtClean="0"/>
              <a:t>12-06-2024</a:t>
            </a:fld>
            <a:endParaRPr lang="en-IN"/>
          </a:p>
        </p:txBody>
      </p:sp>
      <p:sp>
        <p:nvSpPr>
          <p:cNvPr id="5" name="Footer Placeholder 4">
            <a:extLst>
              <a:ext uri="{FF2B5EF4-FFF2-40B4-BE49-F238E27FC236}">
                <a16:creationId xmlns:a16="http://schemas.microsoft.com/office/drawing/2014/main" id="{8C3A1446-7186-AAE9-3057-0C2ADAEDE2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27D24D-6B81-10AF-7544-AD32CE06CDA7}"/>
              </a:ext>
            </a:extLst>
          </p:cNvPr>
          <p:cNvSpPr>
            <a:spLocks noGrp="1"/>
          </p:cNvSpPr>
          <p:nvPr>
            <p:ph type="sldNum" sz="quarter" idx="12"/>
          </p:nvPr>
        </p:nvSpPr>
        <p:spPr/>
        <p:txBody>
          <a:bodyPr/>
          <a:lstStyle/>
          <a:p>
            <a:fld id="{C27484BA-0E04-4F60-AEFC-9E7DE635FDD0}" type="slidenum">
              <a:rPr lang="en-IN" smtClean="0"/>
              <a:t>‹#›</a:t>
            </a:fld>
            <a:endParaRPr lang="en-IN"/>
          </a:p>
        </p:txBody>
      </p:sp>
    </p:spTree>
    <p:extLst>
      <p:ext uri="{BB962C8B-B14F-4D97-AF65-F5344CB8AC3E}">
        <p14:creationId xmlns:p14="http://schemas.microsoft.com/office/powerpoint/2010/main" val="1750598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B65B-7AC2-8566-40CD-58AA40AD1D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2F162C-922F-1DF7-CDAA-68EA62B51B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7E91DD-5865-1BAD-8995-D5921B99AB5F}"/>
              </a:ext>
            </a:extLst>
          </p:cNvPr>
          <p:cNvSpPr>
            <a:spLocks noGrp="1"/>
          </p:cNvSpPr>
          <p:nvPr>
            <p:ph type="dt" sz="half" idx="10"/>
          </p:nvPr>
        </p:nvSpPr>
        <p:spPr/>
        <p:txBody>
          <a:bodyPr/>
          <a:lstStyle/>
          <a:p>
            <a:fld id="{D9F092ED-F69F-4BA6-8C9C-5B9DEC2B081A}" type="datetimeFigureOut">
              <a:rPr lang="en-IN" smtClean="0"/>
              <a:t>12-06-2024</a:t>
            </a:fld>
            <a:endParaRPr lang="en-IN"/>
          </a:p>
        </p:txBody>
      </p:sp>
      <p:sp>
        <p:nvSpPr>
          <p:cNvPr id="5" name="Footer Placeholder 4">
            <a:extLst>
              <a:ext uri="{FF2B5EF4-FFF2-40B4-BE49-F238E27FC236}">
                <a16:creationId xmlns:a16="http://schemas.microsoft.com/office/drawing/2014/main" id="{66C62F91-ECAF-2C63-8614-52713A69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9019DC-6F34-6C4F-527C-DA838D30BD10}"/>
              </a:ext>
            </a:extLst>
          </p:cNvPr>
          <p:cNvSpPr>
            <a:spLocks noGrp="1"/>
          </p:cNvSpPr>
          <p:nvPr>
            <p:ph type="sldNum" sz="quarter" idx="12"/>
          </p:nvPr>
        </p:nvSpPr>
        <p:spPr/>
        <p:txBody>
          <a:bodyPr/>
          <a:lstStyle/>
          <a:p>
            <a:fld id="{C27484BA-0E04-4F60-AEFC-9E7DE635FDD0}" type="slidenum">
              <a:rPr lang="en-IN" smtClean="0"/>
              <a:t>‹#›</a:t>
            </a:fld>
            <a:endParaRPr lang="en-IN"/>
          </a:p>
        </p:txBody>
      </p:sp>
    </p:spTree>
    <p:extLst>
      <p:ext uri="{BB962C8B-B14F-4D97-AF65-F5344CB8AC3E}">
        <p14:creationId xmlns:p14="http://schemas.microsoft.com/office/powerpoint/2010/main" val="3116075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6737E-7681-2B96-E1CC-5AC480C288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915A2B-E116-A8EC-D7CB-6498EA8725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B9282E-C9E3-4B05-B130-C422D72741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E43EAE-32EA-D32D-D808-2890CC7B78D7}"/>
              </a:ext>
            </a:extLst>
          </p:cNvPr>
          <p:cNvSpPr>
            <a:spLocks noGrp="1"/>
          </p:cNvSpPr>
          <p:nvPr>
            <p:ph type="dt" sz="half" idx="10"/>
          </p:nvPr>
        </p:nvSpPr>
        <p:spPr/>
        <p:txBody>
          <a:bodyPr/>
          <a:lstStyle/>
          <a:p>
            <a:fld id="{D9F092ED-F69F-4BA6-8C9C-5B9DEC2B081A}" type="datetimeFigureOut">
              <a:rPr lang="en-IN" smtClean="0"/>
              <a:t>12-06-2024</a:t>
            </a:fld>
            <a:endParaRPr lang="en-IN"/>
          </a:p>
        </p:txBody>
      </p:sp>
      <p:sp>
        <p:nvSpPr>
          <p:cNvPr id="6" name="Footer Placeholder 5">
            <a:extLst>
              <a:ext uri="{FF2B5EF4-FFF2-40B4-BE49-F238E27FC236}">
                <a16:creationId xmlns:a16="http://schemas.microsoft.com/office/drawing/2014/main" id="{394C143C-167F-DC99-6DB3-4FC7BEDF56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F30E91-5BDD-8B01-3D21-7C1373EC0D65}"/>
              </a:ext>
            </a:extLst>
          </p:cNvPr>
          <p:cNvSpPr>
            <a:spLocks noGrp="1"/>
          </p:cNvSpPr>
          <p:nvPr>
            <p:ph type="sldNum" sz="quarter" idx="12"/>
          </p:nvPr>
        </p:nvSpPr>
        <p:spPr/>
        <p:txBody>
          <a:bodyPr/>
          <a:lstStyle/>
          <a:p>
            <a:fld id="{C27484BA-0E04-4F60-AEFC-9E7DE635FDD0}" type="slidenum">
              <a:rPr lang="en-IN" smtClean="0"/>
              <a:t>‹#›</a:t>
            </a:fld>
            <a:endParaRPr lang="en-IN"/>
          </a:p>
        </p:txBody>
      </p:sp>
    </p:spTree>
    <p:extLst>
      <p:ext uri="{BB962C8B-B14F-4D97-AF65-F5344CB8AC3E}">
        <p14:creationId xmlns:p14="http://schemas.microsoft.com/office/powerpoint/2010/main" val="3217712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3432-61C3-8CA4-7EC9-AEDD6D11D5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630F32-E5D6-DE48-1AFB-118C6DB6C5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90F127-8EF0-631D-9453-FEDCCE5BE8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CADB9C-CC6E-171D-135C-6D16A5C645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E4DA59-9583-8C47-33FD-B27343C197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CBFC17-B2B0-002E-E5F9-5402152DB9BC}"/>
              </a:ext>
            </a:extLst>
          </p:cNvPr>
          <p:cNvSpPr>
            <a:spLocks noGrp="1"/>
          </p:cNvSpPr>
          <p:nvPr>
            <p:ph type="dt" sz="half" idx="10"/>
          </p:nvPr>
        </p:nvSpPr>
        <p:spPr/>
        <p:txBody>
          <a:bodyPr/>
          <a:lstStyle/>
          <a:p>
            <a:fld id="{D9F092ED-F69F-4BA6-8C9C-5B9DEC2B081A}" type="datetimeFigureOut">
              <a:rPr lang="en-IN" smtClean="0"/>
              <a:t>12-06-2024</a:t>
            </a:fld>
            <a:endParaRPr lang="en-IN"/>
          </a:p>
        </p:txBody>
      </p:sp>
      <p:sp>
        <p:nvSpPr>
          <p:cNvPr id="8" name="Footer Placeholder 7">
            <a:extLst>
              <a:ext uri="{FF2B5EF4-FFF2-40B4-BE49-F238E27FC236}">
                <a16:creationId xmlns:a16="http://schemas.microsoft.com/office/drawing/2014/main" id="{D8D0824E-2AF0-2C38-841E-78DBAC7D5C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3C8B1A-67F6-81F1-E2AD-6707AC1E7C00}"/>
              </a:ext>
            </a:extLst>
          </p:cNvPr>
          <p:cNvSpPr>
            <a:spLocks noGrp="1"/>
          </p:cNvSpPr>
          <p:nvPr>
            <p:ph type="sldNum" sz="quarter" idx="12"/>
          </p:nvPr>
        </p:nvSpPr>
        <p:spPr/>
        <p:txBody>
          <a:bodyPr/>
          <a:lstStyle/>
          <a:p>
            <a:fld id="{C27484BA-0E04-4F60-AEFC-9E7DE635FDD0}" type="slidenum">
              <a:rPr lang="en-IN" smtClean="0"/>
              <a:t>‹#›</a:t>
            </a:fld>
            <a:endParaRPr lang="en-IN"/>
          </a:p>
        </p:txBody>
      </p:sp>
    </p:spTree>
    <p:extLst>
      <p:ext uri="{BB962C8B-B14F-4D97-AF65-F5344CB8AC3E}">
        <p14:creationId xmlns:p14="http://schemas.microsoft.com/office/powerpoint/2010/main" val="893722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42EF-53FA-8DF4-9495-D72C8F853C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04DFA6-D907-5468-7C27-9435D4E79874}"/>
              </a:ext>
            </a:extLst>
          </p:cNvPr>
          <p:cNvSpPr>
            <a:spLocks noGrp="1"/>
          </p:cNvSpPr>
          <p:nvPr>
            <p:ph type="dt" sz="half" idx="10"/>
          </p:nvPr>
        </p:nvSpPr>
        <p:spPr/>
        <p:txBody>
          <a:bodyPr/>
          <a:lstStyle/>
          <a:p>
            <a:fld id="{D9F092ED-F69F-4BA6-8C9C-5B9DEC2B081A}" type="datetimeFigureOut">
              <a:rPr lang="en-IN" smtClean="0"/>
              <a:t>12-06-2024</a:t>
            </a:fld>
            <a:endParaRPr lang="en-IN"/>
          </a:p>
        </p:txBody>
      </p:sp>
      <p:sp>
        <p:nvSpPr>
          <p:cNvPr id="4" name="Footer Placeholder 3">
            <a:extLst>
              <a:ext uri="{FF2B5EF4-FFF2-40B4-BE49-F238E27FC236}">
                <a16:creationId xmlns:a16="http://schemas.microsoft.com/office/drawing/2014/main" id="{954EB4E1-3E3D-449C-7991-B4FAEB7AC7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79217C-6139-1DF0-C39D-65A9E7773128}"/>
              </a:ext>
            </a:extLst>
          </p:cNvPr>
          <p:cNvSpPr>
            <a:spLocks noGrp="1"/>
          </p:cNvSpPr>
          <p:nvPr>
            <p:ph type="sldNum" sz="quarter" idx="12"/>
          </p:nvPr>
        </p:nvSpPr>
        <p:spPr/>
        <p:txBody>
          <a:bodyPr/>
          <a:lstStyle/>
          <a:p>
            <a:fld id="{C27484BA-0E04-4F60-AEFC-9E7DE635FDD0}" type="slidenum">
              <a:rPr lang="en-IN" smtClean="0"/>
              <a:t>‹#›</a:t>
            </a:fld>
            <a:endParaRPr lang="en-IN"/>
          </a:p>
        </p:txBody>
      </p:sp>
    </p:spTree>
    <p:extLst>
      <p:ext uri="{BB962C8B-B14F-4D97-AF65-F5344CB8AC3E}">
        <p14:creationId xmlns:p14="http://schemas.microsoft.com/office/powerpoint/2010/main" val="2738670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C1F105-0A3A-8850-B24D-067808305513}"/>
              </a:ext>
            </a:extLst>
          </p:cNvPr>
          <p:cNvSpPr>
            <a:spLocks noGrp="1"/>
          </p:cNvSpPr>
          <p:nvPr>
            <p:ph type="dt" sz="half" idx="10"/>
          </p:nvPr>
        </p:nvSpPr>
        <p:spPr/>
        <p:txBody>
          <a:bodyPr/>
          <a:lstStyle/>
          <a:p>
            <a:fld id="{D9F092ED-F69F-4BA6-8C9C-5B9DEC2B081A}" type="datetimeFigureOut">
              <a:rPr lang="en-IN" smtClean="0"/>
              <a:t>12-06-2024</a:t>
            </a:fld>
            <a:endParaRPr lang="en-IN"/>
          </a:p>
        </p:txBody>
      </p:sp>
      <p:sp>
        <p:nvSpPr>
          <p:cNvPr id="3" name="Footer Placeholder 2">
            <a:extLst>
              <a:ext uri="{FF2B5EF4-FFF2-40B4-BE49-F238E27FC236}">
                <a16:creationId xmlns:a16="http://schemas.microsoft.com/office/drawing/2014/main" id="{E8B6B0E6-F509-8A02-5A8A-58CE5B1DEC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60FE97-6B71-8CF2-82EF-15F888F0E401}"/>
              </a:ext>
            </a:extLst>
          </p:cNvPr>
          <p:cNvSpPr>
            <a:spLocks noGrp="1"/>
          </p:cNvSpPr>
          <p:nvPr>
            <p:ph type="sldNum" sz="quarter" idx="12"/>
          </p:nvPr>
        </p:nvSpPr>
        <p:spPr/>
        <p:txBody>
          <a:bodyPr/>
          <a:lstStyle/>
          <a:p>
            <a:fld id="{C27484BA-0E04-4F60-AEFC-9E7DE635FDD0}" type="slidenum">
              <a:rPr lang="en-IN" smtClean="0"/>
              <a:t>‹#›</a:t>
            </a:fld>
            <a:endParaRPr lang="en-IN"/>
          </a:p>
        </p:txBody>
      </p:sp>
    </p:spTree>
    <p:extLst>
      <p:ext uri="{BB962C8B-B14F-4D97-AF65-F5344CB8AC3E}">
        <p14:creationId xmlns:p14="http://schemas.microsoft.com/office/powerpoint/2010/main" val="4026581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750D1-668F-E27C-17C8-567D921D75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109FBE-811C-A458-6C4F-85C5CD24F9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D5EF9C-6CAE-C832-33A4-027253CF86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09C2F6-7CEC-E559-7869-8743F37E1CB5}"/>
              </a:ext>
            </a:extLst>
          </p:cNvPr>
          <p:cNvSpPr>
            <a:spLocks noGrp="1"/>
          </p:cNvSpPr>
          <p:nvPr>
            <p:ph type="dt" sz="half" idx="10"/>
          </p:nvPr>
        </p:nvSpPr>
        <p:spPr/>
        <p:txBody>
          <a:bodyPr/>
          <a:lstStyle/>
          <a:p>
            <a:fld id="{D9F092ED-F69F-4BA6-8C9C-5B9DEC2B081A}" type="datetimeFigureOut">
              <a:rPr lang="en-IN" smtClean="0"/>
              <a:t>12-06-2024</a:t>
            </a:fld>
            <a:endParaRPr lang="en-IN"/>
          </a:p>
        </p:txBody>
      </p:sp>
      <p:sp>
        <p:nvSpPr>
          <p:cNvPr id="6" name="Footer Placeholder 5">
            <a:extLst>
              <a:ext uri="{FF2B5EF4-FFF2-40B4-BE49-F238E27FC236}">
                <a16:creationId xmlns:a16="http://schemas.microsoft.com/office/drawing/2014/main" id="{9E18A7D2-10D6-0C5B-B557-B2A83B0F09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6B0D9D-3527-BFD3-E157-FC63EE5CB649}"/>
              </a:ext>
            </a:extLst>
          </p:cNvPr>
          <p:cNvSpPr>
            <a:spLocks noGrp="1"/>
          </p:cNvSpPr>
          <p:nvPr>
            <p:ph type="sldNum" sz="quarter" idx="12"/>
          </p:nvPr>
        </p:nvSpPr>
        <p:spPr/>
        <p:txBody>
          <a:bodyPr/>
          <a:lstStyle/>
          <a:p>
            <a:fld id="{C27484BA-0E04-4F60-AEFC-9E7DE635FDD0}" type="slidenum">
              <a:rPr lang="en-IN" smtClean="0"/>
              <a:t>‹#›</a:t>
            </a:fld>
            <a:endParaRPr lang="en-IN"/>
          </a:p>
        </p:txBody>
      </p:sp>
    </p:spTree>
    <p:extLst>
      <p:ext uri="{BB962C8B-B14F-4D97-AF65-F5344CB8AC3E}">
        <p14:creationId xmlns:p14="http://schemas.microsoft.com/office/powerpoint/2010/main" val="2218599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735A8-3757-58CD-3879-9C0947482E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530F36-6731-C76B-080D-18CC2B8BDF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FA418BA-E31E-27D4-F050-D8A47A3C2E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1C8626-7322-D20A-D509-87F1EF83F937}"/>
              </a:ext>
            </a:extLst>
          </p:cNvPr>
          <p:cNvSpPr>
            <a:spLocks noGrp="1"/>
          </p:cNvSpPr>
          <p:nvPr>
            <p:ph type="dt" sz="half" idx="10"/>
          </p:nvPr>
        </p:nvSpPr>
        <p:spPr/>
        <p:txBody>
          <a:bodyPr/>
          <a:lstStyle/>
          <a:p>
            <a:fld id="{D9F092ED-F69F-4BA6-8C9C-5B9DEC2B081A}" type="datetimeFigureOut">
              <a:rPr lang="en-IN" smtClean="0"/>
              <a:t>12-06-2024</a:t>
            </a:fld>
            <a:endParaRPr lang="en-IN"/>
          </a:p>
        </p:txBody>
      </p:sp>
      <p:sp>
        <p:nvSpPr>
          <p:cNvPr id="6" name="Footer Placeholder 5">
            <a:extLst>
              <a:ext uri="{FF2B5EF4-FFF2-40B4-BE49-F238E27FC236}">
                <a16:creationId xmlns:a16="http://schemas.microsoft.com/office/drawing/2014/main" id="{80E40E47-EB70-E3A2-73F7-08126DBE01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0BCE77-5493-B17A-EB4A-9549DD269118}"/>
              </a:ext>
            </a:extLst>
          </p:cNvPr>
          <p:cNvSpPr>
            <a:spLocks noGrp="1"/>
          </p:cNvSpPr>
          <p:nvPr>
            <p:ph type="sldNum" sz="quarter" idx="12"/>
          </p:nvPr>
        </p:nvSpPr>
        <p:spPr/>
        <p:txBody>
          <a:bodyPr/>
          <a:lstStyle/>
          <a:p>
            <a:fld id="{C27484BA-0E04-4F60-AEFC-9E7DE635FDD0}" type="slidenum">
              <a:rPr lang="en-IN" smtClean="0"/>
              <a:t>‹#›</a:t>
            </a:fld>
            <a:endParaRPr lang="en-IN"/>
          </a:p>
        </p:txBody>
      </p:sp>
    </p:spTree>
    <p:extLst>
      <p:ext uri="{BB962C8B-B14F-4D97-AF65-F5344CB8AC3E}">
        <p14:creationId xmlns:p14="http://schemas.microsoft.com/office/powerpoint/2010/main" val="206585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8A3451-5B1C-2D86-4F60-E2C370AA53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09D624-55B3-4193-DBE1-572A6084A9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0461D8-3E8A-D973-FCDE-35C0D40039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092ED-F69F-4BA6-8C9C-5B9DEC2B081A}" type="datetimeFigureOut">
              <a:rPr lang="en-IN" smtClean="0"/>
              <a:t>12-06-2024</a:t>
            </a:fld>
            <a:endParaRPr lang="en-IN"/>
          </a:p>
        </p:txBody>
      </p:sp>
      <p:sp>
        <p:nvSpPr>
          <p:cNvPr id="5" name="Footer Placeholder 4">
            <a:extLst>
              <a:ext uri="{FF2B5EF4-FFF2-40B4-BE49-F238E27FC236}">
                <a16:creationId xmlns:a16="http://schemas.microsoft.com/office/drawing/2014/main" id="{15A5E542-E5C3-B6C8-95B1-D9BBFE816B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9FA00A-46B0-1091-A445-B0A11B9F54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7484BA-0E04-4F60-AEFC-9E7DE635FDD0}" type="slidenum">
              <a:rPr lang="en-IN" smtClean="0"/>
              <a:t>‹#›</a:t>
            </a:fld>
            <a:endParaRPr lang="en-IN"/>
          </a:p>
        </p:txBody>
      </p:sp>
    </p:spTree>
    <p:extLst>
      <p:ext uri="{BB962C8B-B14F-4D97-AF65-F5344CB8AC3E}">
        <p14:creationId xmlns:p14="http://schemas.microsoft.com/office/powerpoint/2010/main" val="3463979204"/>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4000"/>
            <a:lum/>
          </a:blip>
          <a:srcRect/>
          <a:stretch>
            <a:fillRect t="-41000" b="-41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B317BE-7B2C-8ABA-66DD-D59E8E57D891}"/>
              </a:ext>
            </a:extLst>
          </p:cNvPr>
          <p:cNvSpPr txBox="1"/>
          <p:nvPr/>
        </p:nvSpPr>
        <p:spPr>
          <a:xfrm>
            <a:off x="3048786" y="2134326"/>
            <a:ext cx="6094428" cy="1938992"/>
          </a:xfrm>
          <a:prstGeom prst="rect">
            <a:avLst/>
          </a:prstGeom>
          <a:noFill/>
        </p:spPr>
        <p:txBody>
          <a:bodyPr wrap="square">
            <a:spAutoFit/>
          </a:bodyPr>
          <a:lstStyle/>
          <a:p>
            <a:pPr algn="ctr"/>
            <a:r>
              <a:rPr lang="en-IN" sz="6000" b="1" i="0" dirty="0">
                <a:solidFill>
                  <a:schemeClr val="accent1">
                    <a:lumMod val="75000"/>
                  </a:schemeClr>
                </a:solidFill>
                <a:effectLst/>
                <a:latin typeface="Helvetica Neue"/>
              </a:rPr>
              <a:t>Bird Strikes Data Analysis</a:t>
            </a:r>
            <a:endParaRPr lang="en-IN" sz="6000" dirty="0">
              <a:solidFill>
                <a:schemeClr val="accent1">
                  <a:lumMod val="75000"/>
                </a:schemeClr>
              </a:solidFill>
            </a:endParaRPr>
          </a:p>
        </p:txBody>
      </p:sp>
    </p:spTree>
    <p:extLst>
      <p:ext uri="{BB962C8B-B14F-4D97-AF65-F5344CB8AC3E}">
        <p14:creationId xmlns:p14="http://schemas.microsoft.com/office/powerpoint/2010/main" val="2541399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4C5B70-D58B-EEC8-3732-60A096968F18}"/>
              </a:ext>
            </a:extLst>
          </p:cNvPr>
          <p:cNvSpPr txBox="1"/>
          <p:nvPr/>
        </p:nvSpPr>
        <p:spPr>
          <a:xfrm>
            <a:off x="228600" y="349040"/>
            <a:ext cx="11488917" cy="1200329"/>
          </a:xfrm>
          <a:prstGeom prst="rect">
            <a:avLst/>
          </a:prstGeom>
          <a:noFill/>
        </p:spPr>
        <p:txBody>
          <a:bodyPr wrap="square">
            <a:spAutoFit/>
          </a:bodyPr>
          <a:lstStyle/>
          <a:p>
            <a:pPr algn="l" rtl="0"/>
            <a:r>
              <a:rPr lang="en-US" sz="2400" b="1" i="0" dirty="0">
                <a:solidFill>
                  <a:schemeClr val="accent1">
                    <a:lumMod val="75000"/>
                  </a:schemeClr>
                </a:solidFill>
                <a:effectLst/>
                <a:latin typeface="inherit"/>
              </a:rPr>
              <a:t>What are the environmental conditions (precipitation, sky conditions) associated with higher bird strike incidents?</a:t>
            </a:r>
          </a:p>
          <a:p>
            <a:pPr algn="l" rtl="0"/>
            <a:r>
              <a:rPr lang="en-US" sz="2400" b="1" i="0" dirty="0">
                <a:solidFill>
                  <a:schemeClr val="accent1">
                    <a:lumMod val="75000"/>
                  </a:schemeClr>
                </a:solidFill>
                <a:effectLst/>
                <a:latin typeface="inherit"/>
              </a:rPr>
              <a:t>Environmental Conditions and Bird Strikes</a:t>
            </a:r>
          </a:p>
        </p:txBody>
      </p:sp>
      <p:pic>
        <p:nvPicPr>
          <p:cNvPr id="8194" name="Picture 2">
            <a:extLst>
              <a:ext uri="{FF2B5EF4-FFF2-40B4-BE49-F238E27FC236}">
                <a16:creationId xmlns:a16="http://schemas.microsoft.com/office/drawing/2014/main" id="{B1A6041D-7154-0FFB-F092-AB0B38DEFD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7481" y="1549368"/>
            <a:ext cx="6521020" cy="4823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285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52CAE0FB-666F-823F-1034-09C65B9153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653" y="423834"/>
            <a:ext cx="8531257" cy="6034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085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1BFB70-EDAE-900F-0050-9A3DFB2CC2EB}"/>
              </a:ext>
            </a:extLst>
          </p:cNvPr>
          <p:cNvSpPr txBox="1"/>
          <p:nvPr/>
        </p:nvSpPr>
        <p:spPr>
          <a:xfrm>
            <a:off x="181465" y="292479"/>
            <a:ext cx="11432357" cy="1200329"/>
          </a:xfrm>
          <a:prstGeom prst="rect">
            <a:avLst/>
          </a:prstGeom>
          <a:noFill/>
        </p:spPr>
        <p:txBody>
          <a:bodyPr wrap="square">
            <a:spAutoFit/>
          </a:bodyPr>
          <a:lstStyle/>
          <a:p>
            <a:pPr algn="l" rtl="0"/>
            <a:r>
              <a:rPr lang="en-US" sz="2400" b="1" i="0" dirty="0">
                <a:solidFill>
                  <a:schemeClr val="accent1">
                    <a:lumMod val="75000"/>
                  </a:schemeClr>
                </a:solidFill>
                <a:effectLst/>
                <a:latin typeface="inherit"/>
              </a:rPr>
              <a:t>Are there specific bird species that pose a higher risk, and are these species more active during certain periods?</a:t>
            </a:r>
          </a:p>
          <a:p>
            <a:pPr algn="l" rtl="0"/>
            <a:r>
              <a:rPr lang="en-US" sz="2400" b="1" i="0" dirty="0">
                <a:solidFill>
                  <a:schemeClr val="accent1">
                    <a:lumMod val="75000"/>
                  </a:schemeClr>
                </a:solidFill>
                <a:effectLst/>
                <a:latin typeface="inherit"/>
              </a:rPr>
              <a:t>Species Analysis</a:t>
            </a:r>
          </a:p>
        </p:txBody>
      </p:sp>
      <p:pic>
        <p:nvPicPr>
          <p:cNvPr id="10242" name="Picture 2">
            <a:extLst>
              <a:ext uri="{FF2B5EF4-FFF2-40B4-BE49-F238E27FC236}">
                <a16:creationId xmlns:a16="http://schemas.microsoft.com/office/drawing/2014/main" id="{467253C0-A8A6-743A-C7BC-BC54D2A43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206" y="1272619"/>
            <a:ext cx="8464719" cy="5222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88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F6C676-2D78-DF85-3657-42476534DFE3}"/>
              </a:ext>
            </a:extLst>
          </p:cNvPr>
          <p:cNvSpPr txBox="1"/>
          <p:nvPr/>
        </p:nvSpPr>
        <p:spPr>
          <a:xfrm>
            <a:off x="103696" y="724674"/>
            <a:ext cx="11821212" cy="2369880"/>
          </a:xfrm>
          <a:prstGeom prst="rect">
            <a:avLst/>
          </a:prstGeom>
          <a:noFill/>
        </p:spPr>
        <p:txBody>
          <a:bodyPr wrap="square">
            <a:spAutoFit/>
          </a:bodyPr>
          <a:lstStyle/>
          <a:p>
            <a:r>
              <a:rPr lang="en-US" sz="2800" b="1" dirty="0">
                <a:solidFill>
                  <a:schemeClr val="accent1">
                    <a:lumMod val="50000"/>
                  </a:schemeClr>
                </a:solidFill>
              </a:rPr>
              <a:t>Conclusion</a:t>
            </a:r>
          </a:p>
          <a:p>
            <a:r>
              <a:rPr lang="en-US" sz="2400" dirty="0">
                <a:solidFill>
                  <a:schemeClr val="accent1">
                    <a:lumMod val="75000"/>
                  </a:schemeClr>
                </a:solidFill>
              </a:rPr>
              <a:t>The analysis of bird strike data reveals critical insights that can significantly improve aviation safety and operational efficiency. Key findings indicate that bird strikes are most frequent during the approach, landing roll, take-off run, and climb phases of flight. By focusing on these high-risk phases and understanding the environmental conditions and bird species behavior, airlines and airports can implement targeted strategies to mitigate bird strikes.</a:t>
            </a:r>
          </a:p>
        </p:txBody>
      </p:sp>
    </p:spTree>
    <p:extLst>
      <p:ext uri="{BB962C8B-B14F-4D97-AF65-F5344CB8AC3E}">
        <p14:creationId xmlns:p14="http://schemas.microsoft.com/office/powerpoint/2010/main" val="3657933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DB71B4-1859-44BE-F943-E3D6A99160D7}"/>
              </a:ext>
            </a:extLst>
          </p:cNvPr>
          <p:cNvSpPr txBox="1"/>
          <p:nvPr/>
        </p:nvSpPr>
        <p:spPr>
          <a:xfrm>
            <a:off x="857839" y="1005322"/>
            <a:ext cx="11604395" cy="4647426"/>
          </a:xfrm>
          <a:prstGeom prst="rect">
            <a:avLst/>
          </a:prstGeom>
          <a:noFill/>
        </p:spPr>
        <p:txBody>
          <a:bodyPr wrap="square">
            <a:spAutoFit/>
          </a:bodyPr>
          <a:lstStyle/>
          <a:p>
            <a:r>
              <a:rPr lang="en-US" sz="3200" b="1" dirty="0">
                <a:solidFill>
                  <a:schemeClr val="accent5">
                    <a:lumMod val="50000"/>
                  </a:schemeClr>
                </a:solidFill>
              </a:rPr>
              <a:t>Future Steps</a:t>
            </a:r>
          </a:p>
          <a:p>
            <a:pPr>
              <a:buFont typeface="+mj-lt"/>
              <a:buAutoNum type="arabicPeriod"/>
            </a:pPr>
            <a:r>
              <a:rPr lang="en-US" sz="2400" b="1" dirty="0">
                <a:solidFill>
                  <a:schemeClr val="accent5">
                    <a:lumMod val="50000"/>
                  </a:schemeClr>
                </a:solidFill>
              </a:rPr>
              <a:t>Enhanced Detection and Monitoring:</a:t>
            </a:r>
            <a:endParaRPr lang="en-US" sz="2400" dirty="0">
              <a:solidFill>
                <a:schemeClr val="accent5">
                  <a:lumMod val="50000"/>
                </a:schemeClr>
              </a:solidFill>
            </a:endParaRPr>
          </a:p>
          <a:p>
            <a:pPr marL="742950" lvl="1" indent="-285750">
              <a:buFont typeface="+mj-lt"/>
              <a:buAutoNum type="arabicPeriod"/>
            </a:pPr>
            <a:r>
              <a:rPr lang="en-US" sz="2400" dirty="0">
                <a:solidFill>
                  <a:schemeClr val="accent1">
                    <a:lumMod val="75000"/>
                  </a:schemeClr>
                </a:solidFill>
              </a:rPr>
              <a:t>Install advanced radar and surveillance systems to monitor bird activity.</a:t>
            </a:r>
          </a:p>
          <a:p>
            <a:pPr marL="742950" lvl="1" indent="-285750">
              <a:buFont typeface="+mj-lt"/>
              <a:buAutoNum type="arabicPeriod"/>
            </a:pPr>
            <a:r>
              <a:rPr lang="en-US" sz="2400" dirty="0">
                <a:solidFill>
                  <a:schemeClr val="accent1">
                    <a:lumMod val="75000"/>
                  </a:schemeClr>
                </a:solidFill>
              </a:rPr>
              <a:t>Integrate bird activity data with air traffic control for real-time warnings.</a:t>
            </a:r>
          </a:p>
          <a:p>
            <a:pPr>
              <a:buFont typeface="+mj-lt"/>
              <a:buAutoNum type="arabicPeriod"/>
            </a:pPr>
            <a:r>
              <a:rPr lang="en-US" sz="2400" b="1" dirty="0">
                <a:solidFill>
                  <a:schemeClr val="accent5">
                    <a:lumMod val="50000"/>
                  </a:schemeClr>
                </a:solidFill>
              </a:rPr>
              <a:t>Bird Deterrent Technologies:</a:t>
            </a:r>
            <a:endParaRPr lang="en-US" sz="2400" dirty="0">
              <a:solidFill>
                <a:schemeClr val="accent5">
                  <a:lumMod val="50000"/>
                </a:schemeClr>
              </a:solidFill>
            </a:endParaRPr>
          </a:p>
          <a:p>
            <a:pPr marL="742950" lvl="1" indent="-285750">
              <a:buFont typeface="+mj-lt"/>
              <a:buAutoNum type="arabicPeriod"/>
            </a:pPr>
            <a:r>
              <a:rPr lang="en-US" sz="2400" dirty="0">
                <a:solidFill>
                  <a:schemeClr val="accent1">
                    <a:lumMod val="75000"/>
                  </a:schemeClr>
                </a:solidFill>
              </a:rPr>
              <a:t>Use acoustic and visual deterrents to keep birds away from airports.</a:t>
            </a:r>
          </a:p>
          <a:p>
            <a:pPr>
              <a:buFont typeface="+mj-lt"/>
              <a:buAutoNum type="arabicPeriod"/>
            </a:pPr>
            <a:r>
              <a:rPr lang="en-US" sz="2400" b="1" dirty="0">
                <a:solidFill>
                  <a:schemeClr val="accent5">
                    <a:lumMod val="50000"/>
                  </a:schemeClr>
                </a:solidFill>
              </a:rPr>
              <a:t>Pilot Training and Awareness:</a:t>
            </a:r>
            <a:endParaRPr lang="en-US" sz="2400" dirty="0">
              <a:solidFill>
                <a:schemeClr val="accent5">
                  <a:lumMod val="50000"/>
                </a:schemeClr>
              </a:solidFill>
            </a:endParaRPr>
          </a:p>
          <a:p>
            <a:pPr marL="742950" lvl="1" indent="-285750">
              <a:buFont typeface="+mj-lt"/>
              <a:buAutoNum type="arabicPeriod"/>
            </a:pPr>
            <a:r>
              <a:rPr lang="en-US" sz="2400" dirty="0">
                <a:solidFill>
                  <a:schemeClr val="accent1">
                    <a:lumMod val="75000"/>
                  </a:schemeClr>
                </a:solidFill>
              </a:rPr>
              <a:t>Conduct regular training on bird strike risks and response strategies.</a:t>
            </a:r>
          </a:p>
          <a:p>
            <a:pPr marL="742950" lvl="1" indent="-285750">
              <a:buFont typeface="+mj-lt"/>
              <a:buAutoNum type="arabicPeriod"/>
            </a:pPr>
            <a:r>
              <a:rPr lang="en-US" sz="2400" dirty="0">
                <a:solidFill>
                  <a:schemeClr val="accent1">
                    <a:lumMod val="75000"/>
                  </a:schemeClr>
                </a:solidFill>
              </a:rPr>
              <a:t>Include bird strike scenarios in flight simulators.</a:t>
            </a:r>
          </a:p>
          <a:p>
            <a:pPr>
              <a:buFont typeface="+mj-lt"/>
              <a:buAutoNum type="arabicPeriod"/>
            </a:pPr>
            <a:r>
              <a:rPr lang="en-US" sz="2400" b="1" dirty="0">
                <a:solidFill>
                  <a:schemeClr val="accent5">
                    <a:lumMod val="50000"/>
                  </a:schemeClr>
                </a:solidFill>
              </a:rPr>
              <a:t>Habitat Management:</a:t>
            </a:r>
            <a:endParaRPr lang="en-US" sz="2400" dirty="0">
              <a:solidFill>
                <a:schemeClr val="accent5">
                  <a:lumMod val="50000"/>
                </a:schemeClr>
              </a:solidFill>
            </a:endParaRPr>
          </a:p>
          <a:p>
            <a:pPr marL="742950" lvl="1" indent="-285750">
              <a:buFont typeface="+mj-lt"/>
              <a:buAutoNum type="arabicPeriod"/>
            </a:pPr>
            <a:r>
              <a:rPr lang="en-US" sz="2400" dirty="0">
                <a:solidFill>
                  <a:schemeClr val="accent1">
                    <a:lumMod val="75000"/>
                  </a:schemeClr>
                </a:solidFill>
              </a:rPr>
              <a:t>Modify airport surroundings to be less attractive to birds.</a:t>
            </a:r>
          </a:p>
          <a:p>
            <a:pPr marL="742950" lvl="1" indent="-285750">
              <a:buFont typeface="+mj-lt"/>
              <a:buAutoNum type="arabicPeriod"/>
            </a:pPr>
            <a:r>
              <a:rPr lang="en-US" sz="2400" dirty="0">
                <a:solidFill>
                  <a:schemeClr val="accent1">
                    <a:lumMod val="75000"/>
                  </a:schemeClr>
                </a:solidFill>
              </a:rPr>
              <a:t>Collaborate with wildlife experts for effective bird management</a:t>
            </a:r>
            <a:r>
              <a:rPr lang="en-US" sz="2400" dirty="0"/>
              <a:t>.</a:t>
            </a:r>
          </a:p>
        </p:txBody>
      </p:sp>
    </p:spTree>
    <p:extLst>
      <p:ext uri="{BB962C8B-B14F-4D97-AF65-F5344CB8AC3E}">
        <p14:creationId xmlns:p14="http://schemas.microsoft.com/office/powerpoint/2010/main" val="1293950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906C34-9E30-AA1F-8D30-60F36450EC86}"/>
              </a:ext>
            </a:extLst>
          </p:cNvPr>
          <p:cNvSpPr txBox="1"/>
          <p:nvPr/>
        </p:nvSpPr>
        <p:spPr>
          <a:xfrm>
            <a:off x="282804" y="1093785"/>
            <a:ext cx="11626392" cy="4154984"/>
          </a:xfrm>
          <a:prstGeom prst="rect">
            <a:avLst/>
          </a:prstGeom>
          <a:noFill/>
        </p:spPr>
        <p:txBody>
          <a:bodyPr wrap="square">
            <a:spAutoFit/>
          </a:bodyPr>
          <a:lstStyle/>
          <a:p>
            <a:r>
              <a:rPr lang="en-US" sz="2400" b="1" dirty="0">
                <a:solidFill>
                  <a:schemeClr val="accent5">
                    <a:lumMod val="50000"/>
                  </a:schemeClr>
                </a:solidFill>
              </a:rPr>
              <a:t>5.Operational Adjustments:</a:t>
            </a:r>
            <a:endParaRPr lang="en-US" sz="2400" dirty="0">
              <a:solidFill>
                <a:schemeClr val="accent5">
                  <a:lumMod val="50000"/>
                </a:schemeClr>
              </a:solidFill>
            </a:endParaRPr>
          </a:p>
          <a:p>
            <a:pPr marL="742950" lvl="1" indent="-285750">
              <a:buFont typeface="+mj-lt"/>
              <a:buAutoNum type="arabicPeriod"/>
            </a:pPr>
            <a:r>
              <a:rPr lang="en-US" sz="2400" dirty="0">
                <a:solidFill>
                  <a:schemeClr val="accent1">
                    <a:lumMod val="75000"/>
                  </a:schemeClr>
                </a:solidFill>
              </a:rPr>
              <a:t>Adjust flight schedules to avoid peak bird activity times.</a:t>
            </a:r>
          </a:p>
          <a:p>
            <a:pPr marL="742950" lvl="1" indent="-285750">
              <a:buFont typeface="+mj-lt"/>
              <a:buAutoNum type="arabicPeriod"/>
            </a:pPr>
            <a:r>
              <a:rPr lang="en-US" sz="2400" dirty="0">
                <a:solidFill>
                  <a:schemeClr val="accent1">
                    <a:lumMod val="75000"/>
                  </a:schemeClr>
                </a:solidFill>
              </a:rPr>
              <a:t>Modify flight paths to steer clear of high bird activity areas.</a:t>
            </a:r>
          </a:p>
          <a:p>
            <a:r>
              <a:rPr lang="en-US" sz="2400" b="1" dirty="0">
                <a:solidFill>
                  <a:schemeClr val="accent5">
                    <a:lumMod val="50000"/>
                  </a:schemeClr>
                </a:solidFill>
              </a:rPr>
              <a:t>6.Public and Community Engagement:</a:t>
            </a:r>
            <a:endParaRPr lang="en-US" sz="2400" dirty="0">
              <a:solidFill>
                <a:schemeClr val="accent5">
                  <a:lumMod val="50000"/>
                </a:schemeClr>
              </a:solidFill>
            </a:endParaRPr>
          </a:p>
          <a:p>
            <a:pPr marL="742950" lvl="1" indent="-285750">
              <a:buFont typeface="+mj-lt"/>
              <a:buAutoNum type="arabicPeriod"/>
            </a:pPr>
            <a:r>
              <a:rPr lang="en-US" sz="2400" dirty="0">
                <a:solidFill>
                  <a:schemeClr val="accent1">
                    <a:lumMod val="75000"/>
                  </a:schemeClr>
                </a:solidFill>
              </a:rPr>
              <a:t>Educate the public about not feeding birds near airports.</a:t>
            </a:r>
          </a:p>
          <a:p>
            <a:pPr marL="742950" lvl="1" indent="-285750">
              <a:buFont typeface="+mj-lt"/>
              <a:buAutoNum type="arabicPeriod"/>
            </a:pPr>
            <a:r>
              <a:rPr lang="en-US" sz="2400" dirty="0">
                <a:solidFill>
                  <a:schemeClr val="accent1">
                    <a:lumMod val="75000"/>
                  </a:schemeClr>
                </a:solidFill>
              </a:rPr>
              <a:t>Develop community programs to manage bird populations.</a:t>
            </a:r>
          </a:p>
          <a:p>
            <a:r>
              <a:rPr lang="en-US" sz="2400" b="1" dirty="0">
                <a:solidFill>
                  <a:schemeClr val="accent5">
                    <a:lumMod val="50000"/>
                  </a:schemeClr>
                </a:solidFill>
              </a:rPr>
              <a:t>7.Predictive Analytics and Proactive Measures:</a:t>
            </a:r>
            <a:endParaRPr lang="en-US" sz="2400" dirty="0">
              <a:solidFill>
                <a:schemeClr val="accent5">
                  <a:lumMod val="50000"/>
                </a:schemeClr>
              </a:solidFill>
            </a:endParaRPr>
          </a:p>
          <a:p>
            <a:pPr marL="742950" lvl="1" indent="-285750">
              <a:buFont typeface="+mj-lt"/>
              <a:buAutoNum type="arabicPeriod"/>
            </a:pPr>
            <a:r>
              <a:rPr lang="en-US" sz="2400" dirty="0">
                <a:solidFill>
                  <a:schemeClr val="accent1">
                    <a:lumMod val="75000"/>
                  </a:schemeClr>
                </a:solidFill>
              </a:rPr>
              <a:t>Use predictive analytics to forecast high-risk periods for bird strikes.</a:t>
            </a:r>
          </a:p>
          <a:p>
            <a:pPr marL="742950" lvl="1" indent="-285750">
              <a:buFont typeface="+mj-lt"/>
              <a:buAutoNum type="arabicPeriod"/>
            </a:pPr>
            <a:r>
              <a:rPr lang="en-US" sz="2400" dirty="0">
                <a:solidFill>
                  <a:schemeClr val="accent1">
                    <a:lumMod val="75000"/>
                  </a:schemeClr>
                </a:solidFill>
              </a:rPr>
              <a:t>Implement proactive bird management during high-risk times.</a:t>
            </a:r>
          </a:p>
          <a:p>
            <a:r>
              <a:rPr lang="en-US" sz="2400" dirty="0">
                <a:solidFill>
                  <a:schemeClr val="accent1">
                    <a:lumMod val="75000"/>
                  </a:schemeClr>
                </a:solidFill>
              </a:rPr>
              <a:t>By following these steps, airlines and airports can reduce bird strike incidents and enhance flight safety.</a:t>
            </a:r>
          </a:p>
        </p:txBody>
      </p:sp>
    </p:spTree>
    <p:extLst>
      <p:ext uri="{BB962C8B-B14F-4D97-AF65-F5344CB8AC3E}">
        <p14:creationId xmlns:p14="http://schemas.microsoft.com/office/powerpoint/2010/main" val="505548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5D7205-E993-A5FF-C1E6-67F89A387C0A}"/>
              </a:ext>
            </a:extLst>
          </p:cNvPr>
          <p:cNvSpPr txBox="1"/>
          <p:nvPr/>
        </p:nvSpPr>
        <p:spPr>
          <a:xfrm>
            <a:off x="377072" y="199702"/>
            <a:ext cx="11547835" cy="5016758"/>
          </a:xfrm>
          <a:prstGeom prst="rect">
            <a:avLst/>
          </a:prstGeom>
          <a:noFill/>
        </p:spPr>
        <p:txBody>
          <a:bodyPr wrap="square">
            <a:spAutoFit/>
          </a:bodyPr>
          <a:lstStyle/>
          <a:p>
            <a:pPr algn="l"/>
            <a:endParaRPr lang="en-US" sz="3200" b="1" i="0" dirty="0">
              <a:solidFill>
                <a:schemeClr val="tx1">
                  <a:lumMod val="75000"/>
                </a:schemeClr>
              </a:solidFill>
              <a:effectLst/>
              <a:latin typeface="Helvetica Neue"/>
            </a:endParaRPr>
          </a:p>
          <a:p>
            <a:pPr algn="l"/>
            <a:endParaRPr lang="en-US" sz="3200" b="1" dirty="0">
              <a:solidFill>
                <a:schemeClr val="tx1">
                  <a:lumMod val="75000"/>
                </a:schemeClr>
              </a:solidFill>
              <a:latin typeface="Helvetica Neue"/>
            </a:endParaRPr>
          </a:p>
          <a:p>
            <a:pPr algn="l"/>
            <a:r>
              <a:rPr lang="en-US" sz="3200" b="1" i="0" dirty="0">
                <a:solidFill>
                  <a:schemeClr val="accent5">
                    <a:lumMod val="50000"/>
                  </a:schemeClr>
                </a:solidFill>
                <a:effectLst/>
                <a:latin typeface="Helvetica Neue"/>
              </a:rPr>
              <a:t>INTRODUCTION</a:t>
            </a:r>
          </a:p>
          <a:p>
            <a:pPr algn="l"/>
            <a:r>
              <a:rPr lang="en-US" sz="28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A bird strike, defined as a collision between a bird and an aircraft engine, can cause serious mishaps such as crash landings or aircraft stalling. To prevent future incidents, we propose predicting bird strikes and analyzing historical data. This involves examining parameters like phase of flight, time of day, altitude, bird species, and size to establish patterns. Understanding these patterns can help predict and prevent bird strikes, ultimately saving lives. Algorithms such as linear regression, random forest, and time series analysis will be used for prediction.</a:t>
            </a:r>
            <a:endParaRPr lang="en-US" sz="2800" b="0" i="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7251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30C13C-C409-DEE9-126E-E4AB045684D7}"/>
              </a:ext>
            </a:extLst>
          </p:cNvPr>
          <p:cNvSpPr txBox="1"/>
          <p:nvPr/>
        </p:nvSpPr>
        <p:spPr>
          <a:xfrm>
            <a:off x="726798" y="324381"/>
            <a:ext cx="6094428" cy="523220"/>
          </a:xfrm>
          <a:prstGeom prst="rect">
            <a:avLst/>
          </a:prstGeom>
          <a:noFill/>
        </p:spPr>
        <p:txBody>
          <a:bodyPr wrap="square">
            <a:spAutoFit/>
          </a:bodyPr>
          <a:lstStyle/>
          <a:p>
            <a:pPr algn="l"/>
            <a:r>
              <a:rPr lang="en-IN" sz="2800" b="1" i="0" dirty="0">
                <a:solidFill>
                  <a:schemeClr val="accent1">
                    <a:lumMod val="75000"/>
                  </a:schemeClr>
                </a:solidFill>
                <a:effectLst/>
                <a:latin typeface="Helvetica Neue"/>
              </a:rPr>
              <a:t>Impact Analysis</a:t>
            </a:r>
          </a:p>
        </p:txBody>
      </p:sp>
      <p:sp>
        <p:nvSpPr>
          <p:cNvPr id="5" name="TextBox 4">
            <a:extLst>
              <a:ext uri="{FF2B5EF4-FFF2-40B4-BE49-F238E27FC236}">
                <a16:creationId xmlns:a16="http://schemas.microsoft.com/office/drawing/2014/main" id="{D23A5337-C26A-2A3E-A569-179C1E7CD299}"/>
              </a:ext>
            </a:extLst>
          </p:cNvPr>
          <p:cNvSpPr txBox="1"/>
          <p:nvPr/>
        </p:nvSpPr>
        <p:spPr>
          <a:xfrm>
            <a:off x="726798" y="5583757"/>
            <a:ext cx="10961016" cy="646331"/>
          </a:xfrm>
          <a:prstGeom prst="rect">
            <a:avLst/>
          </a:prstGeom>
          <a:noFill/>
        </p:spPr>
        <p:txBody>
          <a:bodyPr wrap="square">
            <a:spAutoFit/>
          </a:bodyPr>
          <a:lstStyle/>
          <a:p>
            <a:r>
              <a:rPr lang="en-US" b="0" i="0" dirty="0">
                <a:solidFill>
                  <a:schemeClr val="accent1">
                    <a:lumMod val="75000"/>
                  </a:schemeClr>
                </a:solidFill>
                <a:effectLst/>
                <a:latin typeface="Helvetica Neue"/>
              </a:rPr>
              <a:t>Most bird strikes do not cause damage, but those that do can incur significant costs, especially during the climb, approach, and take-off run phases of flight.</a:t>
            </a:r>
            <a:endParaRPr lang="en-IN" dirty="0">
              <a:solidFill>
                <a:schemeClr val="accent1">
                  <a:lumMod val="75000"/>
                </a:schemeClr>
              </a:solidFill>
            </a:endParaRPr>
          </a:p>
        </p:txBody>
      </p:sp>
      <p:pic>
        <p:nvPicPr>
          <p:cNvPr id="1030" name="Picture 6">
            <a:extLst>
              <a:ext uri="{FF2B5EF4-FFF2-40B4-BE49-F238E27FC236}">
                <a16:creationId xmlns:a16="http://schemas.microsoft.com/office/drawing/2014/main" id="{8C99CEC9-EEBC-6746-4952-06F2B556BD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798" y="951077"/>
            <a:ext cx="561022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919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49DE79-7D34-C1CF-B088-47C48DA4C1C2}"/>
              </a:ext>
            </a:extLst>
          </p:cNvPr>
          <p:cNvSpPr txBox="1"/>
          <p:nvPr/>
        </p:nvSpPr>
        <p:spPr>
          <a:xfrm>
            <a:off x="181859" y="217065"/>
            <a:ext cx="11828282" cy="830997"/>
          </a:xfrm>
          <a:prstGeom prst="rect">
            <a:avLst/>
          </a:prstGeom>
          <a:noFill/>
        </p:spPr>
        <p:txBody>
          <a:bodyPr wrap="square">
            <a:spAutoFit/>
          </a:bodyPr>
          <a:lstStyle/>
          <a:p>
            <a:r>
              <a:rPr lang="en-US" sz="2400" b="1" i="0" dirty="0">
                <a:solidFill>
                  <a:schemeClr val="accent1">
                    <a:lumMod val="75000"/>
                  </a:schemeClr>
                </a:solidFill>
                <a:effectLst/>
                <a:latin typeface="Helvetica Neue"/>
              </a:rPr>
              <a:t>Airline/Operator Analysis: Examine which airlines are most frequently involved in bird strikes and their associated costs.</a:t>
            </a:r>
            <a:endParaRPr lang="en-IN" sz="2400" b="1" dirty="0">
              <a:solidFill>
                <a:schemeClr val="accent1">
                  <a:lumMod val="75000"/>
                </a:schemeClr>
              </a:solidFill>
            </a:endParaRPr>
          </a:p>
        </p:txBody>
      </p:sp>
      <p:pic>
        <p:nvPicPr>
          <p:cNvPr id="2052" name="Picture 4">
            <a:extLst>
              <a:ext uri="{FF2B5EF4-FFF2-40B4-BE49-F238E27FC236}">
                <a16:creationId xmlns:a16="http://schemas.microsoft.com/office/drawing/2014/main" id="{431BCB38-0A97-A592-D266-25BA5DAE01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859" y="1118515"/>
            <a:ext cx="7827362" cy="5522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83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6C2CAE-B036-C42D-5E94-AC61021B3698}"/>
              </a:ext>
            </a:extLst>
          </p:cNvPr>
          <p:cNvSpPr txBox="1"/>
          <p:nvPr/>
        </p:nvSpPr>
        <p:spPr>
          <a:xfrm>
            <a:off x="181467" y="393271"/>
            <a:ext cx="11526624" cy="830997"/>
          </a:xfrm>
          <a:prstGeom prst="rect">
            <a:avLst/>
          </a:prstGeom>
          <a:noFill/>
        </p:spPr>
        <p:txBody>
          <a:bodyPr wrap="square">
            <a:spAutoFit/>
          </a:bodyPr>
          <a:lstStyle/>
          <a:p>
            <a:r>
              <a:rPr lang="en-US" sz="2400" b="1" i="0" dirty="0">
                <a:solidFill>
                  <a:schemeClr val="accent1">
                    <a:lumMod val="75000"/>
                  </a:schemeClr>
                </a:solidFill>
                <a:effectLst/>
                <a:highlight>
                  <a:srgbClr val="FFFFFF"/>
                </a:highlight>
                <a:latin typeface="Helvetica Neue"/>
              </a:rPr>
              <a:t>Aircraft Models: Analyze the distribution and costs associated with different aircraft models.</a:t>
            </a:r>
            <a:endParaRPr lang="en-IN" sz="2400" b="1" dirty="0">
              <a:solidFill>
                <a:schemeClr val="accent1">
                  <a:lumMod val="75000"/>
                </a:schemeClr>
              </a:solidFill>
            </a:endParaRPr>
          </a:p>
        </p:txBody>
      </p:sp>
      <p:pic>
        <p:nvPicPr>
          <p:cNvPr id="3074" name="Picture 2">
            <a:extLst>
              <a:ext uri="{FF2B5EF4-FFF2-40B4-BE49-F238E27FC236}">
                <a16:creationId xmlns:a16="http://schemas.microsoft.com/office/drawing/2014/main" id="{6DBB3605-B412-8D9C-363F-6B693C8E4D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157" y="1224268"/>
            <a:ext cx="8559685" cy="5204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453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BD2B7E-C0B8-49A8-9345-9B46A8D5AD98}"/>
              </a:ext>
            </a:extLst>
          </p:cNvPr>
          <p:cNvSpPr txBox="1"/>
          <p:nvPr/>
        </p:nvSpPr>
        <p:spPr>
          <a:xfrm>
            <a:off x="200320" y="437503"/>
            <a:ext cx="6094428" cy="523220"/>
          </a:xfrm>
          <a:prstGeom prst="rect">
            <a:avLst/>
          </a:prstGeom>
          <a:noFill/>
        </p:spPr>
        <p:txBody>
          <a:bodyPr wrap="square">
            <a:spAutoFit/>
          </a:bodyPr>
          <a:lstStyle/>
          <a:p>
            <a:pPr algn="l"/>
            <a:r>
              <a:rPr lang="en-IN" sz="2800" b="1" i="0" dirty="0">
                <a:solidFill>
                  <a:schemeClr val="accent1">
                    <a:lumMod val="75000"/>
                  </a:schemeClr>
                </a:solidFill>
                <a:effectLst/>
                <a:highlight>
                  <a:srgbClr val="FFFFFF"/>
                </a:highlight>
                <a:latin typeface="Helvetica Neue"/>
              </a:rPr>
              <a:t>Geographical Analysis</a:t>
            </a:r>
          </a:p>
        </p:txBody>
      </p:sp>
      <p:pic>
        <p:nvPicPr>
          <p:cNvPr id="4098" name="Picture 2">
            <a:extLst>
              <a:ext uri="{FF2B5EF4-FFF2-40B4-BE49-F238E27FC236}">
                <a16:creationId xmlns:a16="http://schemas.microsoft.com/office/drawing/2014/main" id="{36268942-B61B-0EEF-51DF-C5F1FEF89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569" y="960723"/>
            <a:ext cx="7899808" cy="5637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006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743EC1-EC18-EBDD-220A-43E21E6A76BD}"/>
              </a:ext>
            </a:extLst>
          </p:cNvPr>
          <p:cNvSpPr txBox="1"/>
          <p:nvPr/>
        </p:nvSpPr>
        <p:spPr>
          <a:xfrm>
            <a:off x="275734" y="371515"/>
            <a:ext cx="8330938" cy="523220"/>
          </a:xfrm>
          <a:prstGeom prst="rect">
            <a:avLst/>
          </a:prstGeom>
          <a:noFill/>
        </p:spPr>
        <p:txBody>
          <a:bodyPr wrap="square">
            <a:spAutoFit/>
          </a:bodyPr>
          <a:lstStyle/>
          <a:p>
            <a:pPr algn="l"/>
            <a:r>
              <a:rPr lang="en-US" sz="2800" b="1" i="0" dirty="0">
                <a:solidFill>
                  <a:schemeClr val="accent1">
                    <a:lumMod val="75000"/>
                  </a:schemeClr>
                </a:solidFill>
                <a:effectLst/>
                <a:highlight>
                  <a:srgbClr val="FFFFFF"/>
                </a:highlight>
                <a:latin typeface="Helvetica Neue"/>
              </a:rPr>
              <a:t>Frequency of Bird Strikes by Airport</a:t>
            </a:r>
          </a:p>
        </p:txBody>
      </p:sp>
      <p:pic>
        <p:nvPicPr>
          <p:cNvPr id="5122" name="Picture 2">
            <a:extLst>
              <a:ext uri="{FF2B5EF4-FFF2-40B4-BE49-F238E27FC236}">
                <a16:creationId xmlns:a16="http://schemas.microsoft.com/office/drawing/2014/main" id="{CF5C98DD-B4C1-1FED-CD45-671DAF7525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35" y="894735"/>
            <a:ext cx="8115512" cy="5638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148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FF2AE9-7462-1BF8-8311-0DD1262F0236}"/>
              </a:ext>
            </a:extLst>
          </p:cNvPr>
          <p:cNvSpPr txBox="1"/>
          <p:nvPr/>
        </p:nvSpPr>
        <p:spPr>
          <a:xfrm>
            <a:off x="407710" y="283052"/>
            <a:ext cx="11102418" cy="830997"/>
          </a:xfrm>
          <a:prstGeom prst="rect">
            <a:avLst/>
          </a:prstGeom>
          <a:noFill/>
        </p:spPr>
        <p:txBody>
          <a:bodyPr wrap="square">
            <a:spAutoFit/>
          </a:bodyPr>
          <a:lstStyle/>
          <a:p>
            <a:pPr algn="l" rtl="0"/>
            <a:r>
              <a:rPr lang="en-US" sz="2400" b="1" i="0" dirty="0">
                <a:solidFill>
                  <a:schemeClr val="accent1">
                    <a:lumMod val="75000"/>
                  </a:schemeClr>
                </a:solidFill>
                <a:effectLst/>
                <a:latin typeface="inherit"/>
              </a:rPr>
              <a:t>What are the common phases of flight during which bird strikes occur?</a:t>
            </a:r>
          </a:p>
          <a:p>
            <a:pPr algn="l" rtl="0"/>
            <a:r>
              <a:rPr lang="en-US" sz="2400" b="1" i="0" dirty="0">
                <a:solidFill>
                  <a:schemeClr val="accent1">
                    <a:lumMod val="75000"/>
                  </a:schemeClr>
                </a:solidFill>
                <a:effectLst/>
                <a:latin typeface="inherit"/>
              </a:rPr>
              <a:t>Distribution of Bird Strikes by Phase of Flight</a:t>
            </a:r>
          </a:p>
        </p:txBody>
      </p:sp>
      <p:pic>
        <p:nvPicPr>
          <p:cNvPr id="6146" name="Picture 2">
            <a:extLst>
              <a:ext uri="{FF2B5EF4-FFF2-40B4-BE49-F238E27FC236}">
                <a16:creationId xmlns:a16="http://schemas.microsoft.com/office/drawing/2014/main" id="{EC8EE2F8-E86E-AFF2-0EF8-63C78A3763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750" y="1114049"/>
            <a:ext cx="7634337" cy="5285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979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D392F2-0AC1-F0F0-BDE8-6D5108B18B4A}"/>
              </a:ext>
            </a:extLst>
          </p:cNvPr>
          <p:cNvSpPr txBox="1"/>
          <p:nvPr/>
        </p:nvSpPr>
        <p:spPr>
          <a:xfrm>
            <a:off x="322868" y="415028"/>
            <a:ext cx="11300381" cy="830997"/>
          </a:xfrm>
          <a:prstGeom prst="rect">
            <a:avLst/>
          </a:prstGeom>
          <a:noFill/>
        </p:spPr>
        <p:txBody>
          <a:bodyPr wrap="square">
            <a:spAutoFit/>
          </a:bodyPr>
          <a:lstStyle/>
          <a:p>
            <a:pPr algn="l" rtl="0"/>
            <a:r>
              <a:rPr lang="en-US" sz="2400" b="1" i="0" dirty="0">
                <a:solidFill>
                  <a:schemeClr val="accent1">
                    <a:lumMod val="75000"/>
                  </a:schemeClr>
                </a:solidFill>
                <a:effectLst/>
                <a:latin typeface="inherit"/>
              </a:rPr>
              <a:t>How does the altitude of flight influence the likelihood and impact of bird strikes?</a:t>
            </a:r>
          </a:p>
          <a:p>
            <a:pPr algn="l" rtl="0"/>
            <a:r>
              <a:rPr lang="en-US" sz="2400" b="1" i="0" dirty="0">
                <a:solidFill>
                  <a:schemeClr val="accent1">
                    <a:lumMod val="75000"/>
                  </a:schemeClr>
                </a:solidFill>
                <a:effectLst/>
                <a:latin typeface="inherit"/>
              </a:rPr>
              <a:t>Impact of Altitude on Bird Strikes</a:t>
            </a:r>
          </a:p>
        </p:txBody>
      </p:sp>
      <p:pic>
        <p:nvPicPr>
          <p:cNvPr id="7170" name="Picture 2">
            <a:extLst>
              <a:ext uri="{FF2B5EF4-FFF2-40B4-BE49-F238E27FC236}">
                <a16:creationId xmlns:a16="http://schemas.microsoft.com/office/drawing/2014/main" id="{46B522AB-E855-41F0-3469-5B40BFBE0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5272" y="1309640"/>
            <a:ext cx="7577776" cy="5133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835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583</TotalTime>
  <Words>531</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Helvetica Neue</vt:lpstr>
      <vt:lpstr>inherit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logeshwar s</dc:creator>
  <cp:lastModifiedBy>logeshwar s</cp:lastModifiedBy>
  <cp:revision>3</cp:revision>
  <dcterms:created xsi:type="dcterms:W3CDTF">2024-06-11T16:53:43Z</dcterms:created>
  <dcterms:modified xsi:type="dcterms:W3CDTF">2024-06-12T11:23:36Z</dcterms:modified>
</cp:coreProperties>
</file>