
<file path=[Content_Types].xml><?xml version="1.0" encoding="utf-8"?>
<Types xmlns="http://schemas.openxmlformats.org/package/2006/content-types">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24" autoAdjust="0"/>
  </p:normalViewPr>
  <p:slideViewPr>
    <p:cSldViewPr>
      <p:cViewPr>
        <p:scale>
          <a:sx n="33" d="100"/>
          <a:sy n="33" d="100"/>
        </p:scale>
        <p:origin x="1212" y="564"/>
      </p:cViewPr>
      <p:guideLst>
        <p:guide orient="horz" pos="6912"/>
        <p:guide pos="1382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6600" dirty="0" smtClean="0">
                <a:solidFill>
                  <a:srgbClr val="FF0000"/>
                </a:solidFill>
                <a:latin typeface="Verdana" pitchFamily="34" charset="0"/>
                <a:ea typeface="Verdana" pitchFamily="34" charset="0"/>
              </a:rPr>
              <a:t>MACHINE LEARNING TECHNIQUES FOR PRECISION AGRICULTURE</a:t>
            </a:r>
            <a:endParaRPr lang="en-US" sz="6600" b="1" dirty="0">
              <a:solidFill>
                <a:srgbClr val="FF0000"/>
              </a:solidFill>
              <a:latin typeface="Verdana" pitchFamily="34" charset="0"/>
              <a:ea typeface="Verdana"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IN" sz="3200" b="1" dirty="0" smtClean="0">
                <a:solidFill>
                  <a:schemeClr val="accent6">
                    <a:lumMod val="60000"/>
                    <a:lumOff val="40000"/>
                  </a:schemeClr>
                </a:solidFill>
                <a:latin typeface="Verdana" pitchFamily="34" charset="0"/>
                <a:ea typeface="Verdana" pitchFamily="34" charset="0"/>
              </a:rPr>
              <a:t>1156CS501</a:t>
            </a:r>
            <a:r>
              <a:rPr lang="en-US" sz="3200" b="1" dirty="0" smtClean="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SEMINAR I</a:t>
            </a:r>
            <a:endPar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                     </a:t>
            </a:r>
            <a:r>
              <a:rPr lang="en-US" sz="3200" b="1" dirty="0" smtClean="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SUMMER </a:t>
            </a:r>
            <a:r>
              <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SEMESTER </a:t>
            </a:r>
            <a:r>
              <a:rPr lang="en-US" sz="3200" b="1" dirty="0" smtClean="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rPr>
              <a:t>21-22</a:t>
            </a:r>
            <a:endParaRPr lang="en-US" sz="3200" b="1" dirty="0">
              <a:solidFill>
                <a:schemeClr val="accent6">
                  <a:lumMod val="60000"/>
                  <a:lumOff val="4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44196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29600" y="12877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156400" y="9448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0116800" y="10591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smtClean="0">
                <a:latin typeface="Calibri" panose="020F0502020204030204" pitchFamily="34" charset="0"/>
                <a:cs typeface="Calibri" panose="020F0502020204030204" pitchFamily="34" charset="0"/>
              </a:rPr>
              <a:t>APPLICATION</a:t>
            </a:r>
            <a:endParaRPr lang="en-US" sz="4000" b="1" dirty="0">
              <a:latin typeface="Calibri" panose="020F0502020204030204" pitchFamily="34" charset="0"/>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20116800" y="4495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marL="355600" indent="-343535">
              <a:lnSpc>
                <a:spcPct val="100000"/>
              </a:lnSpc>
              <a:spcBef>
                <a:spcPts val="915"/>
              </a:spcBef>
              <a:tabLst>
                <a:tab pos="355600" algn="l"/>
                <a:tab pos="356235" algn="l"/>
              </a:tabLst>
            </a:pPr>
            <a:r>
              <a:rPr lang="en-IN" sz="4000" b="1" dirty="0" smtClean="0">
                <a:latin typeface="Calibri" pitchFamily="34" charset="0"/>
                <a:cs typeface="Calibri" pitchFamily="34" charset="0"/>
              </a:rPr>
              <a:t>FEASIBILITY</a:t>
            </a:r>
            <a:r>
              <a:rPr lang="en-IN" sz="4000" b="1" dirty="0" smtClean="0"/>
              <a:t> </a:t>
            </a:r>
            <a:r>
              <a:rPr lang="en-IN" sz="4000" b="1" dirty="0" smtClean="0">
                <a:latin typeface="Calibri" pitchFamily="34" charset="0"/>
                <a:cs typeface="Calibri" pitchFamily="34" charset="0"/>
              </a:rPr>
              <a:t>STUDY</a:t>
            </a:r>
            <a:endParaRPr lang="en-IN" sz="4000" b="1" dirty="0">
              <a:latin typeface="Calibri" pitchFamily="34" charset="0"/>
              <a:cs typeface="Calibri" pitchFamily="34" charset="0"/>
            </a:endParaRPr>
          </a:p>
        </p:txBody>
      </p:sp>
      <p:sp>
        <p:nvSpPr>
          <p:cNvPr id="2184" name="Text Box 136"/>
          <p:cNvSpPr txBox="1">
            <a:spLocks noChangeArrowheads="1"/>
          </p:cNvSpPr>
          <p:nvPr/>
        </p:nvSpPr>
        <p:spPr bwMode="auto">
          <a:xfrm>
            <a:off x="32156400" y="16306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ACKNOWLEDGEMENT</a:t>
            </a:r>
          </a:p>
        </p:txBody>
      </p:sp>
      <p:sp>
        <p:nvSpPr>
          <p:cNvPr id="2228" name="Text Box 180"/>
          <p:cNvSpPr txBox="1">
            <a:spLocks noChangeArrowheads="1"/>
          </p:cNvSpPr>
          <p:nvPr/>
        </p:nvSpPr>
        <p:spPr bwMode="auto">
          <a:xfrm>
            <a:off x="20878800" y="20478690"/>
            <a:ext cx="338099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a:t>
            </a:r>
            <a:r>
              <a:rPr lang="en-US" sz="2000" b="1" dirty="0" smtClean="0">
                <a:solidFill>
                  <a:schemeClr val="accent1">
                    <a:lumMod val="50000"/>
                  </a:schemeClr>
                </a:solidFill>
                <a:latin typeface="Calibri" pitchFamily="34" charset="0"/>
              </a:rPr>
              <a:t>.</a:t>
            </a:r>
            <a:r>
              <a:rPr lang="en-US" sz="2000" dirty="0">
                <a:solidFill>
                  <a:schemeClr val="accent1">
                    <a:lumMod val="50000"/>
                  </a:schemeClr>
                </a:solidFill>
                <a:latin typeface="Calibri" pitchFamily="34" charset="0"/>
              </a:rPr>
              <a:t> </a:t>
            </a:r>
            <a:r>
              <a:rPr lang="en-US" sz="2000" dirty="0" smtClean="0">
                <a:solidFill>
                  <a:schemeClr val="accent1">
                    <a:lumMod val="50000"/>
                  </a:schemeClr>
                </a:solidFill>
                <a:latin typeface="Calibri" pitchFamily="34" charset="0"/>
              </a:rPr>
              <a:t>Precision Agriculture.</a:t>
            </a:r>
            <a:endParaRPr lang="en-US" sz="2000" dirty="0">
              <a:solidFill>
                <a:schemeClr val="accent1">
                  <a:lumMod val="50000"/>
                </a:schemeClr>
              </a:solidFill>
              <a:latin typeface="Calibri" pitchFamily="34" charset="0"/>
            </a:endParaRPr>
          </a:p>
        </p:txBody>
      </p:sp>
      <p:sp>
        <p:nvSpPr>
          <p:cNvPr id="2229" name="Text Box 181"/>
          <p:cNvSpPr txBox="1">
            <a:spLocks noChangeArrowheads="1"/>
          </p:cNvSpPr>
          <p:nvPr/>
        </p:nvSpPr>
        <p:spPr bwMode="auto">
          <a:xfrm>
            <a:off x="26670000" y="20478690"/>
            <a:ext cx="393511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a:t>
            </a:r>
            <a:r>
              <a:rPr lang="en-US" sz="2000" dirty="0" smtClean="0">
                <a:solidFill>
                  <a:schemeClr val="accent1">
                    <a:lumMod val="50000"/>
                  </a:schemeClr>
                </a:solidFill>
                <a:latin typeface="Calibri" pitchFamily="34" charset="0"/>
              </a:rPr>
              <a:t>Machine Learning Process.</a:t>
            </a:r>
            <a:endParaRPr lang="en-US" sz="2000"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914400" y="150114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0" y="16383000"/>
            <a:ext cx="7162800" cy="5386090"/>
          </a:xfrm>
          <a:prstGeom prst="rect">
            <a:avLst/>
          </a:prstGeom>
          <a:solidFill>
            <a:schemeClr val="accent1">
              <a:lumMod val="75000"/>
            </a:schemeClr>
          </a:solidFill>
          <a:ln>
            <a:noFill/>
          </a:ln>
          <a:effectLst/>
        </p:spPr>
        <p:txBody>
          <a:bodyPr wrap="square" lIns="228600" tIns="228600" rIns="228600" bIns="228600">
            <a:spAutoFit/>
          </a:bodyPr>
          <a:lstStyle/>
          <a:p>
            <a:r>
              <a:rPr lang="en-US" sz="3200" dirty="0" smtClean="0">
                <a:solidFill>
                  <a:schemeClr val="bg1"/>
                </a:solidFill>
                <a:latin typeface="Calibri" pitchFamily="34" charset="0"/>
              </a:rPr>
              <a:t>&lt; Student 1. VTU15366 LOGESHWARAN K S &gt; </a:t>
            </a:r>
            <a:endParaRPr lang="en-US" sz="3200" dirty="0">
              <a:solidFill>
                <a:schemeClr val="bg1"/>
              </a:solidFill>
              <a:latin typeface="Calibri" pitchFamily="34" charset="0"/>
            </a:endParaRPr>
          </a:p>
          <a:p>
            <a:r>
              <a:rPr lang="en-US" sz="3200" dirty="0">
                <a:solidFill>
                  <a:schemeClr val="bg1"/>
                </a:solidFill>
                <a:latin typeface="Calibri" pitchFamily="34" charset="0"/>
              </a:rPr>
              <a:t>&lt;Student 2 </a:t>
            </a:r>
            <a:r>
              <a:rPr lang="en-US" sz="3200" dirty="0" smtClean="0">
                <a:solidFill>
                  <a:schemeClr val="bg1"/>
                </a:solidFill>
                <a:latin typeface="Calibri" pitchFamily="34" charset="0"/>
              </a:rPr>
              <a:t>.VTU18096</a:t>
            </a:r>
            <a:r>
              <a:rPr lang="en-US" sz="3200" dirty="0" smtClean="0"/>
              <a:t> </a:t>
            </a:r>
            <a:r>
              <a:rPr lang="en-US" sz="3200" dirty="0" smtClean="0">
                <a:solidFill>
                  <a:schemeClr val="bg1"/>
                </a:solidFill>
                <a:latin typeface="Calibri" pitchFamily="34" charset="0"/>
                <a:cs typeface="Calibri" pitchFamily="34" charset="0"/>
              </a:rPr>
              <a:t>K SRAVANTH </a:t>
            </a:r>
            <a:r>
              <a:rPr lang="en-US" sz="3200" dirty="0" smtClean="0">
                <a:solidFill>
                  <a:schemeClr val="bg1"/>
                </a:solidFill>
                <a:latin typeface="Calibri" pitchFamily="34" charset="0"/>
              </a:rPr>
              <a:t>&gt;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3 </a:t>
            </a:r>
            <a:r>
              <a:rPr lang="en-US" sz="3200" dirty="0" smtClean="0">
                <a:solidFill>
                  <a:schemeClr val="bg1"/>
                </a:solidFill>
                <a:latin typeface="Calibri" pitchFamily="34" charset="0"/>
              </a:rPr>
              <a:t>.VTU18404 NAGASAI B &gt;</a:t>
            </a:r>
            <a:endParaRPr lang="en-US" sz="3200" dirty="0">
              <a:solidFill>
                <a:schemeClr val="bg1"/>
              </a:solidFill>
              <a:latin typeface="Calibri" pitchFamily="34" charset="0"/>
            </a:endParaRPr>
          </a:p>
          <a:p>
            <a:r>
              <a:rPr lang="en-US" sz="3200" dirty="0" smtClean="0">
                <a:solidFill>
                  <a:schemeClr val="bg1"/>
                </a:solidFill>
                <a:latin typeface="Calibri" pitchFamily="34" charset="0"/>
              </a:rPr>
              <a:t>&lt;Student 1. 7092200602&gt;</a:t>
            </a:r>
            <a:endParaRPr lang="en-US" sz="3200" dirty="0">
              <a:solidFill>
                <a:schemeClr val="bg1"/>
              </a:solidFill>
              <a:latin typeface="Calibri" pitchFamily="34" charset="0"/>
            </a:endParaRPr>
          </a:p>
          <a:p>
            <a:r>
              <a:rPr lang="en-US" sz="3200" dirty="0" smtClean="0">
                <a:solidFill>
                  <a:schemeClr val="bg1"/>
                </a:solidFill>
                <a:latin typeface="Calibri" pitchFamily="34" charset="0"/>
              </a:rPr>
              <a:t>&lt;Student 2. 9502764872&gt;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3. </a:t>
            </a:r>
            <a:r>
              <a:rPr lang="en-US" sz="3200" dirty="0" smtClean="0">
                <a:solidFill>
                  <a:schemeClr val="bg1"/>
                </a:solidFill>
                <a:latin typeface="Calibri" pitchFamily="34" charset="0"/>
              </a:rPr>
              <a:t>7386422060&gt;</a:t>
            </a:r>
            <a:endParaRPr lang="en-US" sz="3200" dirty="0">
              <a:solidFill>
                <a:schemeClr val="bg1"/>
              </a:solidFill>
              <a:latin typeface="Calibri" pitchFamily="34" charset="0"/>
            </a:endParaRPr>
          </a:p>
          <a:p>
            <a:r>
              <a:rPr lang="en-US" sz="3200" dirty="0" smtClean="0">
                <a:solidFill>
                  <a:schemeClr val="bg1"/>
                </a:solidFill>
                <a:latin typeface="Calibri" pitchFamily="34" charset="0"/>
              </a:rPr>
              <a:t>&lt; Student 1. vtu15366@veltech.edu.in &gt;</a:t>
            </a:r>
            <a:endParaRPr lang="en-US" sz="3200" dirty="0">
              <a:solidFill>
                <a:schemeClr val="bg1"/>
              </a:solidFill>
              <a:latin typeface="Calibri" pitchFamily="34" charset="0"/>
            </a:endParaRPr>
          </a:p>
          <a:p>
            <a:r>
              <a:rPr lang="en-US" sz="3200" dirty="0" smtClean="0">
                <a:solidFill>
                  <a:schemeClr val="bg1"/>
                </a:solidFill>
                <a:latin typeface="Calibri" pitchFamily="34" charset="0"/>
              </a:rPr>
              <a:t>&lt; Student 2. vtu18096@veltech.edu.in &gt;</a:t>
            </a:r>
            <a:endParaRPr lang="en-US" sz="3200" dirty="0">
              <a:solidFill>
                <a:schemeClr val="bg1"/>
              </a:solidFill>
              <a:latin typeface="Calibri" pitchFamily="34" charset="0"/>
            </a:endParaRPr>
          </a:p>
          <a:p>
            <a:r>
              <a:rPr lang="en-US" sz="3200" dirty="0" smtClean="0">
                <a:solidFill>
                  <a:schemeClr val="bg1"/>
                </a:solidFill>
                <a:latin typeface="Calibri" pitchFamily="34" charset="0"/>
              </a:rPr>
              <a:t>&lt; Student 3. vtu18404@veltech.edu.in &gt;</a:t>
            </a:r>
            <a:endParaRPr lang="en-US" sz="3200" dirty="0">
              <a:solidFill>
                <a:schemeClr val="bg1"/>
              </a:solidFill>
              <a:latin typeface="Calibri" pitchFamily="34" charset="0"/>
            </a:endParaRPr>
          </a:p>
        </p:txBody>
      </p:sp>
      <p:sp>
        <p:nvSpPr>
          <p:cNvPr id="2242" name="Text Box 194"/>
          <p:cNvSpPr txBox="1">
            <a:spLocks noChangeArrowheads="1"/>
          </p:cNvSpPr>
          <p:nvPr/>
        </p:nvSpPr>
        <p:spPr bwMode="auto">
          <a:xfrm>
            <a:off x="685800" y="4570413"/>
            <a:ext cx="5943600" cy="9325630"/>
          </a:xfrm>
          <a:prstGeom prst="rect">
            <a:avLst/>
          </a:prstGeom>
          <a:solidFill>
            <a:schemeClr val="accent1">
              <a:lumMod val="75000"/>
            </a:schemeClr>
          </a:solidFill>
          <a:ln>
            <a:noFill/>
          </a:ln>
          <a:effectLst/>
        </p:spPr>
        <p:txBody>
          <a:bodyPr lIns="228600" tIns="228600" rIns="228600" bIns="228600">
            <a:spAutoFit/>
          </a:bodyPr>
          <a:lstStyle/>
          <a:p>
            <a:pPr algn="just" eaLnBrk="1" hangingPunct="1"/>
            <a:r>
              <a:rPr lang="en-US" dirty="0" smtClean="0">
                <a:solidFill>
                  <a:schemeClr val="bg1"/>
                </a:solidFill>
                <a:latin typeface="Times New Roman" pitchFamily="18" charset="0"/>
                <a:cs typeface="Times New Roman" pitchFamily="18" charset="0"/>
              </a:rPr>
              <a:t>Agriculture plays a vital role in the economic growth of any country. With the increase of population, frequent changes in climatic conditions and limited resources, it becomes a challenge to fulfill the food requirement. Precision agriculture also known as smart farming have emerged as an innovative tool to address current challenges in agricultural sustainability. ML together with IoT (Internet of Things) enabled farm machinery are key components of the next agriculture revolution. The focused area are prediction of soil parameters such as organic carbon and moisture content, crop yield prediction, disease and weed detection in crops and species detection. ML with computer vision classification of a different set of crop in order to monitor the crop quality and yield assessment. This approach is to enhance livestock production by predicting fertility patterns, diagnosing eating disorders, cattle behavior based on ML models using data collected by collar sensors, etc.</a:t>
            </a:r>
            <a:endParaRPr lang="en-US" dirty="0">
              <a:solidFill>
                <a:schemeClr val="bg1"/>
              </a:solidFill>
              <a:latin typeface="Calibri" pitchFamily="34" charset="0"/>
            </a:endParaRPr>
          </a:p>
        </p:txBody>
      </p:sp>
      <p:sp>
        <p:nvSpPr>
          <p:cNvPr id="2243" name="Text Box 195"/>
          <p:cNvSpPr txBox="1">
            <a:spLocks noChangeArrowheads="1"/>
          </p:cNvSpPr>
          <p:nvPr/>
        </p:nvSpPr>
        <p:spPr bwMode="auto">
          <a:xfrm>
            <a:off x="20116800" y="5896213"/>
            <a:ext cx="10969625" cy="3323987"/>
          </a:xfrm>
          <a:prstGeom prst="rect">
            <a:avLst/>
          </a:prstGeom>
          <a:solidFill>
            <a:schemeClr val="bg1"/>
          </a:solidFill>
          <a:ln>
            <a:noFill/>
          </a:ln>
          <a:effectLst/>
        </p:spPr>
        <p:txBody>
          <a:bodyPr lIns="182880" tIns="182880" rIns="182880" bIns="182880">
            <a:spAutoFit/>
          </a:bodyPr>
          <a:lstStyle/>
          <a:p>
            <a:pPr algn="just"/>
            <a:r>
              <a:rPr lang="en-US" dirty="0" smtClean="0">
                <a:latin typeface="Calibri" pitchFamily="34" charset="0"/>
                <a:cs typeface="Calibri" pitchFamily="34" charset="0"/>
              </a:rPr>
              <a:t>Precision Agriculture is widely used technique by worldwide farmers. Technically Sensors, drones, robots should be maintained else it will be unnecessary cost and stop of work. It might be hard to make the setup and connectivity among them and cloud. Economically, The initial cost of the setup is high, it will return the with a profit in a year. This is legal but the data should be kept private, sometime it may lead to unexpected legal issue. Operationally, It will make immerse change in field of agriculture, there is need of person to taken care of and it can produce food without any wastage eventually it will increases the country wealth.</a:t>
            </a:r>
            <a:endParaRPr lang="en-US" dirty="0">
              <a:latin typeface="Calibri" pitchFamily="34" charset="0"/>
              <a:cs typeface="Calibri" pitchFamily="34" charset="0"/>
            </a:endParaRPr>
          </a:p>
        </p:txBody>
      </p:sp>
      <p:sp>
        <p:nvSpPr>
          <p:cNvPr id="2244" name="Text Box 196"/>
          <p:cNvSpPr txBox="1">
            <a:spLocks noChangeArrowheads="1"/>
          </p:cNvSpPr>
          <p:nvPr/>
        </p:nvSpPr>
        <p:spPr bwMode="auto">
          <a:xfrm>
            <a:off x="20269200" y="11764025"/>
            <a:ext cx="10969625" cy="3018775"/>
          </a:xfrm>
          <a:prstGeom prst="rect">
            <a:avLst/>
          </a:prstGeom>
          <a:solidFill>
            <a:schemeClr val="bg1"/>
          </a:solidFill>
          <a:ln>
            <a:noFill/>
          </a:ln>
          <a:effectLst/>
        </p:spPr>
        <p:txBody>
          <a:bodyPr lIns="182880" tIns="182880" rIns="182880" bIns="182880">
            <a:spAutoFit/>
          </a:bodyPr>
          <a:lstStyle/>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Analyze and optimize water and soil resources. </a:t>
            </a:r>
          </a:p>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Develop better hybrid plant species.</a:t>
            </a:r>
          </a:p>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Digital identification of plant species saves farmers time.</a:t>
            </a:r>
          </a:p>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To assess complex patterns and accurately identify plant and weed species. </a:t>
            </a:r>
          </a:p>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Deliver crop disease treatments and pesticides with pinpoint accuracy via spray drones.</a:t>
            </a:r>
          </a:p>
          <a:p>
            <a:pPr marL="355600" marR="5080" indent="-343535" algn="just">
              <a:spcBef>
                <a:spcPts val="105"/>
              </a:spcBef>
              <a:buFont typeface="Arial"/>
              <a:buChar char="•"/>
              <a:tabLst>
                <a:tab pos="355600" algn="l"/>
                <a:tab pos="356235" algn="l"/>
              </a:tabLst>
            </a:pPr>
            <a:r>
              <a:rPr lang="en-US" dirty="0" smtClean="0">
                <a:latin typeface="Calibri" pitchFamily="34" charset="0"/>
                <a:cs typeface="Calibri" pitchFamily="34" charset="0"/>
              </a:rPr>
              <a:t>Allowing Farmers to increase productivity in other critical areas.</a:t>
            </a:r>
          </a:p>
        </p:txBody>
      </p:sp>
      <p:sp>
        <p:nvSpPr>
          <p:cNvPr id="2245" name="Text Box 197"/>
          <p:cNvSpPr txBox="1">
            <a:spLocks noChangeArrowheads="1"/>
          </p:cNvSpPr>
          <p:nvPr/>
        </p:nvSpPr>
        <p:spPr bwMode="auto">
          <a:xfrm>
            <a:off x="8229600" y="14020800"/>
            <a:ext cx="10969625" cy="6647974"/>
          </a:xfrm>
          <a:prstGeom prst="rect">
            <a:avLst/>
          </a:prstGeom>
          <a:solidFill>
            <a:schemeClr val="bg1"/>
          </a:solidFill>
          <a:ln>
            <a:noFill/>
          </a:ln>
          <a:effectLst/>
        </p:spPr>
        <p:txBody>
          <a:bodyPr wrap="square" lIns="182880" tIns="182880" rIns="182880" bIns="182880">
            <a:spAutoFit/>
          </a:bodyPr>
          <a:lstStyle/>
          <a:p>
            <a:pPr algn="just"/>
            <a:r>
              <a:rPr lang="en-US" dirty="0" smtClean="0">
                <a:latin typeface="Calibri" pitchFamily="34" charset="0"/>
                <a:cs typeface="Calibri" pitchFamily="34" charset="0"/>
              </a:rPr>
              <a:t>The concept of the ML in Precision Agriculture is to operate things via smart IoT sensor,  Actuator, Microcontroller, Transceiver and Drones . These sensors can monitor the soil humidity, temperature, water level etc. It will analyze whether the plants requires water and it will take necessary actions by sending data to cloud.</a:t>
            </a:r>
          </a:p>
          <a:p>
            <a:pPr algn="just"/>
            <a:endParaRPr lang="en-US" dirty="0" smtClean="0">
              <a:latin typeface="Calibri" pitchFamily="34" charset="0"/>
              <a:cs typeface="Calibri" pitchFamily="34" charset="0"/>
            </a:endParaRPr>
          </a:p>
          <a:p>
            <a:pPr algn="just"/>
            <a:r>
              <a:rPr lang="en-US" dirty="0" smtClean="0">
                <a:latin typeface="Calibri" pitchFamily="34" charset="0"/>
                <a:cs typeface="Calibri" pitchFamily="34" charset="0"/>
              </a:rPr>
              <a:t>The drones check the weather, environment and  rainfall for the to growth of the crops. It will irrigate the plants and spray fertilizers and manure to the plants when required. Robots with computer vision will ensure all crops are good or it is affected by disease. It also find the weed in the farm and remove it.</a:t>
            </a:r>
          </a:p>
          <a:p>
            <a:pPr algn="just"/>
            <a:endParaRPr lang="en-US" dirty="0" smtClean="0">
              <a:latin typeface="Calibri" pitchFamily="34" charset="0"/>
              <a:cs typeface="Calibri" pitchFamily="34" charset="0"/>
            </a:endParaRPr>
          </a:p>
          <a:p>
            <a:pPr algn="just"/>
            <a:r>
              <a:rPr lang="en-US" dirty="0" smtClean="0">
                <a:latin typeface="Calibri" pitchFamily="34" charset="0"/>
                <a:cs typeface="Calibri" pitchFamily="34" charset="0"/>
              </a:rPr>
              <a:t>The algorithms like K-Nearest Neighbor, Random Forest, Convolution Neural Network and so., searches for the better solution comparing each other. After processing it will make the drones according to it, like spraying antiviral agents to crops. Finally (post-farming), it will help in livestock management and yield prediction. As it collect the data of vegetable and fruits usage, it make the farmers to plant the particular species which is in need.</a:t>
            </a:r>
          </a:p>
          <a:p>
            <a:pPr algn="just"/>
            <a:endParaRPr lang="en-US" dirty="0" smtClean="0">
              <a:latin typeface="Calibri" pitchFamily="34" charset="0"/>
              <a:cs typeface="Calibri" pitchFamily="34" charset="0"/>
            </a:endParaRPr>
          </a:p>
        </p:txBody>
      </p:sp>
      <p:sp>
        <p:nvSpPr>
          <p:cNvPr id="2246" name="Text Box 198"/>
          <p:cNvSpPr txBox="1">
            <a:spLocks noChangeArrowheads="1"/>
          </p:cNvSpPr>
          <p:nvPr/>
        </p:nvSpPr>
        <p:spPr bwMode="auto">
          <a:xfrm>
            <a:off x="32156400" y="10972800"/>
            <a:ext cx="10969625" cy="3693319"/>
          </a:xfrm>
          <a:prstGeom prst="rect">
            <a:avLst/>
          </a:prstGeom>
          <a:solidFill>
            <a:schemeClr val="bg1"/>
          </a:solidFill>
          <a:ln>
            <a:noFill/>
          </a:ln>
          <a:effectLst/>
        </p:spPr>
        <p:txBody>
          <a:bodyPr lIns="182880" tIns="182880" rIns="182880" bIns="182880">
            <a:spAutoFit/>
          </a:bodyPr>
          <a:lstStyle/>
          <a:p>
            <a:pPr algn="just"/>
            <a:r>
              <a:rPr lang="en-US" dirty="0" smtClean="0">
                <a:latin typeface="Calibri" pitchFamily="34" charset="0"/>
                <a:cs typeface="Calibri" pitchFamily="34" charset="0"/>
              </a:rPr>
              <a:t>Precision agriculture is empowering the farmers with technology intending to get optimum output. IoT enabled smart sensors, actuators, satellite images, robots; drones are some of the key technological revolutions. Artificial intelligence which is the automation of intelligent behavior is continuously benefiting our planet and helping humans in various aspects of life. Using ML algorithm we can find the solve all the problems faced by the farmer. Drones and robots enabled with a digital camera are employed for this work. Livestock management is an important concern for farmers across the world. Knowledge based agriculture system efficiently handles livestock management.</a:t>
            </a:r>
            <a:endParaRPr lang="en-US" dirty="0">
              <a:latin typeface="Calibri" pitchFamily="34" charset="0"/>
              <a:cs typeface="Calibri" pitchFamily="34" charset="0"/>
            </a:endParaRPr>
          </a:p>
        </p:txBody>
      </p:sp>
      <p:sp>
        <p:nvSpPr>
          <p:cNvPr id="2248" name="Text Box 200"/>
          <p:cNvSpPr txBox="1">
            <a:spLocks noChangeArrowheads="1"/>
          </p:cNvSpPr>
          <p:nvPr/>
        </p:nvSpPr>
        <p:spPr bwMode="auto">
          <a:xfrm>
            <a:off x="32232600" y="17472898"/>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smtClean="0">
                <a:latin typeface="Calibri" pitchFamily="34" charset="0"/>
                <a:cs typeface="Calibri" pitchFamily="34" charset="0"/>
              </a:rPr>
              <a:t>Dr. Anbarasa Kumar  A/ Assistant Professor</a:t>
            </a:r>
          </a:p>
          <a:p>
            <a:pPr>
              <a:spcAft>
                <a:spcPct val="50000"/>
              </a:spcAft>
              <a:buFontTx/>
              <a:buAutoNum type="arabicPeriod"/>
            </a:pPr>
            <a:r>
              <a:rPr lang="en-US" sz="3200" dirty="0" smtClean="0">
                <a:latin typeface="Calibri" pitchFamily="34" charset="0"/>
                <a:cs typeface="Calibri" pitchFamily="34" charset="0"/>
              </a:rPr>
              <a:t>96290 36980</a:t>
            </a:r>
            <a:endParaRPr lang="en-US" sz="3200" dirty="0">
              <a:latin typeface="Calibri" pitchFamily="34" charset="0"/>
              <a:cs typeface="Calibri" pitchFamily="34" charset="0"/>
            </a:endParaRPr>
          </a:p>
          <a:p>
            <a:pPr>
              <a:spcAft>
                <a:spcPct val="50000"/>
              </a:spcAft>
              <a:buFontTx/>
              <a:buAutoNum type="arabicPeriod"/>
            </a:pPr>
            <a:r>
              <a:rPr lang="en-US" sz="3200" dirty="0" smtClean="0">
                <a:latin typeface="Calibri" pitchFamily="34" charset="0"/>
                <a:cs typeface="Calibri" pitchFamily="34" charset="0"/>
              </a:rPr>
              <a:t>aanbarasakumar@veltech.edu.in</a:t>
            </a:r>
            <a:endParaRPr lang="en-US" sz="3200" dirty="0">
              <a:latin typeface="Calibri" pitchFamily="34" charset="0"/>
              <a:cs typeface="Calibri" pitchFamily="34" charset="0"/>
            </a:endParaRPr>
          </a:p>
        </p:txBody>
      </p:sp>
      <p:pic>
        <p:nvPicPr>
          <p:cNvPr id="30" name="image1.jpeg">
            <a:extLst>
              <a:ext uri="{FF2B5EF4-FFF2-40B4-BE49-F238E27FC236}">
                <a16:creationId xmlns="" xmlns:a16="http://schemas.microsoft.com/office/drawing/2014/main" id="{CF9C150D-A562-4D95-8D95-ECA9A6CA5F31}"/>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17638" y="698463"/>
            <a:ext cx="3886200" cy="1769052"/>
          </a:xfrm>
          <a:prstGeom prst="rect">
            <a:avLst/>
          </a:prstGeom>
        </p:spPr>
      </p:pic>
      <p:sp>
        <p:nvSpPr>
          <p:cNvPr id="29" name="Text Box 134"/>
          <p:cNvSpPr txBox="1">
            <a:spLocks noChangeArrowheads="1"/>
          </p:cNvSpPr>
          <p:nvPr/>
        </p:nvSpPr>
        <p:spPr bwMode="auto">
          <a:xfrm>
            <a:off x="32080200" y="4495800"/>
            <a:ext cx="10969625"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prstDash val="sysDot"/>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IN" sz="4000" b="1" spc="-5" dirty="0" smtClean="0">
                <a:latin typeface="Calibri" pitchFamily="34" charset="0"/>
                <a:cs typeface="Calibri" pitchFamily="34" charset="0"/>
              </a:rPr>
              <a:t>FUTURE</a:t>
            </a:r>
            <a:r>
              <a:rPr lang="en-IN" sz="4000" b="1" dirty="0" smtClean="0">
                <a:latin typeface="Calibri" pitchFamily="34" charset="0"/>
                <a:cs typeface="Calibri" pitchFamily="34" charset="0"/>
              </a:rPr>
              <a:t> </a:t>
            </a:r>
            <a:r>
              <a:rPr lang="en-IN" sz="4000" b="1" spc="-5" dirty="0" smtClean="0">
                <a:latin typeface="Calibri" pitchFamily="34" charset="0"/>
                <a:cs typeface="Calibri" pitchFamily="34" charset="0"/>
              </a:rPr>
              <a:t>ENHANCEMENTS</a:t>
            </a:r>
            <a:endParaRPr lang="en-US" sz="4000" b="1" dirty="0">
              <a:latin typeface="Calibri" pitchFamily="34" charset="0"/>
              <a:ea typeface="Verdana" panose="020B0604030504040204" pitchFamily="34" charset="0"/>
              <a:cs typeface="Calibri" pitchFamily="34" charset="0"/>
            </a:endParaRPr>
          </a:p>
        </p:txBody>
      </p:sp>
      <p:sp>
        <p:nvSpPr>
          <p:cNvPr id="31" name="Text Box 196"/>
          <p:cNvSpPr txBox="1">
            <a:spLocks noChangeArrowheads="1"/>
          </p:cNvSpPr>
          <p:nvPr/>
        </p:nvSpPr>
        <p:spPr bwMode="auto">
          <a:xfrm>
            <a:off x="32080200" y="5943600"/>
            <a:ext cx="11049000" cy="1477328"/>
          </a:xfrm>
          <a:prstGeom prst="rect">
            <a:avLst/>
          </a:prstGeom>
          <a:solidFill>
            <a:schemeClr val="bg1"/>
          </a:solidFill>
          <a:ln>
            <a:noFill/>
          </a:ln>
          <a:effectLst/>
        </p:spPr>
        <p:txBody>
          <a:bodyPr wrap="square" lIns="182880" tIns="182880" rIns="182880" bIns="182880">
            <a:spAutoFit/>
          </a:bodyPr>
          <a:lstStyle/>
          <a:p>
            <a:pPr algn="just"/>
            <a:r>
              <a:rPr lang="en-US" dirty="0" smtClean="0">
                <a:latin typeface="Calibri" pitchFamily="34" charset="0"/>
                <a:cs typeface="Calibri" pitchFamily="34" charset="0"/>
              </a:rPr>
              <a:t>As a scope of future work, NLP based chat bots can be built for farmers and more ML, DL and hybrid algorithms can be explored in the agriculture industry for sustainable use of available resources.</a:t>
            </a:r>
            <a:endParaRPr lang="en-US" dirty="0">
              <a:solidFill>
                <a:prstClr val="black"/>
              </a:solidFill>
              <a:latin typeface="Calibri" pitchFamily="34" charset="0"/>
              <a:cs typeface="Calibri" pitchFamily="34" charset="0"/>
            </a:endParaRPr>
          </a:p>
        </p:txBody>
      </p:sp>
      <p:sp>
        <p:nvSpPr>
          <p:cNvPr id="1026" name="AutoShape 2" descr="Precision Agriculture &amp;amp; the Challenges in 2021 | Dataloop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recision Agriculture &amp;amp; the Challenges in 2021 | Dataloop Blo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 name="Picture 31" descr="download.jpg"/>
          <p:cNvPicPr>
            <a:picLocks noChangeAspect="1"/>
          </p:cNvPicPr>
          <p:nvPr/>
        </p:nvPicPr>
        <p:blipFill>
          <a:blip r:embed="rId3" cstate="print"/>
          <a:stretch>
            <a:fillRect/>
          </a:stretch>
        </p:blipFill>
        <p:spPr>
          <a:xfrm>
            <a:off x="19812000" y="16764000"/>
            <a:ext cx="5573486" cy="3352800"/>
          </a:xfrm>
          <a:prstGeom prst="rect">
            <a:avLst/>
          </a:prstGeom>
        </p:spPr>
      </p:pic>
      <p:sp>
        <p:nvSpPr>
          <p:cNvPr id="33" name="Text Box 195"/>
          <p:cNvSpPr txBox="1">
            <a:spLocks noChangeArrowheads="1"/>
          </p:cNvSpPr>
          <p:nvPr/>
        </p:nvSpPr>
        <p:spPr bwMode="auto">
          <a:xfrm>
            <a:off x="8153400" y="5867400"/>
            <a:ext cx="10969625" cy="5539978"/>
          </a:xfrm>
          <a:prstGeom prst="rect">
            <a:avLst/>
          </a:prstGeom>
          <a:solidFill>
            <a:schemeClr val="bg1"/>
          </a:solidFill>
          <a:ln>
            <a:noFill/>
          </a:ln>
          <a:effectLst/>
        </p:spPr>
        <p:txBody>
          <a:bodyPr lIns="182880" tIns="182880" rIns="182880" bIns="182880">
            <a:spAutoFit/>
          </a:bodyPr>
          <a:lstStyle/>
          <a:p>
            <a:pPr algn="just"/>
            <a:r>
              <a:rPr lang="en-US" dirty="0" smtClean="0">
                <a:latin typeface="Calibri" pitchFamily="34" charset="0"/>
                <a:cs typeface="Calibri" pitchFamily="34" charset="0"/>
              </a:rPr>
              <a:t>The population of the world will increase to 9.1 billion approximately thirty-four percent as of today by the end of 2050. Food requirement will increase by 70 percent and due to rapid urbanization; land availability for agriculture will decrease drastically in the coming years. India will be the most populated country by 2050 and presently it is already lagging the domestic food production. The main reason for reduced food production is the lack of planning, unpredictable weather conditions, improper harvesting and irrigation techniques and livestock mismanagement. In the last few years, nature has experienced a drastic change in weather conditions due to global warming. The average temperature of the earth has been increased due to which there is uncertainty in climatic conditions. Frequent droughts, heavy rainfall are the biggest challenge for poor farmers. Precision agriculture is one of the solutions to ensure food security for the entire world. Precision agriculture also abbreviated as digital agriculture is a technology enabled data driven sustainable farm management system and an important part of the third agriculture revolution.</a:t>
            </a:r>
            <a:endParaRPr lang="en-US" dirty="0">
              <a:latin typeface="Calibri" pitchFamily="34" charset="0"/>
              <a:cs typeface="Calibri" pitchFamily="34" charset="0"/>
            </a:endParaRPr>
          </a:p>
        </p:txBody>
      </p:sp>
      <p:pic>
        <p:nvPicPr>
          <p:cNvPr id="34" name="Picture 33" descr="machine.png"/>
          <p:cNvPicPr>
            <a:picLocks noChangeAspect="1"/>
          </p:cNvPicPr>
          <p:nvPr/>
        </p:nvPicPr>
        <p:blipFill>
          <a:blip r:embed="rId4" cstate="print"/>
          <a:stretch>
            <a:fillRect/>
          </a:stretch>
        </p:blipFill>
        <p:spPr>
          <a:xfrm>
            <a:off x="25603200" y="16687800"/>
            <a:ext cx="6019800" cy="3429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2034</TotalTime>
  <Words>1006</Words>
  <Application>Microsoft Office PowerPoint</Application>
  <PresentationFormat>Custom</PresentationFormat>
  <Paragraphs>44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Slide 1</vt:lpstr>
    </vt:vector>
  </TitlesOfParts>
  <Company>Genigraphics 800.790.4001</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HP</cp:lastModifiedBy>
  <cp:revision>62</cp:revision>
  <dcterms:created xsi:type="dcterms:W3CDTF">2008-05-03T03:01:56Z</dcterms:created>
  <dcterms:modified xsi:type="dcterms:W3CDTF">2021-12-06T06:12:57Z</dcterms:modified>
</cp:coreProperties>
</file>