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60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A158503-15F0-42B0-AE9E-1A1FC443EDF5}" type="datetimeFigureOut">
              <a:rPr lang="en-US" smtClean="0"/>
              <a:pPr/>
              <a:t>06-Dec-21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2F50000-D131-4ECB-9028-36E339464E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F50000-D131-4ECB-9028-36E339464E04}"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F50000-D131-4ECB-9028-36E339464E0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Arial"/>
                <a:cs typeface="Arial"/>
              </a:defRPr>
            </a:lvl1pPr>
          </a:lstStyle>
          <a:p>
            <a:pPr marL="12700">
              <a:lnSpc>
                <a:spcPts val="1425"/>
              </a:lnSpc>
            </a:pPr>
            <a:r>
              <a:rPr spc="-35" dirty="0"/>
              <a:t>BA</a:t>
            </a:r>
            <a:r>
              <a:rPr spc="-30" dirty="0"/>
              <a:t>T</a:t>
            </a:r>
            <a:r>
              <a:rPr spc="-45" dirty="0"/>
              <a:t>C</a:t>
            </a:r>
            <a:r>
              <a:rPr spc="-5" dirty="0"/>
              <a:t>H</a:t>
            </a:r>
          </a:p>
        </p:txBody>
      </p:sp>
      <p:sp>
        <p:nvSpPr>
          <p:cNvPr id="5" name="Holder 5"/>
          <p:cNvSpPr>
            <a:spLocks noGrp="1"/>
          </p:cNvSpPr>
          <p:nvPr>
            <p:ph type="dt" sz="half" idx="6"/>
          </p:nvPr>
        </p:nvSpPr>
        <p:spPr/>
        <p:txBody>
          <a:bodyPr lIns="0" tIns="0" rIns="0" bIns="0"/>
          <a:lstStyle>
            <a:lvl1pPr>
              <a:defRPr sz="1200" b="0" i="0">
                <a:solidFill>
                  <a:srgbClr val="878787"/>
                </a:solidFill>
                <a:latin typeface="Arial"/>
                <a:cs typeface="Arial"/>
              </a:defRPr>
            </a:lvl1pPr>
          </a:lstStyle>
          <a:p>
            <a:pPr marL="12700">
              <a:lnSpc>
                <a:spcPts val="1425"/>
              </a:lnSpc>
            </a:pPr>
            <a:r>
              <a:rPr spc="-5" dirty="0"/>
              <a:t>PRESENTED</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Arial"/>
                <a:cs typeface="Arial"/>
              </a:defRPr>
            </a:lvl1pPr>
          </a:lstStyle>
          <a:p>
            <a:pPr marL="38100">
              <a:lnSpc>
                <a:spcPts val="1425"/>
              </a:lnSpc>
            </a:pPr>
            <a:fld id="{81D60167-4931-47E6-BA6A-407CBD079E47}" type="slidenum">
              <a:rPr spc="-5" dirty="0"/>
              <a:pPr marL="38100">
                <a:lnSpc>
                  <a:spcPts val="142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Arial"/>
                <a:cs typeface="Arial"/>
              </a:defRPr>
            </a:lvl1pPr>
          </a:lstStyle>
          <a:p>
            <a:pPr marL="12700">
              <a:lnSpc>
                <a:spcPts val="1425"/>
              </a:lnSpc>
            </a:pPr>
            <a:r>
              <a:rPr spc="-35" dirty="0"/>
              <a:t>BA</a:t>
            </a:r>
            <a:r>
              <a:rPr spc="-30" dirty="0"/>
              <a:t>T</a:t>
            </a:r>
            <a:r>
              <a:rPr spc="-45" dirty="0"/>
              <a:t>C</a:t>
            </a:r>
            <a:r>
              <a:rPr spc="-5" dirty="0"/>
              <a:t>H</a:t>
            </a:r>
          </a:p>
        </p:txBody>
      </p:sp>
      <p:sp>
        <p:nvSpPr>
          <p:cNvPr id="5" name="Holder 5"/>
          <p:cNvSpPr>
            <a:spLocks noGrp="1"/>
          </p:cNvSpPr>
          <p:nvPr>
            <p:ph type="dt" sz="half" idx="6"/>
          </p:nvPr>
        </p:nvSpPr>
        <p:spPr/>
        <p:txBody>
          <a:bodyPr lIns="0" tIns="0" rIns="0" bIns="0"/>
          <a:lstStyle>
            <a:lvl1pPr>
              <a:defRPr sz="1200" b="0" i="0">
                <a:solidFill>
                  <a:srgbClr val="878787"/>
                </a:solidFill>
                <a:latin typeface="Arial"/>
                <a:cs typeface="Arial"/>
              </a:defRPr>
            </a:lvl1pPr>
          </a:lstStyle>
          <a:p>
            <a:pPr marL="12700">
              <a:lnSpc>
                <a:spcPts val="1425"/>
              </a:lnSpc>
            </a:pPr>
            <a:r>
              <a:rPr spc="-5" dirty="0"/>
              <a:t>PRESENTED</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Arial"/>
                <a:cs typeface="Arial"/>
              </a:defRPr>
            </a:lvl1pPr>
          </a:lstStyle>
          <a:p>
            <a:pPr marL="38100">
              <a:lnSpc>
                <a:spcPts val="1425"/>
              </a:lnSpc>
            </a:pPr>
            <a:fld id="{81D60167-4931-47E6-BA6A-407CBD079E47}" type="slidenum">
              <a:rPr spc="-5" dirty="0"/>
              <a:pPr marL="38100">
                <a:lnSpc>
                  <a:spcPts val="142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Arial"/>
                <a:cs typeface="Arial"/>
              </a:defRPr>
            </a:lvl1pPr>
          </a:lstStyle>
          <a:p>
            <a:pPr marL="12700">
              <a:lnSpc>
                <a:spcPts val="1425"/>
              </a:lnSpc>
            </a:pPr>
            <a:r>
              <a:rPr spc="-35" dirty="0"/>
              <a:t>BA</a:t>
            </a:r>
            <a:r>
              <a:rPr spc="-30" dirty="0"/>
              <a:t>T</a:t>
            </a:r>
            <a:r>
              <a:rPr spc="-45" dirty="0"/>
              <a:t>C</a:t>
            </a:r>
            <a:r>
              <a:rPr spc="-5" dirty="0"/>
              <a:t>H</a:t>
            </a:r>
          </a:p>
        </p:txBody>
      </p:sp>
      <p:sp>
        <p:nvSpPr>
          <p:cNvPr id="6" name="Holder 6"/>
          <p:cNvSpPr>
            <a:spLocks noGrp="1"/>
          </p:cNvSpPr>
          <p:nvPr>
            <p:ph type="dt" sz="half" idx="6"/>
          </p:nvPr>
        </p:nvSpPr>
        <p:spPr/>
        <p:txBody>
          <a:bodyPr lIns="0" tIns="0" rIns="0" bIns="0"/>
          <a:lstStyle>
            <a:lvl1pPr>
              <a:defRPr sz="1200" b="0" i="0">
                <a:solidFill>
                  <a:srgbClr val="878787"/>
                </a:solidFill>
                <a:latin typeface="Arial"/>
                <a:cs typeface="Arial"/>
              </a:defRPr>
            </a:lvl1pPr>
          </a:lstStyle>
          <a:p>
            <a:pPr marL="12700">
              <a:lnSpc>
                <a:spcPts val="1425"/>
              </a:lnSpc>
            </a:pPr>
            <a:r>
              <a:rPr spc="-5" dirty="0"/>
              <a:t>PRESENTED</a:t>
            </a:r>
          </a:p>
        </p:txBody>
      </p:sp>
      <p:sp>
        <p:nvSpPr>
          <p:cNvPr id="7" name="Holder 7"/>
          <p:cNvSpPr>
            <a:spLocks noGrp="1"/>
          </p:cNvSpPr>
          <p:nvPr>
            <p:ph type="sldNum" sz="quarter" idx="7"/>
          </p:nvPr>
        </p:nvSpPr>
        <p:spPr/>
        <p:txBody>
          <a:bodyPr lIns="0" tIns="0" rIns="0" bIns="0"/>
          <a:lstStyle>
            <a:lvl1pPr>
              <a:defRPr sz="1200" b="0" i="0">
                <a:solidFill>
                  <a:srgbClr val="878787"/>
                </a:solidFill>
                <a:latin typeface="Arial"/>
                <a:cs typeface="Arial"/>
              </a:defRPr>
            </a:lvl1pPr>
          </a:lstStyle>
          <a:p>
            <a:pPr marL="38100">
              <a:lnSpc>
                <a:spcPts val="1425"/>
              </a:lnSpc>
            </a:pPr>
            <a:fld id="{81D60167-4931-47E6-BA6A-407CBD079E47}" type="slidenum">
              <a:rPr spc="-5" dirty="0"/>
              <a:pPr marL="38100">
                <a:lnSpc>
                  <a:spcPts val="142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Arial"/>
                <a:cs typeface="Arial"/>
              </a:defRPr>
            </a:lvl1pPr>
          </a:lstStyle>
          <a:p>
            <a:pPr marL="12700">
              <a:lnSpc>
                <a:spcPts val="1425"/>
              </a:lnSpc>
            </a:pPr>
            <a:r>
              <a:rPr spc="-35" dirty="0"/>
              <a:t>BA</a:t>
            </a:r>
            <a:r>
              <a:rPr spc="-30" dirty="0"/>
              <a:t>T</a:t>
            </a:r>
            <a:r>
              <a:rPr spc="-45" dirty="0"/>
              <a:t>C</a:t>
            </a:r>
            <a:r>
              <a:rPr spc="-5" dirty="0"/>
              <a:t>H</a:t>
            </a:r>
          </a:p>
        </p:txBody>
      </p:sp>
      <p:sp>
        <p:nvSpPr>
          <p:cNvPr id="4" name="Holder 4"/>
          <p:cNvSpPr>
            <a:spLocks noGrp="1"/>
          </p:cNvSpPr>
          <p:nvPr>
            <p:ph type="dt" sz="half" idx="6"/>
          </p:nvPr>
        </p:nvSpPr>
        <p:spPr/>
        <p:txBody>
          <a:bodyPr lIns="0" tIns="0" rIns="0" bIns="0"/>
          <a:lstStyle>
            <a:lvl1pPr>
              <a:defRPr sz="1200" b="0" i="0">
                <a:solidFill>
                  <a:srgbClr val="878787"/>
                </a:solidFill>
                <a:latin typeface="Arial"/>
                <a:cs typeface="Arial"/>
              </a:defRPr>
            </a:lvl1pPr>
          </a:lstStyle>
          <a:p>
            <a:pPr marL="12700">
              <a:lnSpc>
                <a:spcPts val="1425"/>
              </a:lnSpc>
            </a:pPr>
            <a:r>
              <a:rPr spc="-5" dirty="0"/>
              <a:t>PRESENTED</a:t>
            </a:r>
          </a:p>
        </p:txBody>
      </p:sp>
      <p:sp>
        <p:nvSpPr>
          <p:cNvPr id="5" name="Holder 5"/>
          <p:cNvSpPr>
            <a:spLocks noGrp="1"/>
          </p:cNvSpPr>
          <p:nvPr>
            <p:ph type="sldNum" sz="quarter" idx="7"/>
          </p:nvPr>
        </p:nvSpPr>
        <p:spPr/>
        <p:txBody>
          <a:bodyPr lIns="0" tIns="0" rIns="0" bIns="0"/>
          <a:lstStyle>
            <a:lvl1pPr>
              <a:defRPr sz="1200" b="0" i="0">
                <a:solidFill>
                  <a:srgbClr val="878787"/>
                </a:solidFill>
                <a:latin typeface="Arial"/>
                <a:cs typeface="Arial"/>
              </a:defRPr>
            </a:lvl1pPr>
          </a:lstStyle>
          <a:p>
            <a:pPr marL="38100">
              <a:lnSpc>
                <a:spcPts val="1425"/>
              </a:lnSpc>
            </a:pPr>
            <a:fld id="{81D60167-4931-47E6-BA6A-407CBD079E47}" type="slidenum">
              <a:rPr spc="-5" dirty="0"/>
              <a:pPr marL="38100">
                <a:lnSpc>
                  <a:spcPts val="142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Arial"/>
                <a:cs typeface="Arial"/>
              </a:defRPr>
            </a:lvl1pPr>
          </a:lstStyle>
          <a:p>
            <a:pPr marL="12700">
              <a:lnSpc>
                <a:spcPts val="1425"/>
              </a:lnSpc>
            </a:pPr>
            <a:r>
              <a:rPr spc="-35" dirty="0"/>
              <a:t>BA</a:t>
            </a:r>
            <a:r>
              <a:rPr spc="-30" dirty="0"/>
              <a:t>T</a:t>
            </a:r>
            <a:r>
              <a:rPr spc="-45" dirty="0"/>
              <a:t>C</a:t>
            </a:r>
            <a:r>
              <a:rPr spc="-5" dirty="0"/>
              <a:t>H</a:t>
            </a:r>
          </a:p>
        </p:txBody>
      </p:sp>
      <p:sp>
        <p:nvSpPr>
          <p:cNvPr id="3" name="Holder 3"/>
          <p:cNvSpPr>
            <a:spLocks noGrp="1"/>
          </p:cNvSpPr>
          <p:nvPr>
            <p:ph type="dt" sz="half" idx="6"/>
          </p:nvPr>
        </p:nvSpPr>
        <p:spPr/>
        <p:txBody>
          <a:bodyPr lIns="0" tIns="0" rIns="0" bIns="0"/>
          <a:lstStyle>
            <a:lvl1pPr>
              <a:defRPr sz="1200" b="0" i="0">
                <a:solidFill>
                  <a:srgbClr val="878787"/>
                </a:solidFill>
                <a:latin typeface="Arial"/>
                <a:cs typeface="Arial"/>
              </a:defRPr>
            </a:lvl1pPr>
          </a:lstStyle>
          <a:p>
            <a:pPr marL="12700">
              <a:lnSpc>
                <a:spcPts val="1425"/>
              </a:lnSpc>
            </a:pPr>
            <a:r>
              <a:rPr spc="-5" dirty="0"/>
              <a:t>PRESENTED</a:t>
            </a:r>
          </a:p>
        </p:txBody>
      </p:sp>
      <p:sp>
        <p:nvSpPr>
          <p:cNvPr id="4" name="Holder 4"/>
          <p:cNvSpPr>
            <a:spLocks noGrp="1"/>
          </p:cNvSpPr>
          <p:nvPr>
            <p:ph type="sldNum" sz="quarter" idx="7"/>
          </p:nvPr>
        </p:nvSpPr>
        <p:spPr/>
        <p:txBody>
          <a:bodyPr lIns="0" tIns="0" rIns="0" bIns="0"/>
          <a:lstStyle>
            <a:lvl1pPr>
              <a:defRPr sz="1200" b="0" i="0">
                <a:solidFill>
                  <a:srgbClr val="878787"/>
                </a:solidFill>
                <a:latin typeface="Arial"/>
                <a:cs typeface="Arial"/>
              </a:defRPr>
            </a:lvl1pPr>
          </a:lstStyle>
          <a:p>
            <a:pPr marL="38100">
              <a:lnSpc>
                <a:spcPts val="1425"/>
              </a:lnSpc>
            </a:pPr>
            <a:fld id="{81D60167-4931-47E6-BA6A-407CBD079E47}" type="slidenum">
              <a:rPr spc="-5" dirty="0"/>
              <a:pPr marL="38100">
                <a:lnSpc>
                  <a:spcPts val="142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65703" y="2789047"/>
            <a:ext cx="2212593" cy="635000"/>
          </a:xfrm>
          <a:prstGeom prst="rect">
            <a:avLst/>
          </a:prstGeom>
        </p:spPr>
        <p:txBody>
          <a:bodyPr wrap="square" lIns="0" tIns="0" rIns="0" bIns="0">
            <a:spAutoFit/>
          </a:bodyPr>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292097"/>
            <a:ext cx="8072119" cy="3114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17875" y="6449475"/>
            <a:ext cx="525779" cy="196215"/>
          </a:xfrm>
          <a:prstGeom prst="rect">
            <a:avLst/>
          </a:prstGeom>
        </p:spPr>
        <p:txBody>
          <a:bodyPr wrap="square" lIns="0" tIns="0" rIns="0" bIns="0">
            <a:spAutoFit/>
          </a:bodyPr>
          <a:lstStyle>
            <a:lvl1pPr>
              <a:defRPr sz="1200" b="0" i="0">
                <a:solidFill>
                  <a:srgbClr val="878787"/>
                </a:solidFill>
                <a:latin typeface="Arial"/>
                <a:cs typeface="Arial"/>
              </a:defRPr>
            </a:lvl1pPr>
          </a:lstStyle>
          <a:p>
            <a:pPr marL="12700">
              <a:lnSpc>
                <a:spcPts val="1425"/>
              </a:lnSpc>
            </a:pPr>
            <a:r>
              <a:rPr spc="-35" dirty="0"/>
              <a:t>BA</a:t>
            </a:r>
            <a:r>
              <a:rPr spc="-30" dirty="0"/>
              <a:t>T</a:t>
            </a:r>
            <a:r>
              <a:rPr spc="-45" dirty="0"/>
              <a:t>C</a:t>
            </a:r>
            <a:r>
              <a:rPr spc="-5" dirty="0"/>
              <a:t>H</a:t>
            </a:r>
          </a:p>
        </p:txBody>
      </p:sp>
      <p:sp>
        <p:nvSpPr>
          <p:cNvPr id="5" name="Holder 5"/>
          <p:cNvSpPr>
            <a:spLocks noGrp="1"/>
          </p:cNvSpPr>
          <p:nvPr>
            <p:ph type="dt" sz="half" idx="6"/>
          </p:nvPr>
        </p:nvSpPr>
        <p:spPr>
          <a:xfrm>
            <a:off x="4671440" y="6449475"/>
            <a:ext cx="958214" cy="196215"/>
          </a:xfrm>
          <a:prstGeom prst="rect">
            <a:avLst/>
          </a:prstGeom>
        </p:spPr>
        <p:txBody>
          <a:bodyPr wrap="square" lIns="0" tIns="0" rIns="0" bIns="0">
            <a:spAutoFit/>
          </a:bodyPr>
          <a:lstStyle>
            <a:lvl1pPr>
              <a:defRPr sz="1200" b="0" i="0">
                <a:solidFill>
                  <a:srgbClr val="878787"/>
                </a:solidFill>
                <a:latin typeface="Arial"/>
                <a:cs typeface="Arial"/>
              </a:defRPr>
            </a:lvl1pPr>
          </a:lstStyle>
          <a:p>
            <a:pPr marL="12700">
              <a:lnSpc>
                <a:spcPts val="1425"/>
              </a:lnSpc>
            </a:pPr>
            <a:r>
              <a:rPr spc="-5" dirty="0"/>
              <a:t>PRESENTED</a:t>
            </a:r>
          </a:p>
        </p:txBody>
      </p:sp>
      <p:sp>
        <p:nvSpPr>
          <p:cNvPr id="6" name="Holder 6"/>
          <p:cNvSpPr>
            <a:spLocks noGrp="1"/>
          </p:cNvSpPr>
          <p:nvPr>
            <p:ph type="sldNum" sz="quarter" idx="7"/>
          </p:nvPr>
        </p:nvSpPr>
        <p:spPr>
          <a:xfrm>
            <a:off x="8481059" y="6449475"/>
            <a:ext cx="161290" cy="196215"/>
          </a:xfrm>
          <a:prstGeom prst="rect">
            <a:avLst/>
          </a:prstGeom>
        </p:spPr>
        <p:txBody>
          <a:bodyPr wrap="square" lIns="0" tIns="0" rIns="0" bIns="0">
            <a:spAutoFit/>
          </a:bodyPr>
          <a:lstStyle>
            <a:lvl1pPr>
              <a:defRPr sz="1200" b="0" i="0">
                <a:solidFill>
                  <a:srgbClr val="878787"/>
                </a:solidFill>
                <a:latin typeface="Arial"/>
                <a:cs typeface="Arial"/>
              </a:defRPr>
            </a:lvl1pPr>
          </a:lstStyle>
          <a:p>
            <a:pPr marL="38100">
              <a:lnSpc>
                <a:spcPts val="1425"/>
              </a:lnSpc>
            </a:pPr>
            <a:fld id="{81D60167-4931-47E6-BA6A-407CBD079E47}" type="slidenum">
              <a:rPr spc="-5" dirty="0"/>
              <a:pPr marL="38100">
                <a:lnSpc>
                  <a:spcPts val="142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1782" y="1726437"/>
            <a:ext cx="5728970" cy="2192267"/>
          </a:xfrm>
          <a:prstGeom prst="rect">
            <a:avLst/>
          </a:prstGeom>
        </p:spPr>
        <p:txBody>
          <a:bodyPr vert="horz" wrap="square" lIns="0" tIns="12065" rIns="0" bIns="0" rtlCol="0">
            <a:spAutoFit/>
          </a:bodyPr>
          <a:lstStyle/>
          <a:p>
            <a:pPr marL="6350" algn="ctr">
              <a:lnSpc>
                <a:spcPct val="100000"/>
              </a:lnSpc>
              <a:spcBef>
                <a:spcPts val="95"/>
              </a:spcBef>
            </a:pPr>
            <a:r>
              <a:rPr sz="1600" b="1" spc="-5" dirty="0">
                <a:latin typeface="Times New Roman"/>
                <a:cs typeface="Times New Roman"/>
              </a:rPr>
              <a:t>SCHOOL </a:t>
            </a:r>
            <a:r>
              <a:rPr sz="1600" b="1" spc="-10"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COMPUTING</a:t>
            </a:r>
            <a:endParaRPr sz="1600" dirty="0">
              <a:latin typeface="Times New Roman"/>
              <a:cs typeface="Times New Roman"/>
            </a:endParaRPr>
          </a:p>
          <a:p>
            <a:pPr algn="ctr">
              <a:lnSpc>
                <a:spcPct val="100000"/>
              </a:lnSpc>
            </a:pPr>
            <a:r>
              <a:rPr sz="1600" b="1" spc="-5" dirty="0">
                <a:latin typeface="Times New Roman"/>
                <a:cs typeface="Times New Roman"/>
              </a:rPr>
              <a:t>DEPARTMENT </a:t>
            </a:r>
            <a:r>
              <a:rPr sz="1600" b="1" spc="-10" dirty="0">
                <a:latin typeface="Times New Roman"/>
                <a:cs typeface="Times New Roman"/>
              </a:rPr>
              <a:t>OF </a:t>
            </a:r>
            <a:r>
              <a:rPr sz="1600" b="1" spc="-5" dirty="0">
                <a:latin typeface="Times New Roman"/>
                <a:cs typeface="Times New Roman"/>
              </a:rPr>
              <a:t>COMPUTER SCIENCE &amp;</a:t>
            </a:r>
            <a:r>
              <a:rPr sz="1600" b="1" spc="50" dirty="0">
                <a:latin typeface="Times New Roman"/>
                <a:cs typeface="Times New Roman"/>
              </a:rPr>
              <a:t> </a:t>
            </a:r>
            <a:r>
              <a:rPr sz="1600" b="1" spc="-5" dirty="0">
                <a:latin typeface="Times New Roman"/>
                <a:cs typeface="Times New Roman"/>
              </a:rPr>
              <a:t>ENGINEERING</a:t>
            </a:r>
            <a:endParaRPr sz="1600" dirty="0">
              <a:latin typeface="Times New Roman"/>
              <a:cs typeface="Times New Roman"/>
            </a:endParaRPr>
          </a:p>
          <a:p>
            <a:pPr>
              <a:lnSpc>
                <a:spcPct val="100000"/>
              </a:lnSpc>
              <a:spcBef>
                <a:spcPts val="50"/>
              </a:spcBef>
            </a:pPr>
            <a:endParaRPr sz="1650" dirty="0">
              <a:latin typeface="Times New Roman"/>
              <a:cs typeface="Times New Roman"/>
            </a:endParaRPr>
          </a:p>
          <a:p>
            <a:pPr marL="12065" algn="ctr">
              <a:lnSpc>
                <a:spcPct val="100000"/>
              </a:lnSpc>
              <a:spcBef>
                <a:spcPts val="5"/>
              </a:spcBef>
            </a:pPr>
            <a:r>
              <a:rPr sz="1200" b="1" dirty="0">
                <a:latin typeface="Times New Roman"/>
                <a:cs typeface="Times New Roman"/>
              </a:rPr>
              <a:t>1156CS501 </a:t>
            </a:r>
            <a:r>
              <a:rPr sz="1200" b="1" dirty="0" smtClean="0">
                <a:latin typeface="Times New Roman"/>
                <a:cs typeface="Times New Roman"/>
              </a:rPr>
              <a:t>– </a:t>
            </a:r>
            <a:r>
              <a:rPr sz="1200" b="1" spc="-5" dirty="0">
                <a:latin typeface="Times New Roman"/>
                <a:cs typeface="Times New Roman"/>
              </a:rPr>
              <a:t>SEMINAR </a:t>
            </a:r>
            <a:r>
              <a:rPr sz="1200" b="1" spc="-5" dirty="0" smtClean="0">
                <a:latin typeface="Times New Roman"/>
                <a:cs typeface="Times New Roman"/>
              </a:rPr>
              <a:t>I </a:t>
            </a:r>
            <a:r>
              <a:rPr lang="en-US" sz="1200" b="1" spc="-5" dirty="0" smtClean="0">
                <a:latin typeface="Times New Roman"/>
                <a:cs typeface="Times New Roman"/>
              </a:rPr>
              <a:t> SUMMER</a:t>
            </a:r>
            <a:r>
              <a:rPr sz="1200" b="1" dirty="0" smtClean="0">
                <a:latin typeface="Times New Roman"/>
                <a:cs typeface="Times New Roman"/>
              </a:rPr>
              <a:t> </a:t>
            </a:r>
            <a:r>
              <a:rPr sz="1200" b="1" spc="-5" dirty="0">
                <a:latin typeface="Times New Roman"/>
                <a:cs typeface="Times New Roman"/>
              </a:rPr>
              <a:t>SEMESTER</a:t>
            </a:r>
            <a:r>
              <a:rPr sz="1200" b="1" spc="20" dirty="0">
                <a:latin typeface="Times New Roman"/>
                <a:cs typeface="Times New Roman"/>
              </a:rPr>
              <a:t> </a:t>
            </a:r>
            <a:r>
              <a:rPr lang="en-US" sz="1200" b="1" dirty="0" smtClean="0">
                <a:latin typeface="Times New Roman"/>
                <a:cs typeface="Times New Roman"/>
              </a:rPr>
              <a:t>21</a:t>
            </a:r>
            <a:r>
              <a:rPr sz="1200" b="1" dirty="0" smtClean="0">
                <a:latin typeface="Times New Roman"/>
                <a:cs typeface="Times New Roman"/>
              </a:rPr>
              <a:t>-2</a:t>
            </a:r>
            <a:r>
              <a:rPr lang="en-US" sz="1200" b="1" dirty="0" smtClean="0">
                <a:latin typeface="Times New Roman"/>
                <a:cs typeface="Times New Roman"/>
              </a:rPr>
              <a:t>2</a:t>
            </a:r>
          </a:p>
          <a:p>
            <a:pPr marL="12065" algn="ctr">
              <a:lnSpc>
                <a:spcPct val="100000"/>
              </a:lnSpc>
              <a:spcBef>
                <a:spcPts val="5"/>
              </a:spcBef>
            </a:pPr>
            <a:r>
              <a:rPr lang="en-US" sz="1200" b="1" dirty="0" smtClean="0">
                <a:latin typeface="Times New Roman"/>
                <a:cs typeface="Times New Roman"/>
              </a:rPr>
              <a:t>REVIEW 2</a:t>
            </a:r>
            <a:endParaRPr lang="en-US" sz="1200" dirty="0" smtClean="0">
              <a:latin typeface="Times New Roman"/>
              <a:cs typeface="Times New Roman"/>
            </a:endParaRPr>
          </a:p>
          <a:p>
            <a:pPr>
              <a:lnSpc>
                <a:spcPct val="100000"/>
              </a:lnSpc>
              <a:spcBef>
                <a:spcPts val="40"/>
              </a:spcBef>
            </a:pPr>
            <a:endParaRPr sz="1150" dirty="0">
              <a:latin typeface="Times New Roman"/>
              <a:cs typeface="Times New Roman"/>
            </a:endParaRPr>
          </a:p>
          <a:p>
            <a:pPr marL="13335" algn="ctr">
              <a:lnSpc>
                <a:spcPct val="100000"/>
              </a:lnSpc>
            </a:pPr>
            <a:r>
              <a:rPr sz="1600" b="1" spc="-5" dirty="0">
                <a:latin typeface="Times New Roman"/>
                <a:cs typeface="Times New Roman"/>
              </a:rPr>
              <a:t>SEMESTER </a:t>
            </a:r>
            <a:r>
              <a:rPr sz="1600" b="1" dirty="0">
                <a:latin typeface="Times New Roman"/>
                <a:cs typeface="Times New Roman"/>
              </a:rPr>
              <a:t>END </a:t>
            </a:r>
            <a:r>
              <a:rPr sz="1600" b="1" spc="-5" dirty="0">
                <a:latin typeface="Times New Roman"/>
                <a:cs typeface="Times New Roman"/>
              </a:rPr>
              <a:t>SEMINAR VIVA VOCE</a:t>
            </a:r>
            <a:r>
              <a:rPr sz="1600" b="1" spc="25" dirty="0">
                <a:latin typeface="Times New Roman"/>
                <a:cs typeface="Times New Roman"/>
              </a:rPr>
              <a:t> </a:t>
            </a:r>
            <a:r>
              <a:rPr sz="1600" b="1" spc="-5" dirty="0">
                <a:latin typeface="Times New Roman"/>
                <a:cs typeface="Times New Roman"/>
              </a:rPr>
              <a:t>EXAMINATIONS</a:t>
            </a:r>
            <a:endParaRPr sz="1600" dirty="0">
              <a:latin typeface="Times New Roman"/>
              <a:cs typeface="Times New Roman"/>
            </a:endParaRPr>
          </a:p>
          <a:p>
            <a:pPr marL="12700" algn="ctr">
              <a:lnSpc>
                <a:spcPct val="100000"/>
              </a:lnSpc>
              <a:spcBef>
                <a:spcPts val="105"/>
              </a:spcBef>
            </a:pPr>
            <a:r>
              <a:rPr lang="en-US" sz="2000" b="1" dirty="0" smtClean="0"/>
              <a:t>MACHINE LEARNING TECHNIQUES FOR PRECISION AGRICULTURE</a:t>
            </a:r>
            <a:endParaRPr lang="en-US" sz="2000" b="1" dirty="0">
              <a:latin typeface="Times New Roman"/>
              <a:cs typeface="Times New Roman"/>
            </a:endParaRPr>
          </a:p>
        </p:txBody>
      </p:sp>
      <p:sp>
        <p:nvSpPr>
          <p:cNvPr id="3" name="object 3"/>
          <p:cNvSpPr txBox="1"/>
          <p:nvPr/>
        </p:nvSpPr>
        <p:spPr>
          <a:xfrm>
            <a:off x="636523" y="4249292"/>
            <a:ext cx="14439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SUPERVISED</a:t>
            </a:r>
            <a:r>
              <a:rPr sz="1400" b="1" spc="-50"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4" name="object 4"/>
          <p:cNvSpPr txBox="1"/>
          <p:nvPr/>
        </p:nvSpPr>
        <p:spPr>
          <a:xfrm>
            <a:off x="636523" y="4727828"/>
            <a:ext cx="2367915" cy="228268"/>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imes New Roman"/>
                <a:cs typeface="Times New Roman"/>
              </a:rPr>
              <a:t>Dr</a:t>
            </a:r>
            <a:r>
              <a:rPr sz="1400" b="1" spc="-30" dirty="0" smtClean="0">
                <a:latin typeface="Times New Roman"/>
                <a:cs typeface="Times New Roman"/>
              </a:rPr>
              <a:t>.</a:t>
            </a:r>
            <a:r>
              <a:rPr lang="en-US" sz="1400" b="1" spc="-30" dirty="0" smtClean="0">
                <a:latin typeface="Times New Roman"/>
                <a:cs typeface="Times New Roman"/>
              </a:rPr>
              <a:t> ANBARASAKUMAR  A</a:t>
            </a:r>
            <a:endParaRPr sz="1400" dirty="0">
              <a:latin typeface="Times New Roman"/>
              <a:cs typeface="Times New Roman"/>
            </a:endParaRPr>
          </a:p>
        </p:txBody>
      </p:sp>
      <p:sp>
        <p:nvSpPr>
          <p:cNvPr id="5" name="object 5"/>
          <p:cNvSpPr txBox="1"/>
          <p:nvPr/>
        </p:nvSpPr>
        <p:spPr>
          <a:xfrm>
            <a:off x="5084445" y="4285869"/>
            <a:ext cx="138366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45" dirty="0">
                <a:latin typeface="Times New Roman"/>
                <a:cs typeface="Times New Roman"/>
              </a:rPr>
              <a:t> </a:t>
            </a:r>
            <a:r>
              <a:rPr sz="1400" b="1" spc="-10" dirty="0">
                <a:latin typeface="Times New Roman"/>
                <a:cs typeface="Times New Roman"/>
              </a:rPr>
              <a:t>BY</a:t>
            </a:r>
            <a:endParaRPr sz="1400">
              <a:latin typeface="Times New Roman"/>
              <a:cs typeface="Times New Roman"/>
            </a:endParaRPr>
          </a:p>
        </p:txBody>
      </p:sp>
      <p:sp>
        <p:nvSpPr>
          <p:cNvPr id="6" name="object 6"/>
          <p:cNvSpPr txBox="1"/>
          <p:nvPr/>
        </p:nvSpPr>
        <p:spPr>
          <a:xfrm>
            <a:off x="5082921" y="4714113"/>
            <a:ext cx="3336925" cy="1305486"/>
          </a:xfrm>
          <a:prstGeom prst="rect">
            <a:avLst/>
          </a:prstGeom>
        </p:spPr>
        <p:txBody>
          <a:bodyPr vert="horz" wrap="square" lIns="0" tIns="12700" rIns="0" bIns="0" rtlCol="0">
            <a:spAutoFit/>
          </a:bodyPr>
          <a:lstStyle/>
          <a:p>
            <a:pPr marL="192405" indent="-180340">
              <a:lnSpc>
                <a:spcPct val="100000"/>
              </a:lnSpc>
              <a:spcBef>
                <a:spcPts val="100"/>
              </a:spcBef>
              <a:buAutoNum type="arabicPeriod"/>
              <a:tabLst>
                <a:tab pos="193040" algn="l"/>
              </a:tabLst>
            </a:pPr>
            <a:r>
              <a:rPr lang="en-US" sz="1400" b="1" dirty="0" smtClean="0">
                <a:latin typeface="Times New Roman" pitchFamily="18" charset="0"/>
                <a:cs typeface="Times New Roman" pitchFamily="18" charset="0"/>
              </a:rPr>
              <a:t>LOGESHWARAN K S</a:t>
            </a:r>
            <a:r>
              <a:rPr sz="1400" b="1" spc="-5" dirty="0" smtClean="0">
                <a:latin typeface="Times New Roman" pitchFamily="18" charset="0"/>
                <a:cs typeface="Times New Roman" pitchFamily="18" charset="0"/>
              </a:rPr>
              <a:t> </a:t>
            </a:r>
            <a:r>
              <a:rPr sz="1400" b="1" spc="-5" dirty="0">
                <a:latin typeface="Times New Roman" pitchFamily="18" charset="0"/>
                <a:cs typeface="Times New Roman" pitchFamily="18" charset="0"/>
              </a:rPr>
              <a:t>(</a:t>
            </a:r>
            <a:r>
              <a:rPr sz="1400" b="1" spc="-5" dirty="0" smtClean="0">
                <a:latin typeface="Times New Roman" pitchFamily="18" charset="0"/>
                <a:cs typeface="Times New Roman" pitchFamily="18" charset="0"/>
              </a:rPr>
              <a:t>VTU</a:t>
            </a:r>
            <a:r>
              <a:rPr lang="en-US" sz="1400" b="1" spc="-65" dirty="0" smtClean="0">
                <a:latin typeface="Times New Roman" pitchFamily="18" charset="0"/>
                <a:cs typeface="Times New Roman" pitchFamily="18" charset="0"/>
              </a:rPr>
              <a:t>15366</a:t>
            </a:r>
            <a:r>
              <a:rPr sz="1400" b="1" spc="-5" dirty="0" smtClean="0">
                <a:latin typeface="Times New Roman" pitchFamily="18" charset="0"/>
                <a:cs typeface="Times New Roman" pitchFamily="18" charset="0"/>
              </a:rPr>
              <a:t>)</a:t>
            </a:r>
            <a:r>
              <a:rPr lang="en-US" sz="1400" b="1" spc="-5" dirty="0" smtClean="0">
                <a:latin typeface="Times New Roman" pitchFamily="18" charset="0"/>
                <a:cs typeface="Times New Roman" pitchFamily="18" charset="0"/>
              </a:rPr>
              <a:t> </a:t>
            </a:r>
            <a:r>
              <a:rPr sz="1400" b="1" spc="-5" dirty="0" smtClean="0">
                <a:latin typeface="Times New Roman" pitchFamily="18" charset="0"/>
                <a:cs typeface="Times New Roman" pitchFamily="18" charset="0"/>
              </a:rPr>
              <a:t>(</a:t>
            </a:r>
            <a:r>
              <a:rPr lang="en-US" sz="1400" b="1" spc="-5" dirty="0" smtClean="0">
                <a:latin typeface="Times New Roman" pitchFamily="18" charset="0"/>
                <a:cs typeface="Times New Roman" pitchFamily="18" charset="0"/>
              </a:rPr>
              <a:t>20UECS0530</a:t>
            </a:r>
            <a:r>
              <a:rPr sz="1400" b="1" spc="-5" dirty="0" smtClean="0">
                <a:latin typeface="Times New Roman" pitchFamily="18" charset="0"/>
                <a:cs typeface="Times New Roman" pitchFamily="18" charset="0"/>
              </a:rPr>
              <a:t>)</a:t>
            </a:r>
            <a:endParaRPr sz="1400" b="1" dirty="0">
              <a:latin typeface="Times New Roman" pitchFamily="18" charset="0"/>
              <a:cs typeface="Times New Roman" pitchFamily="18" charset="0"/>
            </a:endParaRPr>
          </a:p>
          <a:p>
            <a:pPr marL="192405" indent="-180340">
              <a:lnSpc>
                <a:spcPct val="100000"/>
              </a:lnSpc>
              <a:spcBef>
                <a:spcPts val="5"/>
              </a:spcBef>
              <a:buAutoNum type="arabicPeriod"/>
              <a:tabLst>
                <a:tab pos="193040" algn="l"/>
              </a:tabLst>
            </a:pPr>
            <a:r>
              <a:rPr lang="en-US" sz="1400" b="1" dirty="0" smtClean="0">
                <a:latin typeface="Times New Roman" pitchFamily="18" charset="0"/>
                <a:cs typeface="Times New Roman" pitchFamily="18" charset="0"/>
              </a:rPr>
              <a:t>KAYAPATI SRAVANTH </a:t>
            </a:r>
            <a:r>
              <a:rPr sz="1400" b="1" spc="-5" dirty="0" smtClean="0">
                <a:latin typeface="Times New Roman" pitchFamily="18" charset="0"/>
                <a:cs typeface="Times New Roman" pitchFamily="18" charset="0"/>
              </a:rPr>
              <a:t>(</a:t>
            </a:r>
            <a:r>
              <a:rPr lang="en-US" sz="1400" b="1" dirty="0" smtClean="0">
                <a:latin typeface="Times New Roman"/>
                <a:cs typeface="Times New Roman"/>
              </a:rPr>
              <a:t>VTU18404</a:t>
            </a:r>
            <a:r>
              <a:rPr sz="1400" b="1" spc="-5"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  (20UECS0477</a:t>
            </a:r>
            <a:r>
              <a:rPr sz="1400" b="1" spc="-5" dirty="0" smtClean="0">
                <a:latin typeface="Times New Roman" pitchFamily="18" charset="0"/>
                <a:cs typeface="Times New Roman" pitchFamily="18" charset="0"/>
              </a:rPr>
              <a:t>)</a:t>
            </a:r>
            <a:endParaRPr sz="1400" b="1" dirty="0">
              <a:latin typeface="Times New Roman" pitchFamily="18" charset="0"/>
              <a:cs typeface="Times New Roman" pitchFamily="18" charset="0"/>
            </a:endParaRPr>
          </a:p>
          <a:p>
            <a:pPr marL="192405" indent="-180340">
              <a:lnSpc>
                <a:spcPct val="100000"/>
              </a:lnSpc>
              <a:buAutoNum type="arabicPeriod"/>
              <a:tabLst>
                <a:tab pos="193040" algn="l"/>
              </a:tabLst>
            </a:pPr>
            <a:r>
              <a:rPr lang="en-US" sz="1400" b="1" dirty="0" smtClean="0">
                <a:latin typeface="Times New Roman" pitchFamily="18" charset="0"/>
                <a:cs typeface="Times New Roman" pitchFamily="18" charset="0"/>
              </a:rPr>
              <a:t>BHUPATHI NAGASAI </a:t>
            </a:r>
            <a:r>
              <a:rPr sz="1400" b="1" spc="-5" dirty="0" smtClean="0">
                <a:latin typeface="Times New Roman" pitchFamily="18" charset="0"/>
                <a:cs typeface="Times New Roman" pitchFamily="18" charset="0"/>
              </a:rPr>
              <a:t>(</a:t>
            </a:r>
            <a:r>
              <a:rPr lang="en-US" sz="1400" b="1" spc="-5" dirty="0" smtClean="0">
                <a:latin typeface="Times New Roman" pitchFamily="18" charset="0"/>
                <a:cs typeface="Times New Roman" pitchFamily="18" charset="0"/>
              </a:rPr>
              <a:t>VTU</a:t>
            </a:r>
            <a:r>
              <a:rPr lang="en-US" sz="1400" b="1" spc="-5" dirty="0" smtClean="0">
                <a:latin typeface="Times New Roman"/>
                <a:cs typeface="Times New Roman"/>
              </a:rPr>
              <a:t>18096</a:t>
            </a:r>
            <a:r>
              <a:rPr sz="1400" b="1" spc="-5" dirty="0" smtClean="0">
                <a:latin typeface="Times New Roman" pitchFamily="18" charset="0"/>
                <a:cs typeface="Times New Roman" pitchFamily="18" charset="0"/>
              </a:rPr>
              <a:t>)</a:t>
            </a:r>
            <a:r>
              <a:rPr lang="en-US" sz="1400" b="1" spc="-5" dirty="0" smtClean="0">
                <a:latin typeface="Times New Roman" pitchFamily="18" charset="0"/>
                <a:cs typeface="Times New Roman" pitchFamily="18" charset="0"/>
              </a:rPr>
              <a:t> </a:t>
            </a:r>
            <a:r>
              <a:rPr sz="1400" b="1" spc="-5"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20UECS0134</a:t>
            </a:r>
            <a:r>
              <a:rPr sz="1400" b="1" spc="-5" dirty="0" smtClean="0">
                <a:latin typeface="Times New Roman" pitchFamily="18" charset="0"/>
                <a:cs typeface="Times New Roman" pitchFamily="18" charset="0"/>
              </a:rPr>
              <a:t>)</a:t>
            </a:r>
            <a:endParaRPr sz="1400" b="1" dirty="0">
              <a:latin typeface="Times New Roman" pitchFamily="18" charset="0"/>
              <a:cs typeface="Times New Roman" pitchFamily="18" charset="0"/>
            </a:endParaRPr>
          </a:p>
        </p:txBody>
      </p:sp>
      <p:sp>
        <p:nvSpPr>
          <p:cNvPr id="7" name="object 7"/>
          <p:cNvSpPr/>
          <p:nvPr/>
        </p:nvSpPr>
        <p:spPr>
          <a:xfrm>
            <a:off x="2843529" y="808024"/>
            <a:ext cx="3466465" cy="65653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xfrm>
            <a:off x="3048001" y="6477000"/>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1</a:t>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99440"/>
            <a:ext cx="3854450" cy="391160"/>
          </a:xfrm>
          <a:prstGeom prst="rect">
            <a:avLst/>
          </a:prstGeom>
        </p:spPr>
        <p:txBody>
          <a:bodyPr vert="horz" wrap="square" lIns="0" tIns="12700" rIns="0" bIns="0" rtlCol="0">
            <a:spAutoFit/>
          </a:bodyPr>
          <a:lstStyle/>
          <a:p>
            <a:pPr marL="12700">
              <a:lnSpc>
                <a:spcPct val="100000"/>
              </a:lnSpc>
              <a:spcBef>
                <a:spcPts val="100"/>
              </a:spcBef>
            </a:pPr>
            <a:r>
              <a:rPr lang="en-US" sz="2400" b="1" spc="-5" dirty="0" smtClean="0">
                <a:latin typeface="Times New Roman"/>
                <a:cs typeface="Times New Roman"/>
              </a:rPr>
              <a:t>APPLICATIONS</a:t>
            </a:r>
            <a:endParaRPr sz="2400" dirty="0">
              <a:latin typeface="Times New Roman"/>
              <a:cs typeface="Times New Roman"/>
            </a:endParaRPr>
          </a:p>
        </p:txBody>
      </p:sp>
      <p:sp>
        <p:nvSpPr>
          <p:cNvPr id="4" name="object 3"/>
          <p:cNvSpPr txBox="1"/>
          <p:nvPr/>
        </p:nvSpPr>
        <p:spPr>
          <a:xfrm>
            <a:off x="533400" y="1491361"/>
            <a:ext cx="8077200" cy="3309239"/>
          </a:xfrm>
          <a:prstGeom prst="rect">
            <a:avLst/>
          </a:prstGeom>
        </p:spPr>
        <p:txBody>
          <a:bodyPr vert="horz" wrap="square" lIns="0" tIns="13335" rIns="0" bIns="0" rtlCol="0">
            <a:spAutoFit/>
          </a:bodyPr>
          <a:lstStyle/>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Analyze and optimize water and soil resources. </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Develop better hybrid plant species.</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Digital identification of plant species saves farmers time.</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To assess complex patterns and accurately identify plant and weed species. </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Deliver crop disease treatments and pesticides with pinpoint accuracy via spray drones.</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Allowing Farmers to increase productivity in other critical areas.</a:t>
            </a:r>
          </a:p>
        </p:txBody>
      </p:sp>
      <p:sp>
        <p:nvSpPr>
          <p:cNvPr id="5"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
        <p:nvSpPr>
          <p:cNvPr id="7" name="Slide Number Placeholder 6"/>
          <p:cNvSpPr>
            <a:spLocks noGrp="1"/>
          </p:cNvSpPr>
          <p:nvPr>
            <p:ph type="sldNum" sz="quarter" idx="7"/>
          </p:nvPr>
        </p:nvSpPr>
        <p:spPr>
          <a:xfrm>
            <a:off x="8382000" y="6449475"/>
            <a:ext cx="260349" cy="103725"/>
          </a:xfrm>
        </p:spPr>
        <p:txBody>
          <a:bodyPr/>
          <a:lstStyle/>
          <a:p>
            <a:pPr marL="38100">
              <a:lnSpc>
                <a:spcPts val="1425"/>
              </a:lnSpc>
            </a:pPr>
            <a:fld id="{81D60167-4931-47E6-BA6A-407CBD079E47}" type="slidenum">
              <a:rPr lang="en-US" spc="-5" smtClean="0"/>
              <a:pPr marL="38100">
                <a:lnSpc>
                  <a:spcPts val="1425"/>
                </a:lnSpc>
              </a:pPr>
              <a:t>10</a:t>
            </a:fld>
            <a:endParaRPr lang="en-US" spc="-5" dirty="0"/>
          </a:p>
        </p:txBody>
      </p:sp>
      <p:sp>
        <p:nvSpPr>
          <p:cNvPr id="8" name="object 4"/>
          <p:cNvSpPr txBox="1">
            <a:spLocks noGrp="1"/>
          </p:cNvSpPr>
          <p:nvPr>
            <p:ph type="dt" sz="half" idx="6"/>
          </p:nvPr>
        </p:nvSpPr>
        <p:spPr>
          <a:xfrm>
            <a:off x="4671440" y="6433185"/>
            <a:ext cx="958214" cy="196215"/>
          </a:xfrm>
          <a:prstGeom prst="rect">
            <a:avLst/>
          </a:prstGeom>
        </p:spPr>
        <p:txBody>
          <a:bodyPr vert="horz" wrap="square" lIns="0" tIns="0" rIns="0" bIns="0" rtlCol="0">
            <a:spAutoFit/>
          </a:bodyPr>
          <a:lstStyle/>
          <a:p>
            <a:pPr marL="12700">
              <a:lnSpc>
                <a:spcPts val="1425"/>
              </a:lnSpc>
            </a:pPr>
            <a:r>
              <a:rPr spc="-5" dirty="0"/>
              <a:t>PRESENTED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5" name="object 5"/>
          <p:cNvSpPr txBox="1"/>
          <p:nvPr/>
        </p:nvSpPr>
        <p:spPr>
          <a:xfrm>
            <a:off x="8229601" y="6400801"/>
            <a:ext cx="309624" cy="179536"/>
          </a:xfrm>
          <a:prstGeom prst="rect">
            <a:avLst/>
          </a:prstGeom>
        </p:spPr>
        <p:txBody>
          <a:bodyPr vert="horz" wrap="square" lIns="0" tIns="0" rIns="0" bIns="0" rtlCol="0">
            <a:spAutoFit/>
          </a:bodyPr>
          <a:lstStyle/>
          <a:p>
            <a:pPr marL="12700">
              <a:lnSpc>
                <a:spcPts val="1425"/>
              </a:lnSpc>
            </a:pPr>
            <a:r>
              <a:rPr sz="1200" spc="-5" dirty="0" smtClean="0">
                <a:solidFill>
                  <a:srgbClr val="878787"/>
                </a:solidFill>
                <a:latin typeface="Arial"/>
                <a:cs typeface="Arial"/>
              </a:rPr>
              <a:t>1</a:t>
            </a:r>
            <a:r>
              <a:rPr lang="en-US" sz="1200" spc="-5" dirty="0" smtClean="0">
                <a:solidFill>
                  <a:srgbClr val="878787"/>
                </a:solidFill>
                <a:latin typeface="Arial"/>
                <a:cs typeface="Arial"/>
              </a:rPr>
              <a:t>1</a:t>
            </a:r>
            <a:endParaRPr sz="1200" dirty="0">
              <a:latin typeface="Arial"/>
              <a:cs typeface="Arial"/>
            </a:endParaRPr>
          </a:p>
        </p:txBody>
      </p:sp>
      <p:sp>
        <p:nvSpPr>
          <p:cNvPr id="2" name="object 2"/>
          <p:cNvSpPr txBox="1">
            <a:spLocks noGrp="1"/>
          </p:cNvSpPr>
          <p:nvPr>
            <p:ph type="title"/>
          </p:nvPr>
        </p:nvSpPr>
        <p:spPr>
          <a:xfrm>
            <a:off x="535940" y="641350"/>
            <a:ext cx="6438265" cy="391160"/>
          </a:xfrm>
          <a:prstGeom prst="rect">
            <a:avLst/>
          </a:prstGeom>
        </p:spPr>
        <p:txBody>
          <a:bodyPr vert="horz" wrap="square" lIns="0" tIns="12700" rIns="0" bIns="0" rtlCol="0">
            <a:spAutoFit/>
          </a:bodyPr>
          <a:lstStyle/>
          <a:p>
            <a:pPr marL="12700">
              <a:lnSpc>
                <a:spcPct val="100000"/>
              </a:lnSpc>
              <a:spcBef>
                <a:spcPts val="100"/>
              </a:spcBef>
            </a:pPr>
            <a:r>
              <a:rPr sz="2400" b="1" spc="-5" dirty="0" smtClean="0">
                <a:latin typeface="Times New Roman"/>
                <a:cs typeface="Times New Roman"/>
              </a:rPr>
              <a:t>CONCLUSION</a:t>
            </a:r>
            <a:endParaRPr sz="2400" dirty="0">
              <a:latin typeface="Times New Roman"/>
              <a:cs typeface="Times New Roman"/>
            </a:endParaRPr>
          </a:p>
        </p:txBody>
      </p:sp>
      <p:sp>
        <p:nvSpPr>
          <p:cNvPr id="6" name="TextBox 5"/>
          <p:cNvSpPr txBox="1"/>
          <p:nvPr/>
        </p:nvSpPr>
        <p:spPr>
          <a:xfrm>
            <a:off x="533400" y="1371600"/>
            <a:ext cx="7924800" cy="4247317"/>
          </a:xfrm>
          <a:prstGeom prst="rect">
            <a:avLst/>
          </a:prstGeom>
          <a:noFill/>
        </p:spPr>
        <p:txBody>
          <a:bodyPr wrap="square" rtlCol="0">
            <a:spAutoFit/>
          </a:bodyPr>
          <a:lstStyle/>
          <a:p>
            <a:pPr algn="just">
              <a:lnSpc>
                <a:spcPct val="150000"/>
              </a:lnSpc>
            </a:pPr>
            <a:r>
              <a:rPr lang="en-US" sz="2000" dirty="0" smtClean="0">
                <a:latin typeface="Times New Roman" pitchFamily="18" charset="0"/>
                <a:cs typeface="Times New Roman" pitchFamily="18" charset="0"/>
              </a:rPr>
              <a:t>Precision agriculture is empowering the farmers with technology intending to get optimum outputs. IoT enabled smart sensors, actuators, satellite images, robots; drones are some of the key technological revolutions. Artificial intelligence which is the automation of intelligent behavior is continuously benefiting our planet  and helping  humans in various aspects of life. Using ML algorithm we can find the solve all the problems faced by the farmer like prediction of soil parameters such as organic carbon and moisture content, crop yield prediction, disease and weed detection in crops and species detection.</a:t>
            </a:r>
            <a:endParaRPr lang="en-US" sz="2000" dirty="0">
              <a:latin typeface="Times New Roman" pitchFamily="18" charset="0"/>
              <a:cs typeface="Times New Roman" pitchFamily="18" charset="0"/>
            </a:endParaRPr>
          </a:p>
        </p:txBody>
      </p:sp>
      <p:sp>
        <p:nvSpPr>
          <p:cNvPr id="7"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6" name="object 6"/>
          <p:cNvSpPr txBox="1"/>
          <p:nvPr/>
        </p:nvSpPr>
        <p:spPr>
          <a:xfrm>
            <a:off x="8305801" y="6477000"/>
            <a:ext cx="233424" cy="179536"/>
          </a:xfrm>
          <a:prstGeom prst="rect">
            <a:avLst/>
          </a:prstGeom>
        </p:spPr>
        <p:txBody>
          <a:bodyPr vert="horz" wrap="square" lIns="0" tIns="0" rIns="0" bIns="0" rtlCol="0">
            <a:spAutoFit/>
          </a:bodyPr>
          <a:lstStyle/>
          <a:p>
            <a:pPr marL="12700">
              <a:lnSpc>
                <a:spcPts val="1425"/>
              </a:lnSpc>
            </a:pPr>
            <a:r>
              <a:rPr sz="1200" spc="-5" dirty="0" smtClean="0">
                <a:solidFill>
                  <a:srgbClr val="878787"/>
                </a:solidFill>
                <a:latin typeface="Arial"/>
                <a:cs typeface="Arial"/>
              </a:rPr>
              <a:t>1</a:t>
            </a:r>
            <a:r>
              <a:rPr lang="en-US" sz="1200" spc="-5" dirty="0" smtClean="0">
                <a:solidFill>
                  <a:srgbClr val="878787"/>
                </a:solidFill>
                <a:latin typeface="Arial"/>
                <a:cs typeface="Arial"/>
              </a:rPr>
              <a:t>2</a:t>
            </a:r>
            <a:endParaRPr sz="1200" dirty="0">
              <a:latin typeface="Arial"/>
              <a:cs typeface="Arial"/>
            </a:endParaRPr>
          </a:p>
        </p:txBody>
      </p:sp>
      <p:sp>
        <p:nvSpPr>
          <p:cNvPr id="2" name="object 2"/>
          <p:cNvSpPr txBox="1">
            <a:spLocks noGrp="1"/>
          </p:cNvSpPr>
          <p:nvPr>
            <p:ph type="title"/>
          </p:nvPr>
        </p:nvSpPr>
        <p:spPr>
          <a:xfrm>
            <a:off x="470408" y="533400"/>
            <a:ext cx="5478145" cy="391160"/>
          </a:xfrm>
          <a:prstGeom prst="rect">
            <a:avLst/>
          </a:prstGeom>
        </p:spPr>
        <p:txBody>
          <a:bodyPr vert="horz" wrap="square" lIns="0" tIns="12700" rIns="0" bIns="0" rtlCol="0">
            <a:spAutoFit/>
          </a:bodyPr>
          <a:lstStyle/>
          <a:p>
            <a:pPr marL="12700">
              <a:lnSpc>
                <a:spcPct val="100000"/>
              </a:lnSpc>
              <a:spcBef>
                <a:spcPts val="100"/>
              </a:spcBef>
            </a:pPr>
            <a:r>
              <a:rPr sz="2400" b="1" spc="-5" dirty="0" smtClean="0">
                <a:latin typeface="Times New Roman"/>
                <a:cs typeface="Times New Roman"/>
              </a:rPr>
              <a:t>REFERENCES</a:t>
            </a:r>
            <a:endParaRPr sz="2400" dirty="0">
              <a:latin typeface="Times New Roman"/>
              <a:cs typeface="Times New Roman"/>
            </a:endParaRPr>
          </a:p>
        </p:txBody>
      </p:sp>
      <p:sp>
        <p:nvSpPr>
          <p:cNvPr id="3" name="object 3"/>
          <p:cNvSpPr txBox="1"/>
          <p:nvPr/>
        </p:nvSpPr>
        <p:spPr>
          <a:xfrm>
            <a:off x="535940" y="1371600"/>
            <a:ext cx="7734934" cy="4194097"/>
          </a:xfrm>
          <a:prstGeom prst="rect">
            <a:avLst/>
          </a:prstGeom>
        </p:spPr>
        <p:txBody>
          <a:bodyPr vert="horz" wrap="square" lIns="0" tIns="13335" rIns="0" bIns="0" rtlCol="0">
            <a:spAutoFit/>
          </a:bodyPr>
          <a:lstStyle/>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H. </a:t>
            </a:r>
            <a:r>
              <a:rPr lang="en-US" sz="2000" dirty="0" err="1" smtClean="0">
                <a:latin typeface="Times New Roman" pitchFamily="18" charset="0"/>
                <a:cs typeface="Times New Roman" pitchFamily="18" charset="0"/>
              </a:rPr>
              <a:t>Jawad</a:t>
            </a:r>
            <a:r>
              <a:rPr lang="en-US" sz="2000" dirty="0" smtClean="0">
                <a:latin typeface="Times New Roman" pitchFamily="18" charset="0"/>
                <a:cs typeface="Times New Roman" pitchFamily="18" charset="0"/>
              </a:rPr>
              <a:t>, R. </a:t>
            </a:r>
            <a:r>
              <a:rPr lang="en-US" sz="2000" dirty="0" err="1" smtClean="0">
                <a:latin typeface="Times New Roman" pitchFamily="18" charset="0"/>
                <a:cs typeface="Times New Roman" pitchFamily="18" charset="0"/>
              </a:rPr>
              <a:t>Nordin</a:t>
            </a:r>
            <a:r>
              <a:rPr lang="en-US" sz="2000" dirty="0" smtClean="0">
                <a:latin typeface="Times New Roman" pitchFamily="18" charset="0"/>
                <a:cs typeface="Times New Roman" pitchFamily="18" charset="0"/>
              </a:rPr>
              <a:t>, S. </a:t>
            </a:r>
            <a:r>
              <a:rPr lang="en-US" sz="2000" dirty="0" err="1" smtClean="0">
                <a:latin typeface="Times New Roman" pitchFamily="18" charset="0"/>
                <a:cs typeface="Times New Roman" pitchFamily="18" charset="0"/>
              </a:rPr>
              <a:t>Gharghan</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Jawad</a:t>
            </a:r>
            <a:r>
              <a:rPr lang="en-US" sz="2000" dirty="0" smtClean="0">
                <a:latin typeface="Times New Roman" pitchFamily="18" charset="0"/>
                <a:cs typeface="Times New Roman" pitchFamily="18" charset="0"/>
              </a:rPr>
              <a:t>, and M. Ismail, “Energy efficient wireless sensor networks for precision agriculture: A review,” </a:t>
            </a:r>
            <a:r>
              <a:rPr lang="en-US" sz="2000" i="1" dirty="0" smtClean="0">
                <a:latin typeface="Times New Roman" pitchFamily="18" charset="0"/>
                <a:cs typeface="Times New Roman" pitchFamily="18" charset="0"/>
              </a:rPr>
              <a:t>Sensors</a:t>
            </a:r>
            <a:r>
              <a:rPr lang="en-US" sz="2000" dirty="0" smtClean="0">
                <a:latin typeface="Times New Roman" pitchFamily="18" charset="0"/>
                <a:cs typeface="Times New Roman" pitchFamily="18" charset="0"/>
              </a:rPr>
              <a:t>, vol. 17, no. 8, p. 1781, Aug. 2017.</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K. G. </a:t>
            </a:r>
            <a:r>
              <a:rPr lang="en-US" sz="2000" dirty="0" err="1" smtClean="0">
                <a:latin typeface="Times New Roman" pitchFamily="18" charset="0"/>
                <a:cs typeface="Times New Roman" pitchFamily="18" charset="0"/>
              </a:rPr>
              <a:t>Liakos</a:t>
            </a:r>
            <a:r>
              <a:rPr lang="en-US" sz="2000" dirty="0" smtClean="0">
                <a:latin typeface="Times New Roman" pitchFamily="18" charset="0"/>
                <a:cs typeface="Times New Roman" pitchFamily="18" charset="0"/>
              </a:rPr>
              <a:t>, P. </a:t>
            </a:r>
            <a:r>
              <a:rPr lang="en-US" sz="2000" dirty="0" err="1" smtClean="0">
                <a:latin typeface="Times New Roman" pitchFamily="18" charset="0"/>
                <a:cs typeface="Times New Roman" pitchFamily="18" charset="0"/>
              </a:rPr>
              <a:t>Busato</a:t>
            </a:r>
            <a:r>
              <a:rPr lang="en-US" sz="2000" dirty="0" smtClean="0">
                <a:latin typeface="Times New Roman" pitchFamily="18" charset="0"/>
                <a:cs typeface="Times New Roman" pitchFamily="18" charset="0"/>
              </a:rPr>
              <a:t>, D. </a:t>
            </a:r>
            <a:r>
              <a:rPr lang="en-US" sz="2000" dirty="0" err="1" smtClean="0">
                <a:latin typeface="Times New Roman" pitchFamily="18" charset="0"/>
                <a:cs typeface="Times New Roman" pitchFamily="18" charset="0"/>
              </a:rPr>
              <a:t>Moshou</a:t>
            </a:r>
            <a:r>
              <a:rPr lang="en-US" sz="2000" dirty="0" smtClean="0">
                <a:latin typeface="Times New Roman" pitchFamily="18" charset="0"/>
                <a:cs typeface="Times New Roman" pitchFamily="18" charset="0"/>
              </a:rPr>
              <a:t>, S. Pearson, and D. </a:t>
            </a:r>
            <a:r>
              <a:rPr lang="en-US" sz="2000" dirty="0" err="1" smtClean="0">
                <a:latin typeface="Times New Roman" pitchFamily="18" charset="0"/>
                <a:cs typeface="Times New Roman" pitchFamily="18" charset="0"/>
              </a:rPr>
              <a:t>Bochtis,“Machine</a:t>
            </a:r>
            <a:r>
              <a:rPr lang="en-US" sz="2000" dirty="0" smtClean="0">
                <a:latin typeface="Times New Roman" pitchFamily="18" charset="0"/>
                <a:cs typeface="Times New Roman" pitchFamily="18" charset="0"/>
              </a:rPr>
              <a:t> learning in agriculture: A review,” </a:t>
            </a:r>
            <a:r>
              <a:rPr lang="en-US" sz="2000" i="1" dirty="0" smtClean="0">
                <a:latin typeface="Times New Roman" pitchFamily="18" charset="0"/>
                <a:cs typeface="Times New Roman" pitchFamily="18" charset="0"/>
              </a:rPr>
              <a:t>Sensors</a:t>
            </a:r>
            <a:r>
              <a:rPr lang="en-US" sz="2000" dirty="0" smtClean="0">
                <a:latin typeface="Times New Roman" pitchFamily="18" charset="0"/>
                <a:cs typeface="Times New Roman" pitchFamily="18" charset="0"/>
              </a:rPr>
              <a:t>, vol. 18, no.8, p. 2674, 2018.</a:t>
            </a:r>
          </a:p>
          <a:p>
            <a:pPr marL="355600" marR="5080" indent="-343535" algn="just">
              <a:lnSpc>
                <a:spcPct val="150000"/>
              </a:lnSpc>
              <a:spcBef>
                <a:spcPts val="105"/>
              </a:spcBef>
              <a:buFont typeface="Arial"/>
              <a:buChar char="•"/>
              <a:tabLst>
                <a:tab pos="355600" algn="l"/>
                <a:tab pos="356235" algn="l"/>
              </a:tabLst>
            </a:pPr>
            <a:r>
              <a:rPr lang="en-US" sz="2000" dirty="0" smtClean="0">
                <a:latin typeface="Times New Roman" pitchFamily="18" charset="0"/>
                <a:cs typeface="Times New Roman" pitchFamily="18" charset="0"/>
              </a:rPr>
              <a:t>K. </a:t>
            </a:r>
            <a:r>
              <a:rPr lang="en-US" sz="2000" dirty="0" err="1" smtClean="0">
                <a:latin typeface="Times New Roman" pitchFamily="18" charset="0"/>
                <a:cs typeface="Times New Roman" pitchFamily="18" charset="0"/>
              </a:rPr>
              <a:t>Jha</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Doshi</a:t>
            </a:r>
            <a:r>
              <a:rPr lang="en-US" sz="2000" dirty="0" smtClean="0">
                <a:latin typeface="Times New Roman" pitchFamily="18" charset="0"/>
                <a:cs typeface="Times New Roman" pitchFamily="18" charset="0"/>
              </a:rPr>
              <a:t>, P. Patel, and M. Shah, “A comprehensive review on automation in agriculture using artificial intelligence</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Artif</a:t>
            </a:r>
            <a:r>
              <a:rPr lang="en-US" sz="2000" i="1" dirty="0" smtClean="0">
                <a:latin typeface="Times New Roman" pitchFamily="18" charset="0"/>
                <a:cs typeface="Times New Roman" pitchFamily="18" charset="0"/>
              </a:rPr>
              <a:t>. In-tell. </a:t>
            </a:r>
            <a:r>
              <a:rPr lang="en-US" sz="2000" i="1" dirty="0" err="1" smtClean="0">
                <a:latin typeface="Times New Roman" pitchFamily="18" charset="0"/>
                <a:cs typeface="Times New Roman" pitchFamily="18" charset="0"/>
              </a:rPr>
              <a:t>Agricult</a:t>
            </a:r>
            <a:r>
              <a:rPr lang="en-US" sz="2000" dirty="0" smtClean="0">
                <a:latin typeface="Times New Roman" pitchFamily="18" charset="0"/>
                <a:cs typeface="Times New Roman" pitchFamily="18" charset="0"/>
              </a:rPr>
              <a:t>., vol. 2, pp. 112, Jun. 2019.</a:t>
            </a:r>
            <a:endParaRPr sz="2000" dirty="0">
              <a:latin typeface="Times New Roman" pitchFamily="18" charset="0"/>
              <a:cs typeface="Times New Roman" pitchFamily="18" charset="0"/>
            </a:endParaRPr>
          </a:p>
        </p:txBody>
      </p:sp>
      <p:sp>
        <p:nvSpPr>
          <p:cNvPr id="7"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5703" y="2789047"/>
            <a:ext cx="2211705" cy="635000"/>
          </a:xfrm>
          <a:prstGeom prst="rect">
            <a:avLst/>
          </a:prstGeom>
        </p:spPr>
        <p:txBody>
          <a:bodyPr vert="horz" wrap="square" lIns="0" tIns="12065" rIns="0" bIns="0" rtlCol="0">
            <a:spAutoFit/>
          </a:bodyPr>
          <a:lstStyle/>
          <a:p>
            <a:pPr marL="12700">
              <a:lnSpc>
                <a:spcPct val="100000"/>
              </a:lnSpc>
              <a:spcBef>
                <a:spcPts val="95"/>
              </a:spcBef>
            </a:pPr>
            <a:r>
              <a:rPr spc="-5" dirty="0"/>
              <a:t>Thank</a:t>
            </a:r>
            <a:r>
              <a:rPr spc="-70"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2</a:t>
            </a:fld>
            <a:endParaRPr spc="-5" dirty="0"/>
          </a:p>
        </p:txBody>
      </p:sp>
      <p:sp>
        <p:nvSpPr>
          <p:cNvPr id="2" name="object 2"/>
          <p:cNvSpPr txBox="1">
            <a:spLocks noGrp="1"/>
          </p:cNvSpPr>
          <p:nvPr>
            <p:ph type="title"/>
          </p:nvPr>
        </p:nvSpPr>
        <p:spPr>
          <a:xfrm>
            <a:off x="535940" y="350011"/>
            <a:ext cx="134493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AGE</a:t>
            </a:r>
            <a:r>
              <a:rPr sz="2400" b="1" spc="-15" dirty="0">
                <a:latin typeface="Times New Roman"/>
                <a:cs typeface="Times New Roman"/>
              </a:rPr>
              <a:t>N</a:t>
            </a:r>
            <a:r>
              <a:rPr sz="2400" b="1" spc="-5" dirty="0">
                <a:latin typeface="Times New Roman"/>
                <a:cs typeface="Times New Roman"/>
              </a:rPr>
              <a:t>DA</a:t>
            </a:r>
            <a:endParaRPr sz="2400">
              <a:latin typeface="Times New Roman"/>
              <a:cs typeface="Times New Roman"/>
            </a:endParaRPr>
          </a:p>
        </p:txBody>
      </p:sp>
      <p:sp>
        <p:nvSpPr>
          <p:cNvPr id="3" name="object 3"/>
          <p:cNvSpPr txBox="1"/>
          <p:nvPr/>
        </p:nvSpPr>
        <p:spPr>
          <a:xfrm>
            <a:off x="535940" y="1292097"/>
            <a:ext cx="4184015" cy="3129062"/>
          </a:xfrm>
          <a:prstGeom prst="rect">
            <a:avLst/>
          </a:prstGeom>
        </p:spPr>
        <p:txBody>
          <a:bodyPr vert="horz" wrap="square" lIns="0" tIns="127000" rIns="0" bIns="0" rtlCol="0">
            <a:spAutoFit/>
          </a:bodyPr>
          <a:lstStyle/>
          <a:p>
            <a:pPr marL="355600" indent="-343535">
              <a:lnSpc>
                <a:spcPct val="100000"/>
              </a:lnSpc>
              <a:spcBef>
                <a:spcPts val="1000"/>
              </a:spcBef>
              <a:buFont typeface="Arial"/>
              <a:buChar char="•"/>
              <a:tabLst>
                <a:tab pos="355600" algn="l"/>
                <a:tab pos="356235" algn="l"/>
              </a:tabLst>
            </a:pPr>
            <a:r>
              <a:rPr sz="1500" spc="-5" dirty="0">
                <a:latin typeface="Times New Roman"/>
                <a:cs typeface="Times New Roman"/>
              </a:rPr>
              <a:t>ABSTRACT</a:t>
            </a:r>
            <a:endParaRPr sz="1500" dirty="0">
              <a:latin typeface="Times New Roman"/>
              <a:cs typeface="Times New Roman"/>
            </a:endParaRPr>
          </a:p>
          <a:p>
            <a:pPr marL="355600" indent="-343535">
              <a:lnSpc>
                <a:spcPct val="100000"/>
              </a:lnSpc>
              <a:spcBef>
                <a:spcPts val="900"/>
              </a:spcBef>
              <a:buFont typeface="Arial"/>
              <a:buChar char="•"/>
              <a:tabLst>
                <a:tab pos="355600" algn="l"/>
                <a:tab pos="356235" algn="l"/>
              </a:tabLst>
            </a:pPr>
            <a:r>
              <a:rPr sz="1500" spc="-5" dirty="0">
                <a:latin typeface="Times New Roman"/>
                <a:cs typeface="Times New Roman"/>
              </a:rPr>
              <a:t>OBJECTIVE</a:t>
            </a:r>
            <a:endParaRPr sz="1500" dirty="0">
              <a:latin typeface="Times New Roman"/>
              <a:cs typeface="Times New Roman"/>
            </a:endParaRPr>
          </a:p>
          <a:p>
            <a:pPr marL="355600" indent="-343535">
              <a:lnSpc>
                <a:spcPct val="100000"/>
              </a:lnSpc>
              <a:spcBef>
                <a:spcPts val="900"/>
              </a:spcBef>
              <a:buFont typeface="Arial"/>
              <a:buChar char="•"/>
              <a:tabLst>
                <a:tab pos="355600" algn="l"/>
                <a:tab pos="356235" algn="l"/>
              </a:tabLst>
            </a:pPr>
            <a:r>
              <a:rPr sz="1500" spc="-5" dirty="0">
                <a:latin typeface="Times New Roman"/>
                <a:cs typeface="Times New Roman"/>
              </a:rPr>
              <a:t>INTRODUCTION</a:t>
            </a:r>
            <a:endParaRPr sz="1500" dirty="0">
              <a:latin typeface="Times New Roman"/>
              <a:cs typeface="Times New Roman"/>
            </a:endParaRPr>
          </a:p>
          <a:p>
            <a:pPr marL="355600" indent="-343535">
              <a:lnSpc>
                <a:spcPct val="100000"/>
              </a:lnSpc>
              <a:spcBef>
                <a:spcPts val="900"/>
              </a:spcBef>
              <a:buFont typeface="Arial"/>
              <a:buChar char="•"/>
              <a:tabLst>
                <a:tab pos="355600" algn="l"/>
                <a:tab pos="356235" algn="l"/>
              </a:tabLst>
            </a:pPr>
            <a:r>
              <a:rPr sz="1500" spc="-25" dirty="0">
                <a:latin typeface="Times New Roman"/>
                <a:cs typeface="Times New Roman"/>
              </a:rPr>
              <a:t>LITERATURE</a:t>
            </a:r>
            <a:r>
              <a:rPr sz="1500" spc="-15" dirty="0">
                <a:latin typeface="Times New Roman"/>
                <a:cs typeface="Times New Roman"/>
              </a:rPr>
              <a:t> </a:t>
            </a:r>
            <a:r>
              <a:rPr sz="1500" dirty="0">
                <a:latin typeface="Times New Roman"/>
                <a:cs typeface="Times New Roman"/>
              </a:rPr>
              <a:t>REVIEW</a:t>
            </a:r>
          </a:p>
          <a:p>
            <a:pPr marL="355600" indent="-343535">
              <a:lnSpc>
                <a:spcPct val="100000"/>
              </a:lnSpc>
              <a:spcBef>
                <a:spcPts val="915"/>
              </a:spcBef>
              <a:buFont typeface="Arial"/>
              <a:buChar char="•"/>
              <a:tabLst>
                <a:tab pos="355600" algn="l"/>
                <a:tab pos="356235" algn="l"/>
              </a:tabLst>
            </a:pPr>
            <a:r>
              <a:rPr sz="1500" spc="-25" dirty="0">
                <a:latin typeface="Times New Roman"/>
                <a:cs typeface="Times New Roman"/>
              </a:rPr>
              <a:t>SEMINAR</a:t>
            </a:r>
            <a:r>
              <a:rPr sz="1500" spc="-65" dirty="0">
                <a:latin typeface="Times New Roman"/>
                <a:cs typeface="Times New Roman"/>
              </a:rPr>
              <a:t> </a:t>
            </a:r>
            <a:r>
              <a:rPr sz="1500" spc="-25" dirty="0">
                <a:latin typeface="Times New Roman"/>
                <a:cs typeface="Times New Roman"/>
              </a:rPr>
              <a:t>DESCRIPTION</a:t>
            </a:r>
            <a:endParaRPr sz="1500" dirty="0">
              <a:latin typeface="Times New Roman"/>
              <a:cs typeface="Times New Roman"/>
            </a:endParaRPr>
          </a:p>
          <a:p>
            <a:pPr marL="355600" indent="-343535">
              <a:lnSpc>
                <a:spcPct val="100000"/>
              </a:lnSpc>
              <a:spcBef>
                <a:spcPts val="900"/>
              </a:spcBef>
              <a:buFont typeface="Arial"/>
              <a:buChar char="•"/>
              <a:tabLst>
                <a:tab pos="355600" algn="l"/>
                <a:tab pos="356235" algn="l"/>
              </a:tabLst>
            </a:pPr>
            <a:r>
              <a:rPr sz="1500" spc="-5" dirty="0" smtClean="0">
                <a:latin typeface="Times New Roman"/>
                <a:cs typeface="Times New Roman"/>
              </a:rPr>
              <a:t>METHODOLOGIES</a:t>
            </a:r>
            <a:endParaRPr lang="en-US" sz="1500" dirty="0" smtClean="0">
              <a:latin typeface="Times New Roman"/>
              <a:cs typeface="Times New Roman"/>
            </a:endParaRPr>
          </a:p>
          <a:p>
            <a:pPr marL="355600" indent="-343535">
              <a:lnSpc>
                <a:spcPct val="100000"/>
              </a:lnSpc>
              <a:spcBef>
                <a:spcPts val="900"/>
              </a:spcBef>
              <a:buFont typeface="Arial"/>
              <a:buChar char="•"/>
              <a:tabLst>
                <a:tab pos="355600" algn="l"/>
                <a:tab pos="356235" algn="l"/>
              </a:tabLst>
            </a:pPr>
            <a:r>
              <a:rPr lang="en-US" sz="1500" dirty="0" smtClean="0">
                <a:latin typeface="Times New Roman"/>
                <a:cs typeface="Times New Roman"/>
              </a:rPr>
              <a:t>APPLICATIONS</a:t>
            </a:r>
            <a:endParaRPr sz="1500" dirty="0">
              <a:latin typeface="Times New Roman"/>
              <a:cs typeface="Times New Roman"/>
            </a:endParaRPr>
          </a:p>
          <a:p>
            <a:pPr marL="355600" indent="-343535">
              <a:lnSpc>
                <a:spcPct val="100000"/>
              </a:lnSpc>
              <a:spcBef>
                <a:spcPts val="900"/>
              </a:spcBef>
              <a:buFont typeface="Arial"/>
              <a:buChar char="•"/>
              <a:tabLst>
                <a:tab pos="355600" algn="l"/>
                <a:tab pos="356235" algn="l"/>
              </a:tabLst>
            </a:pPr>
            <a:r>
              <a:rPr sz="1500" spc="-5" dirty="0" smtClean="0">
                <a:latin typeface="Times New Roman"/>
                <a:cs typeface="Times New Roman"/>
              </a:rPr>
              <a:t>CONCLUSION</a:t>
            </a:r>
            <a:endParaRPr sz="1500" dirty="0">
              <a:latin typeface="Times New Roman"/>
              <a:cs typeface="Times New Roman"/>
            </a:endParaRPr>
          </a:p>
          <a:p>
            <a:pPr marL="355600" indent="-343535">
              <a:lnSpc>
                <a:spcPct val="100000"/>
              </a:lnSpc>
              <a:spcBef>
                <a:spcPts val="900"/>
              </a:spcBef>
              <a:buFont typeface="Arial"/>
              <a:buChar char="•"/>
              <a:tabLst>
                <a:tab pos="355600" algn="l"/>
                <a:tab pos="356235" algn="l"/>
              </a:tabLst>
            </a:pPr>
            <a:r>
              <a:rPr sz="1500" spc="-5" dirty="0">
                <a:latin typeface="Times New Roman"/>
                <a:cs typeface="Times New Roman"/>
              </a:rPr>
              <a:t>REFERENCES</a:t>
            </a:r>
            <a:endParaRPr sz="1500" dirty="0">
              <a:latin typeface="Times New Roman"/>
              <a:cs typeface="Times New Roman"/>
            </a:endParaRPr>
          </a:p>
        </p:txBody>
      </p:sp>
      <p:sp>
        <p:nvSpPr>
          <p:cNvPr id="7"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3</a:t>
            </a:fld>
            <a:endParaRPr spc="-5" dirty="0"/>
          </a:p>
        </p:txBody>
      </p:sp>
      <p:sp>
        <p:nvSpPr>
          <p:cNvPr id="2" name="object 2"/>
          <p:cNvSpPr txBox="1">
            <a:spLocks noGrp="1"/>
          </p:cNvSpPr>
          <p:nvPr>
            <p:ph type="title"/>
          </p:nvPr>
        </p:nvSpPr>
        <p:spPr>
          <a:xfrm>
            <a:off x="381000" y="370840"/>
            <a:ext cx="1685289"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ABSTRACT</a:t>
            </a:r>
            <a:endParaRPr sz="2400" dirty="0">
              <a:latin typeface="Times New Roman"/>
              <a:cs typeface="Times New Roman"/>
            </a:endParaRPr>
          </a:p>
        </p:txBody>
      </p:sp>
      <p:sp>
        <p:nvSpPr>
          <p:cNvPr id="7" name="TextBox 6"/>
          <p:cNvSpPr txBox="1"/>
          <p:nvPr/>
        </p:nvSpPr>
        <p:spPr>
          <a:xfrm>
            <a:off x="304800" y="1025742"/>
            <a:ext cx="8458200" cy="5078313"/>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Agriculture plays a vital role in the economic growth of any country. With the increase of population, frequent changes in climatic conditions and limited resources, it becomes a challenge to fulfill the food requirement. Precision agriculture also known as smart farming have emerged as an innovative tool to address current challenges in agricultural sustainability. ML together with IoT (Internet of Things) enabled farm machinery are key components of the next agriculture revolution. The focused area are prediction of soil parameters such as organic carbon and moisture content, crop yield prediction, disease and weed detection in crops and species detection. ML with computer vision classification of a different set of crop in order to monitor the crop quality and yield assessment. This approach is to enhance livestock production by predicting fertility patterns, diagnosing eating disorders, cattle behavior based on ML models using data collected by collar sensors, etc.</a:t>
            </a:r>
            <a:endParaRPr lang="en-US" dirty="0">
              <a:latin typeface="Times New Roman" pitchFamily="18" charset="0"/>
              <a:cs typeface="Times New Roman" pitchFamily="18" charset="0"/>
            </a:endParaRPr>
          </a:p>
        </p:txBody>
      </p:sp>
      <p:sp>
        <p:nvSpPr>
          <p:cNvPr id="8"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4</a:t>
            </a:fld>
            <a:endParaRPr spc="-5" dirty="0"/>
          </a:p>
        </p:txBody>
      </p:sp>
      <p:sp>
        <p:nvSpPr>
          <p:cNvPr id="2" name="object 2"/>
          <p:cNvSpPr txBox="1">
            <a:spLocks noGrp="1"/>
          </p:cNvSpPr>
          <p:nvPr>
            <p:ph type="title"/>
          </p:nvPr>
        </p:nvSpPr>
        <p:spPr>
          <a:xfrm>
            <a:off x="535940" y="533400"/>
            <a:ext cx="195707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OBJECTIVES</a:t>
            </a:r>
            <a:endParaRPr sz="2400" dirty="0">
              <a:latin typeface="Times New Roman"/>
              <a:cs typeface="Times New Roman"/>
            </a:endParaRPr>
          </a:p>
        </p:txBody>
      </p:sp>
      <p:sp>
        <p:nvSpPr>
          <p:cNvPr id="7" name="object 3"/>
          <p:cNvSpPr txBox="1"/>
          <p:nvPr/>
        </p:nvSpPr>
        <p:spPr>
          <a:xfrm>
            <a:off x="533400" y="1752600"/>
            <a:ext cx="8077200" cy="1812419"/>
          </a:xfrm>
          <a:prstGeom prst="rect">
            <a:avLst/>
          </a:prstGeom>
        </p:spPr>
        <p:txBody>
          <a:bodyPr vert="horz" wrap="square" lIns="0" tIns="13335" rIns="0" bIns="0" rtlCol="0">
            <a:spAutoFit/>
          </a:bodyPr>
          <a:lstStyle/>
          <a:p>
            <a:pPr marL="355600" marR="5080" indent="-343535" algn="just">
              <a:lnSpc>
                <a:spcPct val="150000"/>
              </a:lnSpc>
              <a:spcBef>
                <a:spcPts val="105"/>
              </a:spcBef>
              <a:buFont typeface="Arial" pitchFamily="34" charset="0"/>
              <a:buChar char="•"/>
              <a:tabLst>
                <a:tab pos="355600" algn="l"/>
                <a:tab pos="356235" algn="l"/>
              </a:tabLst>
            </a:pPr>
            <a:r>
              <a:rPr lang="en-US" sz="2000" dirty="0" smtClean="0">
                <a:latin typeface="Times New Roman" pitchFamily="18" charset="0"/>
                <a:cs typeface="Times New Roman" pitchFamily="18" charset="0"/>
              </a:rPr>
              <a:t>The main aim of the seminar is to study about machine learning technology for precision agriculture. The mechanism that drives this cutting edge is ML. It gives the machine ability to learn, without being explicitly programmed.</a:t>
            </a:r>
          </a:p>
        </p:txBody>
      </p:sp>
      <p:sp>
        <p:nvSpPr>
          <p:cNvPr id="8" name="object 2"/>
          <p:cNvSpPr txBox="1">
            <a:spLocks/>
          </p:cNvSpPr>
          <p:nvPr/>
        </p:nvSpPr>
        <p:spPr>
          <a:xfrm>
            <a:off x="533400" y="1234177"/>
            <a:ext cx="2895600" cy="289823"/>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US" b="1" kern="0" dirty="0" smtClean="0">
                <a:latin typeface="Times New Roman"/>
                <a:ea typeface="+mj-ea"/>
                <a:cs typeface="Times New Roman"/>
              </a:rPr>
              <a:t>AIM OF THE SEMINAR</a:t>
            </a:r>
            <a:endParaRPr kumimoji="0" lang="en-US" b="1" i="0" u="none" strike="noStrike" kern="0" cap="none" spc="0" normalizeH="0" baseline="0" noProof="0" dirty="0">
              <a:ln>
                <a:noFill/>
              </a:ln>
              <a:solidFill>
                <a:schemeClr val="tx1"/>
              </a:solidFill>
              <a:effectLst/>
              <a:uLnTx/>
              <a:uFillTx/>
              <a:latin typeface="Times New Roman"/>
              <a:ea typeface="+mj-ea"/>
              <a:cs typeface="Times New Roman"/>
            </a:endParaRPr>
          </a:p>
        </p:txBody>
      </p:sp>
      <p:sp>
        <p:nvSpPr>
          <p:cNvPr id="9" name="object 3"/>
          <p:cNvSpPr txBox="1"/>
          <p:nvPr/>
        </p:nvSpPr>
        <p:spPr>
          <a:xfrm>
            <a:off x="533400" y="4724400"/>
            <a:ext cx="8077200" cy="1343125"/>
          </a:xfrm>
          <a:prstGeom prst="rect">
            <a:avLst/>
          </a:prstGeom>
        </p:spPr>
        <p:txBody>
          <a:bodyPr vert="horz" wrap="square" lIns="0" tIns="13335" rIns="0" bIns="0" rtlCol="0">
            <a:spAutoFit/>
          </a:bodyPr>
          <a:lstStyle/>
          <a:p>
            <a:pPr marL="355600" marR="5080" indent="-343535" algn="just">
              <a:lnSpc>
                <a:spcPct val="150000"/>
              </a:lnSpc>
              <a:spcBef>
                <a:spcPts val="105"/>
              </a:spcBef>
              <a:buFont typeface="Arial" pitchFamily="34" charset="0"/>
              <a:buChar char="•"/>
              <a:tabLst>
                <a:tab pos="355600" algn="l"/>
                <a:tab pos="356235" algn="l"/>
              </a:tabLst>
            </a:pPr>
            <a:r>
              <a:rPr lang="en-US" sz="2000" dirty="0" smtClean="0">
                <a:latin typeface="Times New Roman"/>
                <a:cs typeface="Times New Roman"/>
              </a:rPr>
              <a:t>Scope of the seminar is to study how the precision agriculture is working and how ML is used in agriculture for the betterment of the farmer and great assert in next agriculture revolution.</a:t>
            </a:r>
            <a:endParaRPr lang="en-US" sz="2000" dirty="0" smtClean="0">
              <a:latin typeface="Times New Roman" pitchFamily="18" charset="0"/>
              <a:cs typeface="Times New Roman" pitchFamily="18" charset="0"/>
            </a:endParaRPr>
          </a:p>
        </p:txBody>
      </p:sp>
      <p:sp>
        <p:nvSpPr>
          <p:cNvPr id="11" name="object 2"/>
          <p:cNvSpPr txBox="1">
            <a:spLocks/>
          </p:cNvSpPr>
          <p:nvPr/>
        </p:nvSpPr>
        <p:spPr>
          <a:xfrm>
            <a:off x="533400" y="4114800"/>
            <a:ext cx="2895600" cy="289823"/>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US" b="1" kern="0" dirty="0" smtClean="0">
                <a:latin typeface="Times New Roman"/>
                <a:ea typeface="+mj-ea"/>
                <a:cs typeface="Times New Roman"/>
              </a:rPr>
              <a:t>SCOPE OF THE SEMINAR</a:t>
            </a:r>
            <a:endParaRPr kumimoji="0" lang="en-US" b="1" i="0" u="none" strike="noStrike" kern="0" cap="none" spc="0" normalizeH="0" baseline="0" noProof="0" dirty="0">
              <a:ln>
                <a:noFill/>
              </a:ln>
              <a:solidFill>
                <a:schemeClr val="tx1"/>
              </a:solidFill>
              <a:effectLst/>
              <a:uLnTx/>
              <a:uFillTx/>
              <a:latin typeface="Times New Roman"/>
              <a:ea typeface="+mj-ea"/>
              <a:cs typeface="Times New Roman"/>
            </a:endParaRPr>
          </a:p>
        </p:txBody>
      </p:sp>
      <p:sp>
        <p:nvSpPr>
          <p:cNvPr id="10"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5</a:t>
            </a:fld>
            <a:endParaRPr spc="-5" dirty="0"/>
          </a:p>
        </p:txBody>
      </p:sp>
      <p:sp>
        <p:nvSpPr>
          <p:cNvPr id="2" name="object 2"/>
          <p:cNvSpPr txBox="1">
            <a:spLocks noGrp="1"/>
          </p:cNvSpPr>
          <p:nvPr>
            <p:ph type="title"/>
          </p:nvPr>
        </p:nvSpPr>
        <p:spPr>
          <a:xfrm>
            <a:off x="381000" y="370840"/>
            <a:ext cx="246316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INTRODUCTION</a:t>
            </a:r>
            <a:endParaRPr sz="2400" dirty="0">
              <a:latin typeface="Times New Roman"/>
              <a:cs typeface="Times New Roman"/>
            </a:endParaRPr>
          </a:p>
        </p:txBody>
      </p:sp>
      <p:sp>
        <p:nvSpPr>
          <p:cNvPr id="6" name="TextBox 5"/>
          <p:cNvSpPr txBox="1"/>
          <p:nvPr/>
        </p:nvSpPr>
        <p:spPr>
          <a:xfrm>
            <a:off x="304800" y="838200"/>
            <a:ext cx="8534400" cy="5493812"/>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The population of the world will increase to 9.1 billion approximately thirty-four percent as of today by the end of 2050. Food requirement will increase by 70 percent and due to rapid urbanization; land availability for agriculture will decrease drastically in the coming years. India will be the most populated country by 2050 and presently it is already lagging the domestic food production. The main reason for reduced food production is the lack of planning, unpredictable weather conditions, improper harvesting and irrigation techniques and livestock mismanagement. In the last few years, nature has experienced a drastic change in weather conditions due to global warming. The average temperature of the earth has been increased due to which there is uncertainty in climatic conditions. Frequent droughts, heavy rainfall are the biggest challenge for poor farmers. Precision agriculture is one of the solutions to ensure food security for the entire world. Precision agriculture also abbreviated as digital agriculture is a technology enabled data driven sustainable farm management system and an important part of the third agriculture revolution.</a:t>
            </a:r>
            <a:endParaRPr lang="en-US" dirty="0">
              <a:latin typeface="Times New Roman" pitchFamily="18" charset="0"/>
              <a:cs typeface="Times New Roman" pitchFamily="18" charset="0"/>
            </a:endParaRPr>
          </a:p>
        </p:txBody>
      </p:sp>
      <p:sp>
        <p:nvSpPr>
          <p:cNvPr id="7"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6</a:t>
            </a:fld>
            <a:endParaRPr spc="-5" dirty="0"/>
          </a:p>
        </p:txBody>
      </p:sp>
      <p:sp>
        <p:nvSpPr>
          <p:cNvPr id="2" name="object 2"/>
          <p:cNvSpPr txBox="1">
            <a:spLocks noGrp="1"/>
          </p:cNvSpPr>
          <p:nvPr>
            <p:ph type="title"/>
          </p:nvPr>
        </p:nvSpPr>
        <p:spPr>
          <a:xfrm>
            <a:off x="535940" y="447040"/>
            <a:ext cx="33858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LITERATURE</a:t>
            </a:r>
            <a:r>
              <a:rPr sz="2400" b="1" spc="-50" dirty="0">
                <a:latin typeface="Times New Roman"/>
                <a:cs typeface="Times New Roman"/>
              </a:rPr>
              <a:t> </a:t>
            </a:r>
            <a:r>
              <a:rPr sz="2400" b="1" spc="-5" dirty="0">
                <a:latin typeface="Times New Roman"/>
                <a:cs typeface="Times New Roman"/>
              </a:rPr>
              <a:t>REVIEW</a:t>
            </a:r>
            <a:endParaRPr sz="2400" dirty="0">
              <a:latin typeface="Times New Roman"/>
              <a:cs typeface="Times New Roman"/>
            </a:endParaRPr>
          </a:p>
        </p:txBody>
      </p:sp>
      <p:sp>
        <p:nvSpPr>
          <p:cNvPr id="3" name="object 3"/>
          <p:cNvSpPr txBox="1"/>
          <p:nvPr/>
        </p:nvSpPr>
        <p:spPr>
          <a:xfrm>
            <a:off x="535940" y="914400"/>
            <a:ext cx="8227060" cy="1687000"/>
          </a:xfrm>
          <a:prstGeom prst="rect">
            <a:avLst/>
          </a:prstGeom>
        </p:spPr>
        <p:txBody>
          <a:bodyPr vert="horz" wrap="square" lIns="0" tIns="154305" rIns="0" bIns="0" rtlCol="0">
            <a:spAutoFit/>
          </a:bodyPr>
          <a:lstStyle/>
          <a:p>
            <a:pPr marL="355600" indent="-343535">
              <a:lnSpc>
                <a:spcPct val="100000"/>
              </a:lnSpc>
              <a:spcBef>
                <a:spcPts val="1215"/>
              </a:spcBef>
              <a:buFont typeface="Arial"/>
              <a:buChar char="•"/>
              <a:tabLst>
                <a:tab pos="355600" algn="l"/>
                <a:tab pos="356235" algn="l"/>
              </a:tabLst>
            </a:pPr>
            <a:r>
              <a:rPr lang="en-US" sz="2000" b="1" dirty="0" smtClean="0">
                <a:latin typeface="Times New Roman" pitchFamily="18" charset="0"/>
                <a:cs typeface="Times New Roman" pitchFamily="18" charset="0"/>
              </a:rPr>
              <a:t>H. </a:t>
            </a:r>
            <a:r>
              <a:rPr lang="en-US" sz="2000" b="1" dirty="0" err="1" smtClean="0">
                <a:latin typeface="Times New Roman" pitchFamily="18" charset="0"/>
                <a:cs typeface="Times New Roman" pitchFamily="18" charset="0"/>
              </a:rPr>
              <a:t>Jawad</a:t>
            </a:r>
            <a:r>
              <a:rPr lang="en-US" sz="2000" b="1" dirty="0" smtClean="0">
                <a:latin typeface="Times New Roman" pitchFamily="18" charset="0"/>
                <a:cs typeface="Times New Roman" pitchFamily="18" charset="0"/>
              </a:rPr>
              <a:t>, R. </a:t>
            </a:r>
            <a:r>
              <a:rPr lang="en-US" sz="2000" b="1" dirty="0" err="1" smtClean="0">
                <a:latin typeface="Times New Roman" pitchFamily="18" charset="0"/>
                <a:cs typeface="Times New Roman" pitchFamily="18" charset="0"/>
              </a:rPr>
              <a:t>Nordin</a:t>
            </a:r>
            <a:r>
              <a:rPr lang="en-US" sz="2000" b="1" dirty="0" smtClean="0">
                <a:latin typeface="Times New Roman" pitchFamily="18" charset="0"/>
                <a:cs typeface="Times New Roman" pitchFamily="18" charset="0"/>
              </a:rPr>
              <a:t>, S. </a:t>
            </a:r>
            <a:r>
              <a:rPr lang="en-US" sz="2000" b="1" dirty="0" err="1" smtClean="0">
                <a:latin typeface="Times New Roman" pitchFamily="18" charset="0"/>
                <a:cs typeface="Times New Roman" pitchFamily="18" charset="0"/>
              </a:rPr>
              <a:t>Gharghan</a:t>
            </a:r>
            <a:r>
              <a:rPr lang="en-US" sz="2000" b="1" dirty="0" smtClean="0">
                <a:latin typeface="Times New Roman" pitchFamily="18" charset="0"/>
                <a:cs typeface="Times New Roman" pitchFamily="18" charset="0"/>
              </a:rPr>
              <a:t>, A. </a:t>
            </a:r>
            <a:r>
              <a:rPr lang="en-US" sz="2000" b="1" dirty="0" err="1" smtClean="0">
                <a:latin typeface="Times New Roman" pitchFamily="18" charset="0"/>
                <a:cs typeface="Times New Roman" pitchFamily="18" charset="0"/>
              </a:rPr>
              <a:t>Jawad</a:t>
            </a:r>
            <a:r>
              <a:rPr lang="en-US" sz="2000" b="1" dirty="0" smtClean="0">
                <a:latin typeface="Times New Roman" pitchFamily="18" charset="0"/>
                <a:cs typeface="Times New Roman" pitchFamily="18" charset="0"/>
              </a:rPr>
              <a:t>, and M. Ismail</a:t>
            </a:r>
            <a:r>
              <a:rPr sz="2000" b="1" spc="-5" dirty="0" smtClean="0">
                <a:latin typeface="Times New Roman"/>
                <a:cs typeface="Times New Roman"/>
              </a:rPr>
              <a:t>,</a:t>
            </a:r>
            <a:r>
              <a:rPr lang="en-US" sz="2000" b="1" spc="-5" dirty="0" smtClean="0">
                <a:latin typeface="Times New Roman"/>
                <a:cs typeface="Times New Roman"/>
              </a:rPr>
              <a:t> </a:t>
            </a:r>
            <a:r>
              <a:rPr lang="en-US" sz="2000" b="1" dirty="0" smtClean="0">
                <a:latin typeface="Times New Roman" pitchFamily="18" charset="0"/>
                <a:cs typeface="Times New Roman" pitchFamily="18" charset="0"/>
              </a:rPr>
              <a:t>2017, </a:t>
            </a:r>
            <a:r>
              <a:rPr sz="2000" b="1" dirty="0" smtClean="0">
                <a:latin typeface="Times New Roman"/>
                <a:cs typeface="Times New Roman"/>
              </a:rPr>
              <a:t>“</a:t>
            </a:r>
            <a:r>
              <a:rPr lang="en-US" sz="2000" b="1" dirty="0" smtClean="0">
                <a:latin typeface="Times New Roman" pitchFamily="18" charset="0"/>
                <a:cs typeface="Times New Roman" pitchFamily="18" charset="0"/>
              </a:rPr>
              <a:t>Energy efficient wireless sensor networks for precision agriculture: A review</a:t>
            </a:r>
            <a:r>
              <a:rPr sz="2000" b="1" spc="-5" dirty="0" smtClean="0">
                <a:latin typeface="Times New Roman"/>
                <a:cs typeface="Times New Roman"/>
              </a:rPr>
              <a:t>”,</a:t>
            </a:r>
            <a:r>
              <a:rPr sz="2000" b="1" spc="-195" dirty="0" smtClean="0">
                <a:latin typeface="Times New Roman"/>
                <a:cs typeface="Times New Roman"/>
              </a:rPr>
              <a:t> </a:t>
            </a:r>
            <a:r>
              <a:rPr lang="en-US" sz="2000" b="1" i="1" dirty="0" smtClean="0">
                <a:latin typeface="Times New Roman"/>
                <a:cs typeface="Times New Roman"/>
              </a:rPr>
              <a:t>Sensors</a:t>
            </a:r>
            <a:r>
              <a:rPr lang="en-US" sz="2000" b="1" dirty="0" smtClean="0">
                <a:latin typeface="Times New Roman"/>
                <a:cs typeface="Times New Roman"/>
              </a:rPr>
              <a:t>.</a:t>
            </a:r>
            <a:endParaRPr sz="2000" b="1" dirty="0" smtClean="0">
              <a:latin typeface="Times New Roman"/>
              <a:cs typeface="Times New Roman"/>
            </a:endParaRPr>
          </a:p>
          <a:p>
            <a:pPr marL="927100">
              <a:lnSpc>
                <a:spcPct val="100000"/>
              </a:lnSpc>
              <a:spcBef>
                <a:spcPts val="885"/>
              </a:spcBef>
            </a:pPr>
            <a:r>
              <a:rPr lang="en-US" sz="1600" spc="-5" dirty="0" smtClean="0">
                <a:latin typeface="Times New Roman"/>
                <a:cs typeface="Times New Roman"/>
              </a:rPr>
              <a:t>Focus entirely on WSN and IoT application in precision agriculture, which has great success  in agriculture field.</a:t>
            </a:r>
            <a:endParaRPr lang="en-US" sz="1600" dirty="0">
              <a:latin typeface="Times New Roman"/>
              <a:cs typeface="Times New Roman"/>
            </a:endParaRPr>
          </a:p>
        </p:txBody>
      </p:sp>
      <p:sp>
        <p:nvSpPr>
          <p:cNvPr id="8" name="object 3"/>
          <p:cNvSpPr txBox="1"/>
          <p:nvPr/>
        </p:nvSpPr>
        <p:spPr>
          <a:xfrm>
            <a:off x="533400" y="2667000"/>
            <a:ext cx="8227060" cy="1687000"/>
          </a:xfrm>
          <a:prstGeom prst="rect">
            <a:avLst/>
          </a:prstGeom>
        </p:spPr>
        <p:txBody>
          <a:bodyPr vert="horz" wrap="square" lIns="0" tIns="154305" rIns="0" bIns="0" rtlCol="0">
            <a:spAutoFit/>
          </a:bodyPr>
          <a:lstStyle/>
          <a:p>
            <a:pPr marL="355600" indent="-343535">
              <a:lnSpc>
                <a:spcPct val="100000"/>
              </a:lnSpc>
              <a:spcBef>
                <a:spcPts val="1215"/>
              </a:spcBef>
              <a:buFont typeface="Arial"/>
              <a:buChar char="•"/>
              <a:tabLst>
                <a:tab pos="355600" algn="l"/>
                <a:tab pos="356235" algn="l"/>
              </a:tabLst>
            </a:pPr>
            <a:r>
              <a:rPr lang="sv-SE" sz="2000" b="1" dirty="0" smtClean="0">
                <a:latin typeface="Times New Roman" pitchFamily="18" charset="0"/>
                <a:cs typeface="Times New Roman" pitchFamily="18" charset="0"/>
              </a:rPr>
              <a:t>R. Sharma, S. S. Kamble, A. Gunasekaran, V. Kumar, and A. Kumar, 2020, </a:t>
            </a:r>
            <a:r>
              <a:rPr lang="en-US" sz="2000" b="1" dirty="0" smtClean="0">
                <a:latin typeface="Times New Roman" pitchFamily="18" charset="0"/>
                <a:cs typeface="Times New Roman" pitchFamily="18" charset="0"/>
              </a:rPr>
              <a:t>“A systematic literature on machine learning applications for sustainable agriculture supply chain performance'‘, </a:t>
            </a:r>
            <a:r>
              <a:rPr lang="en-US" sz="2000" b="1" i="1" dirty="0" err="1" smtClean="0">
                <a:latin typeface="Times New Roman" pitchFamily="18" charset="0"/>
                <a:cs typeface="Times New Roman" pitchFamily="18" charset="0"/>
              </a:rPr>
              <a:t>Comput</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Oper</a:t>
            </a:r>
            <a:r>
              <a:rPr lang="en-US" sz="2000" b="1" i="1" dirty="0" smtClean="0">
                <a:latin typeface="Times New Roman" pitchFamily="18" charset="0"/>
                <a:cs typeface="Times New Roman" pitchFamily="18" charset="0"/>
              </a:rPr>
              <a:t>. Res.</a:t>
            </a:r>
            <a:endParaRPr sz="2000" b="1" dirty="0" smtClean="0">
              <a:latin typeface="Times New Roman"/>
              <a:cs typeface="Times New Roman"/>
            </a:endParaRPr>
          </a:p>
          <a:p>
            <a:pPr marL="927100">
              <a:lnSpc>
                <a:spcPct val="100000"/>
              </a:lnSpc>
              <a:spcBef>
                <a:spcPts val="885"/>
              </a:spcBef>
            </a:pPr>
            <a:r>
              <a:rPr lang="en-US" sz="1600" spc="-5" dirty="0" smtClean="0">
                <a:latin typeface="Times New Roman"/>
                <a:cs typeface="Times New Roman"/>
              </a:rPr>
              <a:t>It  only includes ML as the technique in agriculture .which gives great result compared to Wireless Sensor Network without any human interference.</a:t>
            </a:r>
            <a:endParaRPr lang="en-US" sz="1600" dirty="0">
              <a:latin typeface="Times New Roman"/>
              <a:cs typeface="Times New Roman"/>
            </a:endParaRPr>
          </a:p>
        </p:txBody>
      </p:sp>
      <p:sp>
        <p:nvSpPr>
          <p:cNvPr id="9" name="object 3"/>
          <p:cNvSpPr txBox="1"/>
          <p:nvPr/>
        </p:nvSpPr>
        <p:spPr>
          <a:xfrm>
            <a:off x="535940" y="4315178"/>
            <a:ext cx="8227060" cy="1933222"/>
          </a:xfrm>
          <a:prstGeom prst="rect">
            <a:avLst/>
          </a:prstGeom>
        </p:spPr>
        <p:txBody>
          <a:bodyPr vert="horz" wrap="square" lIns="0" tIns="154305" rIns="0" bIns="0" rtlCol="0">
            <a:spAutoFit/>
          </a:bodyPr>
          <a:lstStyle/>
          <a:p>
            <a:pPr marL="355600" indent="-343535">
              <a:lnSpc>
                <a:spcPct val="100000"/>
              </a:lnSpc>
              <a:spcBef>
                <a:spcPts val="1215"/>
              </a:spcBef>
              <a:buFont typeface="Arial"/>
              <a:buChar char="•"/>
              <a:tabLst>
                <a:tab pos="355600" algn="l"/>
                <a:tab pos="356235" algn="l"/>
              </a:tabLst>
            </a:pPr>
            <a:r>
              <a:rPr lang="en-US" sz="2000" b="1" dirty="0" smtClean="0">
                <a:latin typeface="Times New Roman" pitchFamily="18" charset="0"/>
                <a:cs typeface="Times New Roman" pitchFamily="18" charset="0"/>
              </a:rPr>
              <a:t>K. </a:t>
            </a:r>
            <a:r>
              <a:rPr lang="en-US" sz="2000" b="1" dirty="0" err="1" smtClean="0">
                <a:latin typeface="Times New Roman" pitchFamily="18" charset="0"/>
                <a:cs typeface="Times New Roman" pitchFamily="18" charset="0"/>
              </a:rPr>
              <a:t>Jha</a:t>
            </a:r>
            <a:r>
              <a:rPr lang="en-US" sz="2000" b="1" dirty="0" smtClean="0">
                <a:latin typeface="Times New Roman" pitchFamily="18" charset="0"/>
                <a:cs typeface="Times New Roman" pitchFamily="18" charset="0"/>
              </a:rPr>
              <a:t>, A. </a:t>
            </a:r>
            <a:r>
              <a:rPr lang="en-US" sz="2000" b="1" dirty="0" err="1" smtClean="0">
                <a:latin typeface="Times New Roman" pitchFamily="18" charset="0"/>
                <a:cs typeface="Times New Roman" pitchFamily="18" charset="0"/>
              </a:rPr>
              <a:t>Doshi</a:t>
            </a:r>
            <a:r>
              <a:rPr lang="en-US" sz="2000" b="1" dirty="0" smtClean="0">
                <a:latin typeface="Times New Roman" pitchFamily="18" charset="0"/>
                <a:cs typeface="Times New Roman" pitchFamily="18" charset="0"/>
              </a:rPr>
              <a:t>, P. Patel, and M. Shah, 2019, “A comprehensive review on automation in agriculture using artificial intelligence</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Artif</a:t>
            </a:r>
            <a:r>
              <a:rPr lang="en-US" sz="2000" b="1" i="1" dirty="0" smtClean="0">
                <a:latin typeface="Times New Roman" pitchFamily="18" charset="0"/>
                <a:cs typeface="Times New Roman" pitchFamily="18" charset="0"/>
              </a:rPr>
              <a:t>. In-tell. </a:t>
            </a:r>
            <a:r>
              <a:rPr lang="en-US" sz="2000" b="1" i="1" dirty="0" err="1" smtClean="0">
                <a:latin typeface="Times New Roman" pitchFamily="18" charset="0"/>
                <a:cs typeface="Times New Roman" pitchFamily="18" charset="0"/>
              </a:rPr>
              <a:t>Agricult</a:t>
            </a:r>
            <a:r>
              <a:rPr lang="en-US" sz="2000" b="1" dirty="0" smtClean="0">
                <a:latin typeface="Times New Roman" pitchFamily="18" charset="0"/>
                <a:cs typeface="Times New Roman" pitchFamily="18" charset="0"/>
              </a:rPr>
              <a:t>.</a:t>
            </a:r>
          </a:p>
          <a:p>
            <a:pPr marL="927100">
              <a:lnSpc>
                <a:spcPct val="100000"/>
              </a:lnSpc>
              <a:spcBef>
                <a:spcPts val="885"/>
              </a:spcBef>
            </a:pPr>
            <a:r>
              <a:rPr lang="en-US" sz="1600" spc="-5" dirty="0" smtClean="0">
                <a:latin typeface="Times New Roman"/>
                <a:cs typeface="Times New Roman"/>
              </a:rPr>
              <a:t>The Focus of the paper was about  ML and IoT, excluding Wireless Sensor Network in Precision Agriculture for the best livestock management, yield prediction and diseases free crops.</a:t>
            </a:r>
            <a:endParaRPr lang="en-US" sz="1600" dirty="0">
              <a:latin typeface="Times New Roman"/>
              <a:cs typeface="Times New Roman"/>
            </a:endParaRPr>
          </a:p>
        </p:txBody>
      </p:sp>
      <p:sp>
        <p:nvSpPr>
          <p:cNvPr id="10"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5" name="object 5"/>
          <p:cNvSpPr txBox="1"/>
          <p:nvPr/>
        </p:nvSpPr>
        <p:spPr>
          <a:xfrm>
            <a:off x="8403335" y="6449475"/>
            <a:ext cx="161290" cy="179536"/>
          </a:xfrm>
          <a:prstGeom prst="rect">
            <a:avLst/>
          </a:prstGeom>
        </p:spPr>
        <p:txBody>
          <a:bodyPr vert="horz" wrap="square" lIns="0" tIns="0" rIns="0" bIns="0" rtlCol="0">
            <a:spAutoFit/>
          </a:bodyPr>
          <a:lstStyle/>
          <a:p>
            <a:pPr marL="38100">
              <a:lnSpc>
                <a:spcPts val="1425"/>
              </a:lnSpc>
            </a:pPr>
            <a:r>
              <a:rPr lang="en-US" sz="1200" spc="-5" dirty="0" smtClean="0">
                <a:solidFill>
                  <a:srgbClr val="878787"/>
                </a:solidFill>
                <a:latin typeface="Arial"/>
                <a:cs typeface="Arial"/>
              </a:rPr>
              <a:t>7</a:t>
            </a:r>
            <a:endParaRPr sz="1200" dirty="0">
              <a:latin typeface="Arial"/>
              <a:cs typeface="Arial"/>
            </a:endParaRPr>
          </a:p>
        </p:txBody>
      </p:sp>
      <p:sp>
        <p:nvSpPr>
          <p:cNvPr id="2" name="object 2"/>
          <p:cNvSpPr txBox="1">
            <a:spLocks noGrp="1"/>
          </p:cNvSpPr>
          <p:nvPr>
            <p:ph type="title"/>
          </p:nvPr>
        </p:nvSpPr>
        <p:spPr>
          <a:xfrm>
            <a:off x="455930" y="523240"/>
            <a:ext cx="365887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SEMINAR</a:t>
            </a:r>
            <a:r>
              <a:rPr sz="2400" b="1" spc="-60" dirty="0">
                <a:latin typeface="Times New Roman"/>
                <a:cs typeface="Times New Roman"/>
              </a:rPr>
              <a:t> </a:t>
            </a:r>
            <a:r>
              <a:rPr sz="2400" b="1" dirty="0">
                <a:latin typeface="Times New Roman"/>
                <a:cs typeface="Times New Roman"/>
              </a:rPr>
              <a:t>DESCRIPTION</a:t>
            </a:r>
            <a:endParaRPr sz="2400" dirty="0">
              <a:latin typeface="Times New Roman"/>
              <a:cs typeface="Times New Roman"/>
            </a:endParaRPr>
          </a:p>
        </p:txBody>
      </p:sp>
      <p:sp>
        <p:nvSpPr>
          <p:cNvPr id="7" name="TextBox 6"/>
          <p:cNvSpPr txBox="1"/>
          <p:nvPr/>
        </p:nvSpPr>
        <p:spPr>
          <a:xfrm>
            <a:off x="381000" y="1143000"/>
            <a:ext cx="8153400" cy="5078313"/>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As the population increases rapidly, the main concern of the people and the Government was about. No one can cope up without having food. Even food are available does is safe for the people or it cause any disease. All the things can be avoided by the planning about the crops and growing. As in famer, the major problems faced my him was livestock management, yield prediction, disease and weed detection, adequate rainfall and so on. Precision agriculture is a solution to those problem with ML techniques. These techniques will use sensors, drones, robot with computer vision, microcontroller, cloud and etc. These all will connect raw data about the crops, weather and finance and predict the suitable crop for planting. While cultivation irrigation and detection of disease are the important aspects of the growth. It is greatly reduces the human power in field. The economy of the country will also get better if agriculture meets it’s expectation.</a:t>
            </a:r>
            <a:endParaRPr lang="en-US" dirty="0">
              <a:latin typeface="Times New Roman" pitchFamily="18" charset="0"/>
              <a:cs typeface="Times New Roman" pitchFamily="18" charset="0"/>
            </a:endParaRPr>
          </a:p>
        </p:txBody>
      </p:sp>
      <p:sp>
        <p:nvSpPr>
          <p:cNvPr id="8"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PRESENTED</a:t>
            </a:r>
          </a:p>
        </p:txBody>
      </p:sp>
      <p:sp>
        <p:nvSpPr>
          <p:cNvPr id="5" name="object 5"/>
          <p:cNvSpPr txBox="1"/>
          <p:nvPr/>
        </p:nvSpPr>
        <p:spPr>
          <a:xfrm>
            <a:off x="8403335" y="6449475"/>
            <a:ext cx="161290" cy="179536"/>
          </a:xfrm>
          <a:prstGeom prst="rect">
            <a:avLst/>
          </a:prstGeom>
        </p:spPr>
        <p:txBody>
          <a:bodyPr vert="horz" wrap="square" lIns="0" tIns="0" rIns="0" bIns="0" rtlCol="0">
            <a:spAutoFit/>
          </a:bodyPr>
          <a:lstStyle/>
          <a:p>
            <a:pPr marL="38100">
              <a:lnSpc>
                <a:spcPts val="1425"/>
              </a:lnSpc>
            </a:pPr>
            <a:r>
              <a:rPr lang="en-US" sz="1200" spc="-5" dirty="0" smtClean="0">
                <a:solidFill>
                  <a:srgbClr val="878787"/>
                </a:solidFill>
                <a:latin typeface="Arial"/>
                <a:cs typeface="Arial"/>
              </a:rPr>
              <a:t>8</a:t>
            </a:r>
            <a:endParaRPr sz="1200" dirty="0">
              <a:latin typeface="Arial"/>
              <a:cs typeface="Arial"/>
            </a:endParaRPr>
          </a:p>
        </p:txBody>
      </p:sp>
      <p:sp>
        <p:nvSpPr>
          <p:cNvPr id="2" name="object 2"/>
          <p:cNvSpPr txBox="1">
            <a:spLocks noGrp="1"/>
          </p:cNvSpPr>
          <p:nvPr>
            <p:ph type="title"/>
          </p:nvPr>
        </p:nvSpPr>
        <p:spPr>
          <a:xfrm>
            <a:off x="456565" y="533400"/>
            <a:ext cx="282003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METHODOLOGIES</a:t>
            </a:r>
            <a:endParaRPr sz="2400" dirty="0">
              <a:latin typeface="Times New Roman"/>
              <a:cs typeface="Times New Roman"/>
            </a:endParaRPr>
          </a:p>
        </p:txBody>
      </p:sp>
      <p:sp>
        <p:nvSpPr>
          <p:cNvPr id="6" name="TextBox 5"/>
          <p:cNvSpPr txBox="1"/>
          <p:nvPr/>
        </p:nvSpPr>
        <p:spPr>
          <a:xfrm>
            <a:off x="381000" y="990600"/>
            <a:ext cx="8001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MACHINE LEARNING IN PRECISION AGRICULTURE</a:t>
            </a:r>
            <a:endParaRPr lang="en-US" b="1" dirty="0">
              <a:latin typeface="Times New Roman" pitchFamily="18" charset="0"/>
              <a:cs typeface="Times New Roman" pitchFamily="18" charset="0"/>
            </a:endParaRPr>
          </a:p>
        </p:txBody>
      </p:sp>
      <p:sp>
        <p:nvSpPr>
          <p:cNvPr id="8" name="TextBox 7"/>
          <p:cNvSpPr txBox="1"/>
          <p:nvPr/>
        </p:nvSpPr>
        <p:spPr>
          <a:xfrm>
            <a:off x="533400" y="1524001"/>
            <a:ext cx="8001000" cy="5078313"/>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The concept of the ML in Precision Agriculture is to operate things via smart IoT sensor,  Actuator, Microcontroller, Transceiver and Drones . These sensors can monitor the soil humidity, temperature, water level etc. It will analyze whether the plants requires water and it will take necessary actions by sending data to cloud.</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drones check the weather, environment and  rainfall for the to growth of the crops. It will irrigate the plants and spray fertilizers and manure to the plants when required. Robots with computer vision will ensure all crops are good or it is affected by disease. It also find the weed in the farm and remove it. All the data are sent to cloud and sent to remote controlled place where all the raw data's are processed and generalization  occur. </a:t>
            </a:r>
          </a:p>
          <a:p>
            <a:pPr algn="just">
              <a:lnSpc>
                <a:spcPct val="150000"/>
              </a:lnSpc>
            </a:pPr>
            <a:endParaRPr lang="en-US" dirty="0" smtClean="0">
              <a:latin typeface="Times New Roman" pitchFamily="18" charset="0"/>
              <a:cs typeface="Times New Roman" pitchFamily="18" charset="0"/>
            </a:endParaRPr>
          </a:p>
        </p:txBody>
      </p:sp>
      <p:sp>
        <p:nvSpPr>
          <p:cNvPr id="9"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3041"/>
            <a:ext cx="8153400" cy="4197559"/>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According to the data Machine Learning will classify those into different parts and search for the perfect solution. The algorithms like K-Nearest Neighbor, Random Forest, Convolution Neural Network and so., searches for the better solution comparing each other. After processing it will make the drones according to it, like spraying antiviral agents to crops.</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Finally (post-farming), it will help in livestock management and yield prediction. As it collect the data of vegetable and fruits usage, it make the farmers to plant the particular species which is in need.</a:t>
            </a:r>
          </a:p>
          <a:p>
            <a:pPr algn="just">
              <a:lnSpc>
                <a:spcPct val="150000"/>
              </a:lnSpc>
            </a:pPr>
            <a:endParaRPr lang="en-US" dirty="0">
              <a:latin typeface="Times New Roman" pitchFamily="18" charset="0"/>
              <a:cs typeface="Times New Roman" pitchFamily="18" charset="0"/>
            </a:endParaRPr>
          </a:p>
        </p:txBody>
      </p:sp>
      <p:sp>
        <p:nvSpPr>
          <p:cNvPr id="4" name="object 8"/>
          <p:cNvSpPr txBox="1">
            <a:spLocks noGrp="1"/>
          </p:cNvSpPr>
          <p:nvPr>
            <p:ph type="ftr" sz="quarter" idx="5"/>
          </p:nvPr>
        </p:nvSpPr>
        <p:spPr>
          <a:xfrm>
            <a:off x="3048001" y="6449864"/>
            <a:ext cx="1295400" cy="179536"/>
          </a:xfrm>
          <a:prstGeom prst="rect">
            <a:avLst/>
          </a:prstGeom>
        </p:spPr>
        <p:txBody>
          <a:bodyPr vert="horz" wrap="square" lIns="0" tIns="0" rIns="0" bIns="0" rtlCol="0">
            <a:spAutoFit/>
          </a:bodyPr>
          <a:lstStyle/>
          <a:p>
            <a:pPr marL="12700">
              <a:lnSpc>
                <a:spcPts val="1425"/>
              </a:lnSpc>
            </a:pPr>
            <a:r>
              <a:rPr spc="-35" dirty="0" smtClean="0"/>
              <a:t>BA</a:t>
            </a:r>
            <a:r>
              <a:rPr spc="-30" dirty="0" smtClean="0"/>
              <a:t>T</a:t>
            </a:r>
            <a:r>
              <a:rPr spc="-45" dirty="0" smtClean="0"/>
              <a:t>C</a:t>
            </a:r>
            <a:r>
              <a:rPr spc="-5" dirty="0" smtClean="0"/>
              <a:t>H</a:t>
            </a:r>
            <a:r>
              <a:rPr lang="en-US" spc="-5" dirty="0" smtClean="0"/>
              <a:t> NO : 37</a:t>
            </a:r>
            <a:endParaRPr spc="-5" dirty="0"/>
          </a:p>
        </p:txBody>
      </p:sp>
      <p:sp>
        <p:nvSpPr>
          <p:cNvPr id="6" name="Slide Number Placeholder 5"/>
          <p:cNvSpPr>
            <a:spLocks noGrp="1"/>
          </p:cNvSpPr>
          <p:nvPr>
            <p:ph type="sldNum" sz="quarter" idx="7"/>
          </p:nvPr>
        </p:nvSpPr>
        <p:spPr/>
        <p:txBody>
          <a:bodyPr/>
          <a:lstStyle/>
          <a:p>
            <a:pPr marL="38100">
              <a:lnSpc>
                <a:spcPts val="1425"/>
              </a:lnSpc>
            </a:pPr>
            <a:fld id="{81D60167-4931-47E6-BA6A-407CBD079E47}" type="slidenum">
              <a:rPr lang="en-US" spc="-5" smtClean="0"/>
              <a:pPr marL="38100">
                <a:lnSpc>
                  <a:spcPts val="1425"/>
                </a:lnSpc>
              </a:pPr>
              <a:t>9</a:t>
            </a:fld>
            <a:endParaRPr lang="en-US" spc="-5" dirty="0"/>
          </a:p>
        </p:txBody>
      </p:sp>
      <p:sp>
        <p:nvSpPr>
          <p:cNvPr id="7" name="object 4"/>
          <p:cNvSpPr txBox="1">
            <a:spLocks noGrp="1"/>
          </p:cNvSpPr>
          <p:nvPr>
            <p:ph type="dt" sz="half" idx="6"/>
          </p:nvPr>
        </p:nvSpPr>
        <p:spPr>
          <a:xfrm>
            <a:off x="4671440" y="6433185"/>
            <a:ext cx="958214" cy="196215"/>
          </a:xfrm>
          <a:prstGeom prst="rect">
            <a:avLst/>
          </a:prstGeom>
        </p:spPr>
        <p:txBody>
          <a:bodyPr vert="horz" wrap="square" lIns="0" tIns="0" rIns="0" bIns="0" rtlCol="0">
            <a:spAutoFit/>
          </a:bodyPr>
          <a:lstStyle/>
          <a:p>
            <a:pPr marL="12700">
              <a:lnSpc>
                <a:spcPts val="1425"/>
              </a:lnSpc>
            </a:pPr>
            <a:r>
              <a:rPr spc="-5" dirty="0"/>
              <a:t>PRESENTED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TotalTime>
  <Words>1358</Words>
  <Application>Microsoft Office PowerPoint</Application>
  <PresentationFormat>On-screen Show (4:3)</PresentationFormat>
  <Paragraphs>102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AGENDA</vt:lpstr>
      <vt:lpstr>ABSTRACT</vt:lpstr>
      <vt:lpstr>OBJECTIVES</vt:lpstr>
      <vt:lpstr>INTRODUCTION</vt:lpstr>
      <vt:lpstr>LITERATURE REVIEW</vt:lpstr>
      <vt:lpstr>SEMINAR DESCRIPTION</vt:lpstr>
      <vt:lpstr>METHODOLOGIES</vt:lpstr>
      <vt:lpstr>Slide 9</vt:lpstr>
      <vt:lpstr>APPLICATIONS</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MoniKani</dc:creator>
  <cp:lastModifiedBy>HP</cp:lastModifiedBy>
  <cp:revision>47</cp:revision>
  <dcterms:created xsi:type="dcterms:W3CDTF">2020-12-09T09:15:37Z</dcterms:created>
  <dcterms:modified xsi:type="dcterms:W3CDTF">2021-12-06T02:15:25Z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2020-07-07T00:00:00Z</vt:filetime>
  </property>
  <property fmtid="{D5CDD505-2E9C-101B-9397-08002B2CF9AE}" pid="3" name="Creator">
    <vt:lpwstr>Microsoft® Word for Microsoft 365</vt:lpwstr>
  </property>
  <property fmtid="{D5CDD505-2E9C-101B-9397-08002B2CF9AE}" pid="4" name="LastSaved">
    <vt:filetime>2020-12-09T00:00:00Z</vt:filetime>
  </property>
</Properties>
</file>