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12" d="100"/>
          <a:sy n="12" d="100"/>
        </p:scale>
        <p:origin x="-996" y="-108"/>
      </p:cViewPr>
      <p:guideLst>
        <p:guide orient="horz" pos="6912"/>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6600" dirty="0" smtClean="0">
                <a:solidFill>
                  <a:schemeClr val="bg1"/>
                </a:solidFill>
                <a:latin typeface="Times New Roman" pitchFamily="18" charset="0"/>
                <a:ea typeface="Verdana" pitchFamily="34" charset="0"/>
                <a:cs typeface="Times New Roman" pitchFamily="18" charset="0"/>
              </a:rPr>
              <a:t>OPTIMIZED U-NET ARCHITECTURE OF BRAIN TUMOR SEGMENTATION</a:t>
            </a:r>
            <a:endParaRPr lang="en-US" sz="6600" b="1" dirty="0">
              <a:solidFill>
                <a:schemeClr val="bg1"/>
              </a:solidFill>
              <a:latin typeface="Times New Roman" pitchFamily="18" charset="0"/>
              <a:ea typeface="Verdana" pitchFamily="34" charset="0"/>
              <a:cs typeface="Times New Roman" pitchFamily="18"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Times New Roman" pitchFamily="18" charset="0"/>
                <a:ea typeface="Verdana" panose="020B0604030504040204" pitchFamily="34" charset="0"/>
                <a:cs typeface="Times New Roman" pitchFamily="18" charset="0"/>
              </a:rPr>
              <a:t>     </a:t>
            </a:r>
            <a:r>
              <a:rPr lang="en-US" sz="3200" b="1" dirty="0">
                <a:solidFill>
                  <a:schemeClr val="bg1"/>
                </a:solidFill>
                <a:latin typeface="Times New Roman" pitchFamily="18" charset="0"/>
                <a:ea typeface="Verdana" panose="020B0604030504040204" pitchFamily="34" charset="0"/>
                <a:cs typeface="Times New Roman" pitchFamily="18" charset="0"/>
              </a:rPr>
              <a:t>Department of Computer Science &amp; Engineering</a:t>
            </a:r>
          </a:p>
          <a:p>
            <a:r>
              <a:rPr lang="en-US" sz="3200" b="1" dirty="0">
                <a:solidFill>
                  <a:schemeClr val="bg1"/>
                </a:solidFill>
                <a:latin typeface="Times New Roman" pitchFamily="18" charset="0"/>
                <a:ea typeface="Verdana" panose="020B0604030504040204" pitchFamily="34" charset="0"/>
                <a:cs typeface="Times New Roman" pitchFamily="18" charset="0"/>
              </a:rPr>
              <a:t>                         School of Computing</a:t>
            </a:r>
          </a:p>
          <a:p>
            <a:r>
              <a:rPr lang="en-US" sz="3200" b="1" dirty="0">
                <a:solidFill>
                  <a:schemeClr val="bg1"/>
                </a:solidFill>
                <a:latin typeface="Times New Roman" pitchFamily="18" charset="0"/>
                <a:ea typeface="Verdana" panose="020B0604030504040204" pitchFamily="34" charset="0"/>
                <a:cs typeface="Times New Roman" pitchFamily="18" charset="0"/>
              </a:rPr>
              <a:t>                1156CS601 – MINOR PROJECT</a:t>
            </a:r>
          </a:p>
          <a:p>
            <a:r>
              <a:rPr lang="en-US" sz="3200" b="1" dirty="0">
                <a:solidFill>
                  <a:schemeClr val="bg1"/>
                </a:solidFill>
                <a:latin typeface="Times New Roman" pitchFamily="18" charset="0"/>
                <a:ea typeface="Verdana" panose="020B0604030504040204" pitchFamily="34" charset="0"/>
                <a:cs typeface="Times New Roman" pitchFamily="18" charset="0"/>
              </a:rPr>
              <a:t>              WINTER SEMESTER 2022-2023</a:t>
            </a:r>
          </a:p>
        </p:txBody>
      </p:sp>
      <p:sp>
        <p:nvSpPr>
          <p:cNvPr id="2178" name="Text Box 130"/>
          <p:cNvSpPr txBox="1">
            <a:spLocks noChangeArrowheads="1"/>
          </p:cNvSpPr>
          <p:nvPr/>
        </p:nvSpPr>
        <p:spPr bwMode="auto">
          <a:xfrm>
            <a:off x="8229600" y="3733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pitchFamily="18" charset="0"/>
                <a:cs typeface="Times New Roman" pitchFamily="18" charset="0"/>
              </a:rPr>
              <a:t>INTRODUCTION</a:t>
            </a:r>
          </a:p>
        </p:txBody>
      </p:sp>
      <p:sp>
        <p:nvSpPr>
          <p:cNvPr id="2179" name="Text Box 131"/>
          <p:cNvSpPr txBox="1">
            <a:spLocks noChangeArrowheads="1"/>
          </p:cNvSpPr>
          <p:nvPr/>
        </p:nvSpPr>
        <p:spPr bwMode="auto">
          <a:xfrm>
            <a:off x="8229600" y="134874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pitchFamily="18" charset="0"/>
                <a:cs typeface="Times New Roman" pitchFamily="18" charset="0"/>
              </a:rPr>
              <a:t>METHODOLOGIES</a:t>
            </a:r>
          </a:p>
        </p:txBody>
      </p:sp>
      <p:sp>
        <p:nvSpPr>
          <p:cNvPr id="2181" name="Text Box 133"/>
          <p:cNvSpPr txBox="1">
            <a:spLocks noChangeArrowheads="1"/>
          </p:cNvSpPr>
          <p:nvPr/>
        </p:nvSpPr>
        <p:spPr bwMode="auto">
          <a:xfrm>
            <a:off x="32004000" y="99822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pitchFamily="18" charset="0"/>
                <a:cs typeface="Times New Roman" pitchFamily="18" charset="0"/>
              </a:rPr>
              <a:t>CONCLUSIONS</a:t>
            </a:r>
          </a:p>
        </p:txBody>
      </p:sp>
      <p:sp>
        <p:nvSpPr>
          <p:cNvPr id="2182" name="Text Box 134"/>
          <p:cNvSpPr txBox="1">
            <a:spLocks noChangeArrowheads="1"/>
          </p:cNvSpPr>
          <p:nvPr/>
        </p:nvSpPr>
        <p:spPr bwMode="auto">
          <a:xfrm>
            <a:off x="32004000" y="38100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pitchFamily="18" charset="0"/>
                <a:cs typeface="Times New Roman" pitchFamily="18" charset="0"/>
              </a:rPr>
              <a:t>STANDARDS</a:t>
            </a:r>
            <a:r>
              <a:rPr lang="en-US" sz="4000" b="1" dirty="0">
                <a:latin typeface="Times New Roman" pitchFamily="18" charset="0"/>
                <a:ea typeface="Verdana" panose="020B0604030504040204" pitchFamily="34" charset="0"/>
                <a:cs typeface="Times New Roman" pitchFamily="18" charset="0"/>
              </a:rPr>
              <a:t> AND POLICIES</a:t>
            </a:r>
          </a:p>
        </p:txBody>
      </p:sp>
      <p:sp>
        <p:nvSpPr>
          <p:cNvPr id="2183" name="Text Box 135"/>
          <p:cNvSpPr txBox="1">
            <a:spLocks noChangeArrowheads="1"/>
          </p:cNvSpPr>
          <p:nvPr/>
        </p:nvSpPr>
        <p:spPr bwMode="auto">
          <a:xfrm>
            <a:off x="20116800" y="38862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Times New Roman" pitchFamily="18" charset="0"/>
                <a:cs typeface="Times New Roman" pitchFamily="18" charset="0"/>
              </a:rPr>
              <a:t>RESULTS</a:t>
            </a:r>
          </a:p>
        </p:txBody>
      </p:sp>
      <p:sp>
        <p:nvSpPr>
          <p:cNvPr id="2184" name="Text Box 136"/>
          <p:cNvSpPr txBox="1">
            <a:spLocks noChangeArrowheads="1"/>
          </p:cNvSpPr>
          <p:nvPr/>
        </p:nvSpPr>
        <p:spPr bwMode="auto">
          <a:xfrm>
            <a:off x="32004000" y="179832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Times New Roman" pitchFamily="18" charset="0"/>
                <a:cs typeface="Times New Roman" pitchFamily="18" charset="0"/>
              </a:rPr>
              <a:t>ACKNOWLEDGEMENT</a:t>
            </a:r>
          </a:p>
        </p:txBody>
      </p:sp>
      <p:sp>
        <p:nvSpPr>
          <p:cNvPr id="2228" name="Text Box 180"/>
          <p:cNvSpPr txBox="1">
            <a:spLocks noChangeArrowheads="1"/>
          </p:cNvSpPr>
          <p:nvPr/>
        </p:nvSpPr>
        <p:spPr bwMode="auto">
          <a:xfrm>
            <a:off x="23698200" y="14249400"/>
            <a:ext cx="333822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Times New Roman" pitchFamily="18" charset="0"/>
                <a:cs typeface="Times New Roman" pitchFamily="18" charset="0"/>
              </a:rPr>
              <a:t>Figure 1.</a:t>
            </a:r>
            <a:r>
              <a:rPr lang="en-US" sz="2000" dirty="0">
                <a:solidFill>
                  <a:schemeClr val="accent1">
                    <a:lumMod val="50000"/>
                  </a:schemeClr>
                </a:solidFill>
                <a:latin typeface="Times New Roman" pitchFamily="18" charset="0"/>
                <a:cs typeface="Times New Roman" pitchFamily="18" charset="0"/>
              </a:rPr>
              <a:t> </a:t>
            </a:r>
            <a:r>
              <a:rPr lang="en-US" sz="2000" dirty="0" smtClean="0">
                <a:solidFill>
                  <a:schemeClr val="accent1">
                    <a:lumMod val="50000"/>
                  </a:schemeClr>
                </a:solidFill>
                <a:latin typeface="Times New Roman" pitchFamily="18" charset="0"/>
                <a:cs typeface="Times New Roman" pitchFamily="18" charset="0"/>
              </a:rPr>
              <a:t>General Architecture</a:t>
            </a:r>
            <a:endParaRPr lang="en-US" sz="2000" dirty="0">
              <a:solidFill>
                <a:schemeClr val="accent1">
                  <a:lumMod val="50000"/>
                </a:schemeClr>
              </a:solidFill>
              <a:latin typeface="Times New Roman" pitchFamily="18" charset="0"/>
              <a:cs typeface="Times New Roman" pitchFamily="18" charset="0"/>
            </a:endParaRPr>
          </a:p>
        </p:txBody>
      </p:sp>
      <p:sp>
        <p:nvSpPr>
          <p:cNvPr id="2229" name="Text Box 181"/>
          <p:cNvSpPr txBox="1">
            <a:spLocks noChangeArrowheads="1"/>
          </p:cNvSpPr>
          <p:nvPr/>
        </p:nvSpPr>
        <p:spPr bwMode="auto">
          <a:xfrm>
            <a:off x="23998484" y="20250090"/>
            <a:ext cx="320491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Times New Roman" pitchFamily="18" charset="0"/>
                <a:cs typeface="Times New Roman" pitchFamily="18" charset="0"/>
              </a:rPr>
              <a:t>Figure 2.</a:t>
            </a:r>
            <a:r>
              <a:rPr lang="en-US" sz="2000" dirty="0">
                <a:solidFill>
                  <a:schemeClr val="accent1">
                    <a:lumMod val="50000"/>
                  </a:schemeClr>
                </a:solidFill>
                <a:latin typeface="Times New Roman" pitchFamily="18" charset="0"/>
                <a:cs typeface="Times New Roman" pitchFamily="18" charset="0"/>
              </a:rPr>
              <a:t> </a:t>
            </a:r>
            <a:r>
              <a:rPr lang="en-US" sz="2000" dirty="0" smtClean="0">
                <a:solidFill>
                  <a:schemeClr val="accent1">
                    <a:lumMod val="50000"/>
                  </a:schemeClr>
                </a:solidFill>
                <a:latin typeface="Times New Roman" pitchFamily="18" charset="0"/>
                <a:cs typeface="Times New Roman" pitchFamily="18" charset="0"/>
              </a:rPr>
              <a:t>Dataflow Diagram.</a:t>
            </a:r>
            <a:endParaRPr lang="en-US" sz="2000" dirty="0">
              <a:solidFill>
                <a:schemeClr val="accent1">
                  <a:lumMod val="50000"/>
                </a:schemeClr>
              </a:solidFill>
              <a:latin typeface="Times New Roman" pitchFamily="18" charset="0"/>
              <a:cs typeface="Times New Roman" pitchFamily="18" charset="0"/>
            </a:endParaRPr>
          </a:p>
        </p:txBody>
      </p:sp>
      <p:sp>
        <p:nvSpPr>
          <p:cNvPr id="2230" name="Text Box 182"/>
          <p:cNvSpPr txBox="1">
            <a:spLocks noChangeArrowheads="1"/>
          </p:cNvSpPr>
          <p:nvPr/>
        </p:nvSpPr>
        <p:spPr bwMode="auto">
          <a:xfrm>
            <a:off x="685800" y="4151934"/>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Times New Roman" pitchFamily="18" charset="0"/>
                <a:cs typeface="Times New Roman" pitchFamily="18" charset="0"/>
              </a:rPr>
              <a:t>ABSTRACT</a:t>
            </a:r>
          </a:p>
        </p:txBody>
      </p:sp>
      <p:sp>
        <p:nvSpPr>
          <p:cNvPr id="2231" name="Text Box 183"/>
          <p:cNvSpPr txBox="1">
            <a:spLocks noChangeArrowheads="1"/>
          </p:cNvSpPr>
          <p:nvPr/>
        </p:nvSpPr>
        <p:spPr bwMode="auto">
          <a:xfrm>
            <a:off x="388938" y="14935200"/>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Times New Roman" pitchFamily="18" charset="0"/>
                <a:cs typeface="Times New Roman" pitchFamily="18" charset="0"/>
              </a:rPr>
              <a:t>TEAM MEMBER DETAILS</a:t>
            </a:r>
          </a:p>
        </p:txBody>
      </p:sp>
      <p:sp>
        <p:nvSpPr>
          <p:cNvPr id="2241" name="Text Box 193"/>
          <p:cNvSpPr txBox="1">
            <a:spLocks noChangeArrowheads="1"/>
          </p:cNvSpPr>
          <p:nvPr/>
        </p:nvSpPr>
        <p:spPr bwMode="auto">
          <a:xfrm>
            <a:off x="685800" y="16078200"/>
            <a:ext cx="5943600" cy="4893647"/>
          </a:xfrm>
          <a:prstGeom prst="rect">
            <a:avLst/>
          </a:prstGeom>
          <a:solidFill>
            <a:schemeClr val="accent1">
              <a:lumMod val="75000"/>
            </a:schemeClr>
          </a:solidFill>
          <a:ln>
            <a:noFill/>
          </a:ln>
          <a:effectLst/>
        </p:spPr>
        <p:txBody>
          <a:bodyPr lIns="228600" tIns="228600" rIns="228600" bIns="228600">
            <a:spAutoFit/>
          </a:bodyPr>
          <a:lstStyle/>
          <a:p>
            <a:r>
              <a:rPr lang="en-US" sz="3200" dirty="0" smtClean="0">
                <a:solidFill>
                  <a:schemeClr val="bg1"/>
                </a:solidFill>
                <a:latin typeface="Times New Roman" pitchFamily="18" charset="0"/>
                <a:cs typeface="Times New Roman" pitchFamily="18" charset="0"/>
              </a:rPr>
              <a:t>&lt;Logeshwaran K S VTU15366&gt;</a:t>
            </a:r>
            <a:endParaRPr lang="en-US" sz="3200" dirty="0">
              <a:solidFill>
                <a:schemeClr val="bg1"/>
              </a:solidFill>
              <a:latin typeface="Times New Roman" pitchFamily="18" charset="0"/>
              <a:cs typeface="Times New Roman" pitchFamily="18" charset="0"/>
            </a:endParaRPr>
          </a:p>
          <a:p>
            <a:r>
              <a:rPr lang="en-US" sz="3200" dirty="0">
                <a:solidFill>
                  <a:schemeClr val="bg1"/>
                </a:solidFill>
                <a:latin typeface="Times New Roman" pitchFamily="18" charset="0"/>
                <a:cs typeface="Times New Roman" pitchFamily="18" charset="0"/>
              </a:rPr>
              <a:t>&lt;</a:t>
            </a:r>
            <a:r>
              <a:rPr lang="en-US" sz="3200" dirty="0" smtClean="0">
                <a:solidFill>
                  <a:schemeClr val="bg1"/>
                </a:solidFill>
                <a:latin typeface="Times New Roman" pitchFamily="18" charset="0"/>
                <a:cs typeface="Times New Roman" pitchFamily="18" charset="0"/>
              </a:rPr>
              <a:t>Satwika B VTU15368&gt;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&lt;Fazel Khan P VTU17589&gt;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&lt;7092200602&gt;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&lt;6369038995&gt;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&lt;95159 52206&gt;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&lt;vtu15366@veltech.edu.in&gt;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 vtu15368@veltech.edu.in&gt;</a:t>
            </a:r>
            <a:endParaRPr lang="en-US" sz="3200" dirty="0">
              <a:solidFill>
                <a:schemeClr val="bg1"/>
              </a:solidFill>
              <a:latin typeface="Times New Roman" pitchFamily="18" charset="0"/>
              <a:cs typeface="Times New Roman" pitchFamily="18" charset="0"/>
            </a:endParaRPr>
          </a:p>
          <a:p>
            <a:r>
              <a:rPr lang="en-US" sz="3200" dirty="0" smtClean="0">
                <a:solidFill>
                  <a:schemeClr val="bg1"/>
                </a:solidFill>
                <a:latin typeface="Times New Roman" pitchFamily="18" charset="0"/>
                <a:cs typeface="Times New Roman" pitchFamily="18" charset="0"/>
              </a:rPr>
              <a:t>&lt; vtu17589@veltech.edu.in&gt;</a:t>
            </a:r>
            <a:endParaRPr lang="en-US" sz="3200" dirty="0">
              <a:solidFill>
                <a:schemeClr val="bg1"/>
              </a:solidFill>
              <a:latin typeface="Times New Roman" pitchFamily="18" charset="0"/>
              <a:cs typeface="Times New Roman" pitchFamily="18" charset="0"/>
            </a:endParaRPr>
          </a:p>
        </p:txBody>
      </p:sp>
      <p:sp>
        <p:nvSpPr>
          <p:cNvPr id="2242" name="Text Box 194"/>
          <p:cNvSpPr txBox="1">
            <a:spLocks noChangeArrowheads="1"/>
          </p:cNvSpPr>
          <p:nvPr/>
        </p:nvSpPr>
        <p:spPr bwMode="auto">
          <a:xfrm>
            <a:off x="685800" y="5066334"/>
            <a:ext cx="5943600" cy="9259266"/>
          </a:xfrm>
          <a:prstGeom prst="rect">
            <a:avLst/>
          </a:prstGeom>
          <a:solidFill>
            <a:schemeClr val="accent1">
              <a:lumMod val="75000"/>
            </a:schemeClr>
          </a:solidFill>
          <a:ln>
            <a:noFill/>
          </a:ln>
          <a:effectLst/>
        </p:spPr>
        <p:txBody>
          <a:bodyPr lIns="228600" tIns="228600" rIns="228600" bIns="228600">
            <a:spAutoFit/>
          </a:bodyPr>
          <a:lstStyle/>
          <a:p>
            <a:pPr algn="just">
              <a:lnSpc>
                <a:spcPct val="150000"/>
              </a:lnSpc>
              <a:buFont typeface="Wingdings" panose="05000000000000000000" charset="0"/>
              <a:buChar char="Ø"/>
            </a:pPr>
            <a:r>
              <a:rPr lang="en-US" dirty="0" smtClean="0">
                <a:solidFill>
                  <a:schemeClr val="bg1"/>
                </a:solidFill>
                <a:latin typeface="Times New Roman" pitchFamily="18" charset="0"/>
                <a:cs typeface="Times New Roman" pitchFamily="18" charset="0"/>
              </a:rPr>
              <a:t> Brain cancer is a fatal disease with little chance of survival. One of the most important tasks of neurologists and radiologists is detecting brain tumors.</a:t>
            </a:r>
          </a:p>
          <a:p>
            <a:pPr algn="just">
              <a:lnSpc>
                <a:spcPct val="150000"/>
              </a:lnSpc>
              <a:buFont typeface="Wingdings" panose="05000000000000000000" charset="0"/>
              <a:buChar char="Ø"/>
            </a:pPr>
            <a:r>
              <a:rPr lang="en-US" dirty="0" smtClean="0">
                <a:solidFill>
                  <a:schemeClr val="bg1"/>
                </a:solidFill>
                <a:latin typeface="Times New Roman" pitchFamily="18" charset="0"/>
                <a:cs typeface="Times New Roman" pitchFamily="18" charset="0"/>
              </a:rPr>
              <a:t> </a:t>
            </a:r>
            <a:r>
              <a:rPr lang="en-US" spc="-100" dirty="0" smtClean="0">
                <a:solidFill>
                  <a:schemeClr val="bg1"/>
                </a:solidFill>
                <a:latin typeface="Times New Roman" pitchFamily="18" charset="0"/>
                <a:cs typeface="Times New Roman" pitchFamily="18" charset="0"/>
              </a:rPr>
              <a:t>Brain tumors can be benign (noncancerous) or malignant (cancerous) which affects adults and children. However, whether a brain tumor is cancerous or not, it can affect how the brain works if it becomes large enough to compress surrounding tissue.</a:t>
            </a:r>
            <a:r>
              <a:rPr lang="en-US" dirty="0" smtClean="0">
                <a:solidFill>
                  <a:schemeClr val="bg1"/>
                </a:solidFill>
                <a:latin typeface="Times New Roman" pitchFamily="18" charset="0"/>
                <a:cs typeface="Times New Roman" pitchFamily="18" charset="0"/>
              </a:rPr>
              <a:t> </a:t>
            </a:r>
          </a:p>
          <a:p>
            <a:pPr algn="just">
              <a:lnSpc>
                <a:spcPct val="150000"/>
              </a:lnSpc>
              <a:buFont typeface="Wingdings" panose="05000000000000000000" charset="0"/>
              <a:buChar char="Ø"/>
            </a:pPr>
            <a:r>
              <a:rPr lang="en-US" dirty="0" smtClean="0">
                <a:solidFill>
                  <a:schemeClr val="bg1"/>
                </a:solidFill>
                <a:latin typeface="Times New Roman" pitchFamily="18" charset="0"/>
                <a:cs typeface="Times New Roman" pitchFamily="18" charset="0"/>
              </a:rPr>
              <a:t> MRI is the most common method for diagnosing brain tumors. Brain tumor segmentation using the U-Net uses more layered structure to autonomously and accurately determine the size and location of brain tumors from MRI.</a:t>
            </a:r>
            <a:endParaRPr lang="en-IN" dirty="0">
              <a:solidFill>
                <a:schemeClr val="bg1"/>
              </a:solidFill>
              <a:latin typeface="Times New Roman" pitchFamily="18" charset="0"/>
              <a:cs typeface="Times New Roman" pitchFamily="18" charset="0"/>
            </a:endParaRPr>
          </a:p>
        </p:txBody>
      </p:sp>
      <p:sp>
        <p:nvSpPr>
          <p:cNvPr id="2243" name="Text Box 195"/>
          <p:cNvSpPr txBox="1">
            <a:spLocks noChangeArrowheads="1"/>
          </p:cNvSpPr>
          <p:nvPr/>
        </p:nvSpPr>
        <p:spPr bwMode="auto">
          <a:xfrm>
            <a:off x="20116800" y="4861679"/>
            <a:ext cx="10969625" cy="3139321"/>
          </a:xfrm>
          <a:prstGeom prst="rect">
            <a:avLst/>
          </a:prstGeom>
          <a:solidFill>
            <a:schemeClr val="bg1"/>
          </a:solidFill>
          <a:ln>
            <a:noFill/>
          </a:ln>
          <a:effectLst/>
        </p:spPr>
        <p:txBody>
          <a:bodyPr lIns="182880" tIns="182880" rIns="182880" bIns="182880">
            <a:spAutoFit/>
          </a:bodyPr>
          <a:lstStyle/>
          <a:p>
            <a:pPr algn="just">
              <a:lnSpc>
                <a:spcPct val="150000"/>
              </a:lnSpc>
            </a:pPr>
            <a:r>
              <a:rPr lang="en-US" dirty="0" smtClean="0">
                <a:latin typeface="Times New Roman" pitchFamily="18" charset="0"/>
                <a:cs typeface="Times New Roman" pitchFamily="18" charset="0"/>
              </a:rPr>
              <a:t>The proposed system is a U-Net architecture for brain tumor segmentation which used the BraTS 2020 dataset of the patient which is maintained privately. This model provides an accuracy of nearly 99 percent which is much greater than the existing system CNN. As U-Net is specially designed for medical usage, it gives more advantages for the training and validation phase.</a:t>
            </a:r>
            <a:endParaRPr lang="en-US" dirty="0">
              <a:latin typeface="Times New Roman" pitchFamily="18" charset="0"/>
              <a:cs typeface="Times New Roman" pitchFamily="18" charset="0"/>
            </a:endParaRPr>
          </a:p>
        </p:txBody>
      </p:sp>
      <p:sp>
        <p:nvSpPr>
          <p:cNvPr id="2244" name="Text Box 196"/>
          <p:cNvSpPr txBox="1">
            <a:spLocks noChangeArrowheads="1"/>
          </p:cNvSpPr>
          <p:nvPr/>
        </p:nvSpPr>
        <p:spPr bwMode="auto">
          <a:xfrm>
            <a:off x="32004000" y="4876086"/>
            <a:ext cx="10969625" cy="4801314"/>
          </a:xfrm>
          <a:prstGeom prst="rect">
            <a:avLst/>
          </a:prstGeom>
          <a:solidFill>
            <a:schemeClr val="bg1"/>
          </a:solidFill>
          <a:ln>
            <a:noFill/>
          </a:ln>
          <a:effectLst/>
        </p:spPr>
        <p:txBody>
          <a:bodyPr lIns="182880" tIns="182880" rIns="182880" bIns="182880">
            <a:spAutoFit/>
          </a:bodyPr>
          <a:lstStyle/>
          <a:p>
            <a:pPr algn="just">
              <a:lnSpc>
                <a:spcPct val="150000"/>
              </a:lnSpc>
            </a:pPr>
            <a:r>
              <a:rPr lang="en-US" b="1" dirty="0" smtClean="0">
                <a:latin typeface="Times New Roman" pitchFamily="18" charset="0"/>
                <a:cs typeface="Times New Roman" pitchFamily="18" charset="0"/>
              </a:rPr>
              <a:t>Kaggle</a:t>
            </a:r>
          </a:p>
          <a:p>
            <a:pPr algn="just">
              <a:lnSpc>
                <a:spcPct val="150000"/>
              </a:lnSpc>
            </a:pPr>
            <a:r>
              <a:rPr lang="en-US" dirty="0" smtClean="0">
                <a:latin typeface="Times New Roman" pitchFamily="18" charset="0"/>
                <a:cs typeface="Times New Roman" pitchFamily="18" charset="0"/>
              </a:rPr>
              <a:t>Kaggle is a popular online platform for data scientists and machine learning professionals to participate in data science competitions, collaborate with others, and learn from other experts in the field. Kaggle hosts a variety of data science challenges that provide participants with datasets and specific tasks to solve.  Classification or Regression. Participants can submit their solutions and receive a score based on their model’s performance on the hosted test dataset.</a:t>
            </a:r>
          </a:p>
          <a:p>
            <a:pPr algn="just">
              <a:lnSpc>
                <a:spcPct val="150000"/>
              </a:lnSpc>
            </a:pPr>
            <a:r>
              <a:rPr lang="en-US" dirty="0" smtClean="0">
                <a:latin typeface="Times New Roman" pitchFamily="18" charset="0"/>
                <a:cs typeface="Times New Roman" pitchFamily="18" charset="0"/>
              </a:rPr>
              <a:t>Standard Used: ISO/IEC 27001</a:t>
            </a:r>
            <a:endParaRPr lang="en-US" dirty="0">
              <a:solidFill>
                <a:prstClr val="black"/>
              </a:solidFill>
              <a:latin typeface="Times New Roman" pitchFamily="18" charset="0"/>
              <a:cs typeface="Times New Roman" pitchFamily="18" charset="0"/>
            </a:endParaRPr>
          </a:p>
        </p:txBody>
      </p:sp>
      <p:sp>
        <p:nvSpPr>
          <p:cNvPr id="2245" name="Text Box 197"/>
          <p:cNvSpPr txBox="1">
            <a:spLocks noChangeArrowheads="1"/>
          </p:cNvSpPr>
          <p:nvPr/>
        </p:nvSpPr>
        <p:spPr bwMode="auto">
          <a:xfrm>
            <a:off x="8229600" y="14325600"/>
            <a:ext cx="10969625" cy="7017306"/>
          </a:xfrm>
          <a:prstGeom prst="rect">
            <a:avLst/>
          </a:prstGeom>
          <a:solidFill>
            <a:schemeClr val="bg1"/>
          </a:solidFill>
          <a:ln>
            <a:noFill/>
          </a:ln>
          <a:effectLst/>
        </p:spPr>
        <p:txBody>
          <a:bodyPr lIns="182880" tIns="182880" rIns="182880" bIns="182880">
            <a:spAutoFit/>
          </a:bodyPr>
          <a:lstStyle/>
          <a:p>
            <a:pPr algn="just">
              <a:lnSpc>
                <a:spcPct val="150000"/>
              </a:lnSpc>
            </a:pPr>
            <a:r>
              <a:rPr lang="en-US" dirty="0" smtClean="0">
                <a:latin typeface="Times New Roman" pitchFamily="18" charset="0"/>
                <a:cs typeface="Times New Roman" pitchFamily="18" charset="0"/>
              </a:rPr>
              <a:t>To ensure that the input data to the model is clean and accurate. The preprocessed image is then divided into two sets – the training set and the validation set. The training set is used to train the UNet model, while the validation set is used to evaluate the performance of the model during training. The model is first initialized with random weights, and then the weights are updated using back propagation to minimize the loss function. The loss function measures the difference between the predicted segmentation and the ground truth segmentation. During the training process, the model is evaluated on the validation set to monitor its performance. The performance of the model is typically measured using metrics such as accuracy, precision, recall, and Dice score. Once the model is trained, it can be used to segment brain tumors in new medical images. The testing process involves passing the new image through the trained model and obtaining the predicted segmentation.</a:t>
            </a:r>
            <a:endParaRPr lang="en-US" dirty="0">
              <a:latin typeface="Times New Roman" pitchFamily="18" charset="0"/>
              <a:cs typeface="Times New Roman" pitchFamily="18" charset="0"/>
            </a:endParaRPr>
          </a:p>
        </p:txBody>
      </p:sp>
      <p:sp>
        <p:nvSpPr>
          <p:cNvPr id="2246" name="Text Box 198"/>
          <p:cNvSpPr txBox="1">
            <a:spLocks noChangeArrowheads="1"/>
          </p:cNvSpPr>
          <p:nvPr/>
        </p:nvSpPr>
        <p:spPr bwMode="auto">
          <a:xfrm>
            <a:off x="32004000" y="10889694"/>
            <a:ext cx="10969625" cy="7017306"/>
          </a:xfrm>
          <a:prstGeom prst="rect">
            <a:avLst/>
          </a:prstGeom>
          <a:solidFill>
            <a:schemeClr val="bg1"/>
          </a:solidFill>
          <a:ln>
            <a:noFill/>
          </a:ln>
          <a:effectLst/>
        </p:spPr>
        <p:txBody>
          <a:bodyPr lIns="182880" tIns="182880" rIns="182880" bIns="182880">
            <a:spAutoFit/>
          </a:bodyPr>
          <a:lstStyle/>
          <a:p>
            <a:pPr algn="just">
              <a:lnSpc>
                <a:spcPct val="150000"/>
              </a:lnSpc>
            </a:pPr>
            <a:r>
              <a:rPr lang="en-US" dirty="0" smtClean="0">
                <a:latin typeface="Times New Roman" pitchFamily="18" charset="0"/>
                <a:cs typeface="Times New Roman" pitchFamily="18" charset="0"/>
              </a:rPr>
              <a:t>The U-Net architecture has shown promising results in the task of brain tumor segmentation for the BraTS 2020 dataset. The BraTS 2020 dataset contains multi-modal MRI scans of brain tumors and corresponding segmentation masks, making it a challenging dataset for segmentation tasks. It included scans of 769 patients, including high-grade glioma (HGG) and low-grade glioma (LGG). The data were divided into a training subset and a validation subset, with 369 patients in the training subset and 400 patients in the validation subset. However, U-Net has been shown to achieve state-of-the-art performance in this task, achieving high accuracy and Dice similarity coefficient (DSC) scores. The U-Net architecture has the ability to handle the complex shape and texture of the tumor, its ability to handle multi-modal MRI scans, and its ability to segment the tumor region with high accuracy. The resulting accuracy of our model is around 99 percent.</a:t>
            </a:r>
            <a:endParaRPr lang="en-US" dirty="0">
              <a:latin typeface="Times New Roman" pitchFamily="18" charset="0"/>
              <a:cs typeface="Times New Roman" pitchFamily="18" charset="0"/>
            </a:endParaRPr>
          </a:p>
        </p:txBody>
      </p:sp>
      <p:sp>
        <p:nvSpPr>
          <p:cNvPr id="2248" name="Text Box 200"/>
          <p:cNvSpPr txBox="1">
            <a:spLocks noChangeArrowheads="1"/>
          </p:cNvSpPr>
          <p:nvPr/>
        </p:nvSpPr>
        <p:spPr bwMode="auto">
          <a:xfrm>
            <a:off x="32007175" y="18996898"/>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smtClean="0">
                <a:latin typeface="Times New Roman" pitchFamily="18" charset="0"/>
                <a:cs typeface="Times New Roman" pitchFamily="18" charset="0"/>
              </a:rPr>
              <a:t>Supervisor Name : Saran Raj S</a:t>
            </a:r>
            <a:endParaRPr lang="en-US" sz="3200" dirty="0">
              <a:latin typeface="Times New Roman" pitchFamily="18" charset="0"/>
              <a:cs typeface="Times New Roman" pitchFamily="18" charset="0"/>
            </a:endParaRPr>
          </a:p>
          <a:p>
            <a:pPr>
              <a:spcAft>
                <a:spcPct val="50000"/>
              </a:spcAft>
              <a:buFontTx/>
              <a:buAutoNum type="arabicPeriod"/>
            </a:pPr>
            <a:r>
              <a:rPr lang="en-US" sz="3200" dirty="0" smtClean="0">
                <a:latin typeface="Times New Roman" pitchFamily="18" charset="0"/>
                <a:cs typeface="Times New Roman" pitchFamily="18" charset="0"/>
              </a:rPr>
              <a:t>Supervisor Contact No : 8122535491</a:t>
            </a:r>
            <a:endParaRPr lang="en-US" sz="3200" dirty="0">
              <a:latin typeface="Times New Roman" pitchFamily="18" charset="0"/>
              <a:cs typeface="Times New Roman" pitchFamily="18" charset="0"/>
            </a:endParaRPr>
          </a:p>
          <a:p>
            <a:pPr>
              <a:spcAft>
                <a:spcPct val="50000"/>
              </a:spcAft>
              <a:buFontTx/>
              <a:buAutoNum type="arabicPeriod"/>
            </a:pPr>
            <a:r>
              <a:rPr lang="en-US" sz="3200" dirty="0" smtClean="0">
                <a:latin typeface="Times New Roman" pitchFamily="18" charset="0"/>
                <a:cs typeface="Times New Roman" pitchFamily="18" charset="0"/>
              </a:rPr>
              <a:t>Supervisor Mail : saranraj@veltech.edu.in</a:t>
            </a:r>
            <a:endParaRPr lang="en-US" sz="3200" dirty="0">
              <a:latin typeface="Times New Roman" pitchFamily="18" charset="0"/>
              <a:cs typeface="Times New Roman" pitchFamily="18" charset="0"/>
            </a:endParaRPr>
          </a:p>
        </p:txBody>
      </p:sp>
      <p:pic>
        <p:nvPicPr>
          <p:cNvPr id="30" name="image1.jpeg">
            <a:extLst>
              <a:ext uri="{FF2B5EF4-FFF2-40B4-BE49-F238E27FC236}">
                <a16:creationId xmlns="" xmlns:a16="http://schemas.microsoft.com/office/drawing/2014/main" id="{CF9C150D-A562-4D95-8D95-ECA9A6CA5F3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17638" y="698463"/>
            <a:ext cx="3886200" cy="1769052"/>
          </a:xfrm>
          <a:prstGeom prst="rect">
            <a:avLst/>
          </a:prstGeom>
        </p:spPr>
      </p:pic>
      <p:sp>
        <p:nvSpPr>
          <p:cNvPr id="29" name="Text Box 195"/>
          <p:cNvSpPr txBox="1">
            <a:spLocks noChangeArrowheads="1"/>
          </p:cNvSpPr>
          <p:nvPr/>
        </p:nvSpPr>
        <p:spPr bwMode="auto">
          <a:xfrm>
            <a:off x="8077200" y="4648200"/>
            <a:ext cx="10969625" cy="8679299"/>
          </a:xfrm>
          <a:prstGeom prst="rect">
            <a:avLst/>
          </a:prstGeom>
          <a:solidFill>
            <a:schemeClr val="bg1"/>
          </a:solidFill>
          <a:ln>
            <a:noFill/>
          </a:ln>
          <a:effectLst/>
        </p:spPr>
        <p:txBody>
          <a:bodyPr lIns="182880" tIns="182880" rIns="182880" bIns="182880">
            <a:spAutoFit/>
          </a:bodyPr>
          <a:lstStyle/>
          <a:p>
            <a:pPr marL="285750" indent="-285750" algn="just">
              <a:lnSpc>
                <a:spcPct val="150000"/>
              </a:lnSpc>
              <a:buClr>
                <a:srgbClr val="9B2D1F"/>
              </a:buClr>
              <a:buFont typeface="Wingdings" panose="05000000000000000000" charset="0"/>
              <a:buChar char="Ø"/>
            </a:pPr>
            <a:r>
              <a:rPr lang="en-US" dirty="0" smtClean="0">
                <a:latin typeface="Times New Roman" pitchFamily="18" charset="0"/>
                <a:cs typeface="Times New Roman" pitchFamily="18" charset="0"/>
              </a:rPr>
              <a:t>Over the past few decades, the field of medical imaging has undergone a revolution with the application of machine learning and deep learning algorithms for the segmentation, identification, and prediction of patient survival from tumors or other diseases. In addition, it helps doctors make an early diagnosis of malignant brain tumors, thus improving the prognosis. Gliomas occur most often in adults and are thought to arise from glial cells and invade adjacent tissues. </a:t>
            </a:r>
          </a:p>
          <a:p>
            <a:pPr marL="285750" indent="-285750" algn="just">
              <a:lnSpc>
                <a:spcPct val="150000"/>
              </a:lnSpc>
              <a:buClr>
                <a:srgbClr val="9B2D1F"/>
              </a:buClr>
              <a:buFont typeface="Wingdings" panose="05000000000000000000" charset="0"/>
              <a:buChar char="Ø"/>
            </a:pPr>
            <a:r>
              <a:rPr lang="en-US" dirty="0" smtClean="0">
                <a:latin typeface="Times New Roman" pitchFamily="18" charset="0"/>
                <a:cs typeface="Times New Roman" pitchFamily="18" charset="0"/>
              </a:rPr>
              <a:t>The primary brain tumor is a glioma. High-Grade Glioblastoma (HGG) and Low-Grade Glioblastoma (LGG) are two other subtypes of glioma. While radiologists manually reviewed Magnetic Resonance Imaging (MRI) modalities to generate quantitative information, segmentation of 2D modalities is cumbersome, with variations and errors.</a:t>
            </a:r>
          </a:p>
          <a:p>
            <a:pPr marL="285750" indent="-285750" algn="just">
              <a:lnSpc>
                <a:spcPct val="150000"/>
              </a:lnSpc>
              <a:buClr>
                <a:srgbClr val="9B2D1F"/>
              </a:buClr>
              <a:buFont typeface="Wingdings" panose="05000000000000000000" charset="0"/>
              <a:buChar char="Ø"/>
            </a:pPr>
            <a:r>
              <a:rPr lang="en-US" dirty="0" smtClean="0">
                <a:latin typeface="Times New Roman" pitchFamily="18" charset="0"/>
                <a:cs typeface="Times New Roman" pitchFamily="18" charset="0"/>
                <a:sym typeface="+mn-ea"/>
              </a:rPr>
              <a:t>This challenge is further heightened if tumors vary in size, shape, and location. Tumor-like cells can appear anywhere in brain tissue and can vary in size, appearance, and shape, and it is difficult to automatically segment brain tumors and their subregions.</a:t>
            </a:r>
            <a:endParaRPr lang="en-US"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0650200" y="8671484"/>
            <a:ext cx="9829800" cy="5120716"/>
          </a:xfrm>
          <a:prstGeom prst="rect">
            <a:avLst/>
          </a:prstGeom>
          <a:noFill/>
          <a:ln w="9525">
            <a:noFill/>
            <a:miter lim="800000"/>
            <a:headEnd/>
            <a:tailEnd/>
          </a:ln>
        </p:spPr>
      </p:pic>
      <p:pic>
        <p:nvPicPr>
          <p:cNvPr id="1028" name="Picture 4" descr="C:\Users\HP\OneDrive\Desktop\Blank diagram.png"/>
          <p:cNvPicPr>
            <a:picLocks noChangeAspect="1" noChangeArrowheads="1"/>
          </p:cNvPicPr>
          <p:nvPr/>
        </p:nvPicPr>
        <p:blipFill>
          <a:blip r:embed="rId4" cstate="print"/>
          <a:srcRect/>
          <a:stretch>
            <a:fillRect/>
          </a:stretch>
        </p:blipFill>
        <p:spPr bwMode="auto">
          <a:xfrm rot="16200000">
            <a:off x="23283167" y="12530834"/>
            <a:ext cx="4495799" cy="9761733"/>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1801</TotalTime>
  <Words>777</Words>
  <Application>Microsoft Office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 800.790.4001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HP</cp:lastModifiedBy>
  <cp:revision>56</cp:revision>
  <dcterms:created xsi:type="dcterms:W3CDTF">2008-05-03T03:01:56Z</dcterms:created>
  <dcterms:modified xsi:type="dcterms:W3CDTF">2023-05-06T16:07:31Z</dcterms:modified>
</cp:coreProperties>
</file>