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79" r:id="rId2"/>
    <p:sldId id="258" r:id="rId3"/>
    <p:sldId id="259" r:id="rId4"/>
    <p:sldId id="260" r:id="rId5"/>
    <p:sldId id="261" r:id="rId6"/>
    <p:sldId id="280"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297" r:id="rId21"/>
    <p:sldId id="298" r:id="rId22"/>
    <p:sldId id="299" r:id="rId23"/>
    <p:sldId id="300" r:id="rId24"/>
    <p:sldId id="301" r:id="rId25"/>
    <p:sldId id="302" r:id="rId26"/>
    <p:sldId id="303" r:id="rId27"/>
    <p:sldId id="304" r:id="rId28"/>
    <p:sldId id="276" r:id="rId29"/>
    <p:sldId id="265" r:id="rId30"/>
    <p:sldId id="274" r:id="rId31"/>
    <p:sldId id="305" r:id="rId32"/>
    <p:sldId id="281" r:id="rId33"/>
    <p:sldId id="282" r:id="rId34"/>
    <p:sldId id="283" r:id="rId35"/>
    <p:sldId id="270" r:id="rId36"/>
    <p:sldId id="275" r:id="rId37"/>
    <p:sldId id="278"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506" y="-26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23597B-99E9-4D89-B3A7-AF7269CF0CB0}" type="datetimeFigureOut">
              <a:rPr lang="en-IN" smtClean="0"/>
              <a:pPr/>
              <a:t>22-07-2023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63E9F-17D9-4D9D-A155-C06C7C01E417}" type="slidenum">
              <a:rPr lang="en-IN" smtClean="0"/>
              <a:pPr/>
              <a:t>‹#›</a:t>
            </a:fld>
            <a:endParaRPr lang="en-IN"/>
          </a:p>
        </p:txBody>
      </p:sp>
    </p:spTree>
    <p:extLst>
      <p:ext uri="{BB962C8B-B14F-4D97-AF65-F5344CB8AC3E}">
        <p14:creationId xmlns="" xmlns:p14="http://schemas.microsoft.com/office/powerpoint/2010/main" val="1978767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0769F63-365D-4A0A-B033-A46EF4671CBB}" type="slidenum">
              <a:rPr lang="en-IN" smtClean="0"/>
              <a:pPr/>
              <a:t>1</a:t>
            </a:fld>
            <a:endParaRPr lang="en-IN"/>
          </a:p>
        </p:txBody>
      </p:sp>
      <p:sp>
        <p:nvSpPr>
          <p:cNvPr id="5" name="Footer Placeholder 4"/>
          <p:cNvSpPr>
            <a:spLocks noGrp="1"/>
          </p:cNvSpPr>
          <p:nvPr>
            <p:ph type="ftr" sz="quarter" idx="11"/>
          </p:nvPr>
        </p:nvSpPr>
        <p:spPr/>
        <p:txBody>
          <a:bodyPr/>
          <a:lstStyle/>
          <a:p>
            <a:r>
              <a:rPr lang="en-IN"/>
              <a:t>BATCH NO:                   PRESENTED DATE:</a:t>
            </a:r>
          </a:p>
        </p:txBody>
      </p:sp>
      <p:sp>
        <p:nvSpPr>
          <p:cNvPr id="6" name="Header Placeholder 5"/>
          <p:cNvSpPr>
            <a:spLocks noGrp="1"/>
          </p:cNvSpPr>
          <p:nvPr>
            <p:ph type="hdr" sz="quarter" idx="12"/>
          </p:nvPr>
        </p:nvSpPr>
        <p:spPr/>
        <p:txBody>
          <a:bodyPr/>
          <a:lstStyle/>
          <a:p>
            <a:r>
              <a:rPr lang="en-IN"/>
              <a:t>REVIEW-I</a:t>
            </a:r>
          </a:p>
        </p:txBody>
      </p:sp>
    </p:spTree>
    <p:extLst>
      <p:ext uri="{BB962C8B-B14F-4D97-AF65-F5344CB8AC3E}">
        <p14:creationId xmlns:p14="http://schemas.microsoft.com/office/powerpoint/2010/main" xmlns="" val="2012198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endParaRPr lang="en-IN"/>
          </a:p>
        </p:txBody>
      </p:sp>
      <p:sp>
        <p:nvSpPr>
          <p:cNvPr id="5" name="Slide Number Placeholder 4"/>
          <p:cNvSpPr>
            <a:spLocks noGrp="1"/>
          </p:cNvSpPr>
          <p:nvPr>
            <p:ph type="sldNum" sz="quarter" idx="5"/>
          </p:nvPr>
        </p:nvSpPr>
        <p:spPr/>
        <p:txBody>
          <a:bodyPr/>
          <a:lstStyle/>
          <a:p>
            <a:fld id="{A6E63E9F-17D9-4D9D-A155-C06C7C01E417}" type="slidenum">
              <a:rPr lang="en-IN" smtClean="0"/>
              <a:pPr/>
              <a:t>22</a:t>
            </a:fld>
            <a:endParaRPr lang="en-IN"/>
          </a:p>
        </p:txBody>
      </p:sp>
    </p:spTree>
    <p:extLst>
      <p:ext uri="{BB962C8B-B14F-4D97-AF65-F5344CB8AC3E}">
        <p14:creationId xmlns="" xmlns:p14="http://schemas.microsoft.com/office/powerpoint/2010/main" val="970463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A6DA363-769F-4536-A585-05649B49E1BA}" type="datetime1">
              <a:rPr lang="en-IN" smtClean="0"/>
              <a:pPr/>
              <a:t>22-07-2023</a:t>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p>
        </p:txBody>
      </p:sp>
      <p:sp>
        <p:nvSpPr>
          <p:cNvPr id="6" name="Slide Number Placeholder 5"/>
          <p:cNvSpPr>
            <a:spLocks noGrp="1"/>
          </p:cNvSpPr>
          <p:nvPr>
            <p:ph type="sldNum" sz="quarter" idx="12"/>
          </p:nvPr>
        </p:nvSpPr>
        <p:spPr/>
        <p:txBody>
          <a:bodyPr/>
          <a:lstStyle/>
          <a:p>
            <a:fld id="{669AD40C-E5A7-4132-A31D-54A4D1BB6E89}" type="slidenum">
              <a:rPr lang="en-IN" smtClean="0"/>
              <a:pPr/>
              <a:t>‹#›</a:t>
            </a:fld>
            <a:endParaRPr lang="en-IN"/>
          </a:p>
        </p:txBody>
      </p:sp>
    </p:spTree>
    <p:extLst>
      <p:ext uri="{BB962C8B-B14F-4D97-AF65-F5344CB8AC3E}">
        <p14:creationId xmlns="" xmlns:p14="http://schemas.microsoft.com/office/powerpoint/2010/main" val="1981147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7F2E8A3-6808-4ECB-90A8-23FB4F90A890}" type="datetime1">
              <a:rPr lang="en-IN" smtClean="0"/>
              <a:pPr/>
              <a:t>22-07-2023</a:t>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p>
        </p:txBody>
      </p:sp>
      <p:sp>
        <p:nvSpPr>
          <p:cNvPr id="6" name="Slide Number Placeholder 5"/>
          <p:cNvSpPr>
            <a:spLocks noGrp="1"/>
          </p:cNvSpPr>
          <p:nvPr>
            <p:ph type="sldNum" sz="quarter" idx="12"/>
          </p:nvPr>
        </p:nvSpPr>
        <p:spPr/>
        <p:txBody>
          <a:bodyPr/>
          <a:lstStyle/>
          <a:p>
            <a:fld id="{669AD40C-E5A7-4132-A31D-54A4D1BB6E89}" type="slidenum">
              <a:rPr lang="en-IN" smtClean="0"/>
              <a:pPr/>
              <a:t>‹#›</a:t>
            </a:fld>
            <a:endParaRPr lang="en-IN"/>
          </a:p>
        </p:txBody>
      </p:sp>
    </p:spTree>
    <p:extLst>
      <p:ext uri="{BB962C8B-B14F-4D97-AF65-F5344CB8AC3E}">
        <p14:creationId xmlns="" xmlns:p14="http://schemas.microsoft.com/office/powerpoint/2010/main" val="361413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ED1D602-7652-41E6-8E54-FEB20C9E5001}" type="datetime1">
              <a:rPr lang="en-IN" smtClean="0"/>
              <a:pPr/>
              <a:t>22-07-2023</a:t>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p>
        </p:txBody>
      </p:sp>
      <p:sp>
        <p:nvSpPr>
          <p:cNvPr id="6" name="Slide Number Placeholder 5"/>
          <p:cNvSpPr>
            <a:spLocks noGrp="1"/>
          </p:cNvSpPr>
          <p:nvPr>
            <p:ph type="sldNum" sz="quarter" idx="12"/>
          </p:nvPr>
        </p:nvSpPr>
        <p:spPr/>
        <p:txBody>
          <a:bodyPr/>
          <a:lstStyle/>
          <a:p>
            <a:fld id="{669AD40C-E5A7-4132-A31D-54A4D1BB6E89}" type="slidenum">
              <a:rPr lang="en-IN" smtClean="0"/>
              <a:pPr/>
              <a:t>‹#›</a:t>
            </a:fld>
            <a:endParaRPr lang="en-IN"/>
          </a:p>
        </p:txBody>
      </p:sp>
    </p:spTree>
    <p:extLst>
      <p:ext uri="{BB962C8B-B14F-4D97-AF65-F5344CB8AC3E}">
        <p14:creationId xmlns="" xmlns:p14="http://schemas.microsoft.com/office/powerpoint/2010/main" val="1159504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26DEE5C-195B-4209-9085-526B148D6B3E}" type="datetime1">
              <a:rPr lang="en-IN" smtClean="0"/>
              <a:pPr/>
              <a:t>22-07-2023</a:t>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p>
        </p:txBody>
      </p:sp>
      <p:sp>
        <p:nvSpPr>
          <p:cNvPr id="6" name="Slide Number Placeholder 5"/>
          <p:cNvSpPr>
            <a:spLocks noGrp="1"/>
          </p:cNvSpPr>
          <p:nvPr>
            <p:ph type="sldNum" sz="quarter" idx="12"/>
          </p:nvPr>
        </p:nvSpPr>
        <p:spPr/>
        <p:txBody>
          <a:bodyPr/>
          <a:lstStyle/>
          <a:p>
            <a:fld id="{669AD40C-E5A7-4132-A31D-54A4D1BB6E89}" type="slidenum">
              <a:rPr lang="en-IN" smtClean="0"/>
              <a:pPr/>
              <a:t>‹#›</a:t>
            </a:fld>
            <a:endParaRPr lang="en-IN"/>
          </a:p>
        </p:txBody>
      </p:sp>
    </p:spTree>
    <p:extLst>
      <p:ext uri="{BB962C8B-B14F-4D97-AF65-F5344CB8AC3E}">
        <p14:creationId xmlns="" xmlns:p14="http://schemas.microsoft.com/office/powerpoint/2010/main" val="580337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A00805-E3D1-44AE-9F79-6E27E8D11E6B}" type="datetime1">
              <a:rPr lang="en-IN" smtClean="0"/>
              <a:pPr/>
              <a:t>22-07-2023</a:t>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p>
        </p:txBody>
      </p:sp>
      <p:sp>
        <p:nvSpPr>
          <p:cNvPr id="6" name="Slide Number Placeholder 5"/>
          <p:cNvSpPr>
            <a:spLocks noGrp="1"/>
          </p:cNvSpPr>
          <p:nvPr>
            <p:ph type="sldNum" sz="quarter" idx="12"/>
          </p:nvPr>
        </p:nvSpPr>
        <p:spPr/>
        <p:txBody>
          <a:bodyPr/>
          <a:lstStyle/>
          <a:p>
            <a:fld id="{669AD40C-E5A7-4132-A31D-54A4D1BB6E89}" type="slidenum">
              <a:rPr lang="en-IN" smtClean="0"/>
              <a:pPr/>
              <a:t>‹#›</a:t>
            </a:fld>
            <a:endParaRPr lang="en-IN"/>
          </a:p>
        </p:txBody>
      </p:sp>
    </p:spTree>
    <p:extLst>
      <p:ext uri="{BB962C8B-B14F-4D97-AF65-F5344CB8AC3E}">
        <p14:creationId xmlns="" xmlns:p14="http://schemas.microsoft.com/office/powerpoint/2010/main" val="3413810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8AA0376-BD03-4456-8456-9D2801477B8A}" type="datetime1">
              <a:rPr lang="en-IN" smtClean="0"/>
              <a:pPr/>
              <a:t>22-07-2023</a:t>
            </a:fld>
            <a:endParaRPr lang="en-IN"/>
          </a:p>
        </p:txBody>
      </p:sp>
      <p:sp>
        <p:nvSpPr>
          <p:cNvPr id="6" name="Footer Placeholder 5"/>
          <p:cNvSpPr>
            <a:spLocks noGrp="1"/>
          </p:cNvSpPr>
          <p:nvPr>
            <p:ph type="ftr" sz="quarter" idx="11"/>
          </p:nvPr>
        </p:nvSpPr>
        <p:spPr/>
        <p:txBody>
          <a:bodyPr/>
          <a:lstStyle/>
          <a:p>
            <a:r>
              <a:rPr lang="en-IN"/>
              <a:t>BATCH NO:     DEPARTMENT OF COMPUTER SCIENCE &amp; ENGINEERING</a:t>
            </a:r>
          </a:p>
        </p:txBody>
      </p:sp>
      <p:sp>
        <p:nvSpPr>
          <p:cNvPr id="7" name="Slide Number Placeholder 6"/>
          <p:cNvSpPr>
            <a:spLocks noGrp="1"/>
          </p:cNvSpPr>
          <p:nvPr>
            <p:ph type="sldNum" sz="quarter" idx="12"/>
          </p:nvPr>
        </p:nvSpPr>
        <p:spPr/>
        <p:txBody>
          <a:bodyPr/>
          <a:lstStyle/>
          <a:p>
            <a:fld id="{669AD40C-E5A7-4132-A31D-54A4D1BB6E89}" type="slidenum">
              <a:rPr lang="en-IN" smtClean="0"/>
              <a:pPr/>
              <a:t>‹#›</a:t>
            </a:fld>
            <a:endParaRPr lang="en-IN"/>
          </a:p>
        </p:txBody>
      </p:sp>
    </p:spTree>
    <p:extLst>
      <p:ext uri="{BB962C8B-B14F-4D97-AF65-F5344CB8AC3E}">
        <p14:creationId xmlns="" xmlns:p14="http://schemas.microsoft.com/office/powerpoint/2010/main" val="51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6A259B2-5909-479A-86EA-B8E6D0B656E5}" type="datetime1">
              <a:rPr lang="en-IN" smtClean="0"/>
              <a:pPr/>
              <a:t>22-07-2023</a:t>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p>
        </p:txBody>
      </p:sp>
      <p:sp>
        <p:nvSpPr>
          <p:cNvPr id="9" name="Slide Number Placeholder 8"/>
          <p:cNvSpPr>
            <a:spLocks noGrp="1"/>
          </p:cNvSpPr>
          <p:nvPr>
            <p:ph type="sldNum" sz="quarter" idx="12"/>
          </p:nvPr>
        </p:nvSpPr>
        <p:spPr/>
        <p:txBody>
          <a:bodyPr/>
          <a:lstStyle/>
          <a:p>
            <a:fld id="{669AD40C-E5A7-4132-A31D-54A4D1BB6E89}" type="slidenum">
              <a:rPr lang="en-IN" smtClean="0"/>
              <a:pPr/>
              <a:t>‹#›</a:t>
            </a:fld>
            <a:endParaRPr lang="en-IN"/>
          </a:p>
        </p:txBody>
      </p:sp>
    </p:spTree>
    <p:extLst>
      <p:ext uri="{BB962C8B-B14F-4D97-AF65-F5344CB8AC3E}">
        <p14:creationId xmlns="" xmlns:p14="http://schemas.microsoft.com/office/powerpoint/2010/main" val="2118790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4B8D5B8-FCD1-4494-B40C-0F9201435A46}" type="datetime1">
              <a:rPr lang="en-IN" smtClean="0"/>
              <a:pPr/>
              <a:t>22-07-2023</a:t>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669AD40C-E5A7-4132-A31D-54A4D1BB6E89}" type="slidenum">
              <a:rPr lang="en-IN" smtClean="0"/>
              <a:pPr/>
              <a:t>‹#›</a:t>
            </a:fld>
            <a:endParaRPr lang="en-IN"/>
          </a:p>
        </p:txBody>
      </p:sp>
    </p:spTree>
    <p:extLst>
      <p:ext uri="{BB962C8B-B14F-4D97-AF65-F5344CB8AC3E}">
        <p14:creationId xmlns="" xmlns:p14="http://schemas.microsoft.com/office/powerpoint/2010/main" val="1902163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99F7AA-1DC8-40E9-BC7E-AD5661FFF492}" type="datetime1">
              <a:rPr lang="en-IN" smtClean="0"/>
              <a:pPr/>
              <a:t>22-07-2023</a:t>
            </a:fld>
            <a:endParaRPr lang="en-IN"/>
          </a:p>
        </p:txBody>
      </p:sp>
      <p:sp>
        <p:nvSpPr>
          <p:cNvPr id="3" name="Footer Placeholder 2"/>
          <p:cNvSpPr>
            <a:spLocks noGrp="1"/>
          </p:cNvSpPr>
          <p:nvPr>
            <p:ph type="ftr" sz="quarter" idx="11"/>
          </p:nvPr>
        </p:nvSpPr>
        <p:spPr/>
        <p:txBody>
          <a:bodyPr/>
          <a:lstStyle/>
          <a:p>
            <a:r>
              <a:rPr lang="en-IN"/>
              <a:t>BATCH NO:     DEPARTMENT OF COMPUTER SCIENCE &amp; ENGINEERING</a:t>
            </a:r>
          </a:p>
        </p:txBody>
      </p:sp>
      <p:sp>
        <p:nvSpPr>
          <p:cNvPr id="4" name="Slide Number Placeholder 3"/>
          <p:cNvSpPr>
            <a:spLocks noGrp="1"/>
          </p:cNvSpPr>
          <p:nvPr>
            <p:ph type="sldNum" sz="quarter" idx="12"/>
          </p:nvPr>
        </p:nvSpPr>
        <p:spPr/>
        <p:txBody>
          <a:bodyPr/>
          <a:lstStyle/>
          <a:p>
            <a:fld id="{669AD40C-E5A7-4132-A31D-54A4D1BB6E89}" type="slidenum">
              <a:rPr lang="en-IN" smtClean="0"/>
              <a:pPr/>
              <a:t>‹#›</a:t>
            </a:fld>
            <a:endParaRPr lang="en-IN"/>
          </a:p>
        </p:txBody>
      </p:sp>
    </p:spTree>
    <p:extLst>
      <p:ext uri="{BB962C8B-B14F-4D97-AF65-F5344CB8AC3E}">
        <p14:creationId xmlns="" xmlns:p14="http://schemas.microsoft.com/office/powerpoint/2010/main" val="510164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42E248-904C-4342-9ACC-45977B3E8097}" type="datetime1">
              <a:rPr lang="en-IN" smtClean="0"/>
              <a:pPr/>
              <a:t>22-07-2023</a:t>
            </a:fld>
            <a:endParaRPr lang="en-IN"/>
          </a:p>
        </p:txBody>
      </p:sp>
      <p:sp>
        <p:nvSpPr>
          <p:cNvPr id="6" name="Footer Placeholder 5"/>
          <p:cNvSpPr>
            <a:spLocks noGrp="1"/>
          </p:cNvSpPr>
          <p:nvPr>
            <p:ph type="ftr" sz="quarter" idx="11"/>
          </p:nvPr>
        </p:nvSpPr>
        <p:spPr/>
        <p:txBody>
          <a:bodyPr/>
          <a:lstStyle/>
          <a:p>
            <a:r>
              <a:rPr lang="en-IN"/>
              <a:t>BATCH NO:     DEPARTMENT OF COMPUTER SCIENCE &amp; ENGINEERING</a:t>
            </a:r>
          </a:p>
        </p:txBody>
      </p:sp>
      <p:sp>
        <p:nvSpPr>
          <p:cNvPr id="7" name="Slide Number Placeholder 6"/>
          <p:cNvSpPr>
            <a:spLocks noGrp="1"/>
          </p:cNvSpPr>
          <p:nvPr>
            <p:ph type="sldNum" sz="quarter" idx="12"/>
          </p:nvPr>
        </p:nvSpPr>
        <p:spPr/>
        <p:txBody>
          <a:bodyPr/>
          <a:lstStyle/>
          <a:p>
            <a:fld id="{669AD40C-E5A7-4132-A31D-54A4D1BB6E89}" type="slidenum">
              <a:rPr lang="en-IN" smtClean="0"/>
              <a:pPr/>
              <a:t>‹#›</a:t>
            </a:fld>
            <a:endParaRPr lang="en-IN"/>
          </a:p>
        </p:txBody>
      </p:sp>
    </p:spTree>
    <p:extLst>
      <p:ext uri="{BB962C8B-B14F-4D97-AF65-F5344CB8AC3E}">
        <p14:creationId xmlns="" xmlns:p14="http://schemas.microsoft.com/office/powerpoint/2010/main" val="487034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4663E3-F8C6-4E1A-880E-12A9EC39D0A4}" type="datetime1">
              <a:rPr lang="en-IN" smtClean="0"/>
              <a:pPr/>
              <a:t>22-07-2023</a:t>
            </a:fld>
            <a:endParaRPr lang="en-IN"/>
          </a:p>
        </p:txBody>
      </p:sp>
      <p:sp>
        <p:nvSpPr>
          <p:cNvPr id="6" name="Footer Placeholder 5"/>
          <p:cNvSpPr>
            <a:spLocks noGrp="1"/>
          </p:cNvSpPr>
          <p:nvPr>
            <p:ph type="ftr" sz="quarter" idx="11"/>
          </p:nvPr>
        </p:nvSpPr>
        <p:spPr/>
        <p:txBody>
          <a:bodyPr/>
          <a:lstStyle/>
          <a:p>
            <a:r>
              <a:rPr lang="en-IN"/>
              <a:t>BATCH NO:     DEPARTMENT OF COMPUTER SCIENCE &amp; ENGINEERING</a:t>
            </a:r>
          </a:p>
        </p:txBody>
      </p:sp>
      <p:sp>
        <p:nvSpPr>
          <p:cNvPr id="7" name="Slide Number Placeholder 6"/>
          <p:cNvSpPr>
            <a:spLocks noGrp="1"/>
          </p:cNvSpPr>
          <p:nvPr>
            <p:ph type="sldNum" sz="quarter" idx="12"/>
          </p:nvPr>
        </p:nvSpPr>
        <p:spPr/>
        <p:txBody>
          <a:bodyPr/>
          <a:lstStyle/>
          <a:p>
            <a:fld id="{669AD40C-E5A7-4132-A31D-54A4D1BB6E89}" type="slidenum">
              <a:rPr lang="en-IN" smtClean="0"/>
              <a:pPr/>
              <a:t>‹#›</a:t>
            </a:fld>
            <a:endParaRPr lang="en-IN"/>
          </a:p>
        </p:txBody>
      </p:sp>
    </p:spTree>
    <p:extLst>
      <p:ext uri="{BB962C8B-B14F-4D97-AF65-F5344CB8AC3E}">
        <p14:creationId xmlns="" xmlns:p14="http://schemas.microsoft.com/office/powerpoint/2010/main" val="3094070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410C77-848B-4F1F-B383-63A05AF82216}" type="datetime1">
              <a:rPr lang="en-IN" smtClean="0"/>
              <a:pPr/>
              <a:t>22-07-2023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BATCH NO:     DEPARTMENT OF COMPUTER SCIENCE &amp; ENGINEERING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9AD40C-E5A7-4132-A31D-54A4D1BB6E89}" type="slidenum">
              <a:rPr lang="en-IN" smtClean="0"/>
              <a:pPr/>
              <a:t>‹#›</a:t>
            </a:fld>
            <a:endParaRPr lang="en-IN"/>
          </a:p>
        </p:txBody>
      </p:sp>
      <p:pic>
        <p:nvPicPr>
          <p:cNvPr id="8" name="Picture 7">
            <a:extLst>
              <a:ext uri="{FF2B5EF4-FFF2-40B4-BE49-F238E27FC236}">
                <a16:creationId xmlns="" xmlns:a16="http://schemas.microsoft.com/office/drawing/2014/main" id="{EEEE36C1-ED18-4C35-8CA5-5A80BC523765}"/>
              </a:ext>
            </a:extLst>
          </p:cNvPr>
          <p:cNvPicPr>
            <a:picLocks noChangeAspect="1"/>
          </p:cNvPicPr>
          <p:nvPr userDrawn="1"/>
        </p:nvPicPr>
        <p:blipFill>
          <a:blip r:embed="rId13" cstate="print">
            <a:extLst>
              <a:ext uri="{28A0092B-C50C-407E-A947-70E740481C1C}">
                <a14:useLocalDpi xmlns="" xmlns:a14="http://schemas.microsoft.com/office/drawing/2010/main" val="0"/>
              </a:ext>
            </a:extLst>
          </a:blip>
          <a:stretch>
            <a:fillRect/>
          </a:stretch>
        </p:blipFill>
        <p:spPr>
          <a:xfrm>
            <a:off x="7316787" y="197732"/>
            <a:ext cx="1370013" cy="1370013"/>
          </a:xfrm>
          <a:prstGeom prst="rect">
            <a:avLst/>
          </a:prstGeom>
        </p:spPr>
      </p:pic>
    </p:spTree>
    <p:extLst>
      <p:ext uri="{BB962C8B-B14F-4D97-AF65-F5344CB8AC3E}">
        <p14:creationId xmlns="" xmlns:p14="http://schemas.microsoft.com/office/powerpoint/2010/main" val="1805384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towardsdatascience.com/unet-line-by-line-explanation-9b191c76baf5" TargetMode="External"/><Relationship Id="rId2" Type="http://schemas.openxmlformats.org/officeDocument/2006/relationships/hyperlink" Target="https://www.kaggle.com/datasets/awsaf49/brats20-dataset-training-validation" TargetMode="External"/><Relationship Id="rId1" Type="http://schemas.openxmlformats.org/officeDocument/2006/relationships/slideLayout" Target="../slideLayouts/slideLayout2.xml"/><Relationship Id="rId5" Type="http://schemas.openxmlformats.org/officeDocument/2006/relationships/hyperlink" Target="https://www.mayoclinic.org/diseases-conditions/glioma/symptoms-causes/syc-20350251" TargetMode="External"/><Relationship Id="rId4" Type="http://schemas.openxmlformats.org/officeDocument/2006/relationships/hyperlink" Target="https://pyimagesearch.com/2022/02/21/u-net-image-segmentation-in-keras/"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5576" y="1484784"/>
            <a:ext cx="7848872" cy="1569660"/>
          </a:xfrm>
          <a:prstGeom prst="rect">
            <a:avLst/>
          </a:prstGeom>
        </p:spPr>
        <p:txBody>
          <a:bodyPr wrap="square">
            <a:spAutoFit/>
          </a:bodyPr>
          <a:lstStyle/>
          <a:p>
            <a:pPr algn="ctr"/>
            <a:r>
              <a:rPr lang="en-US" sz="1600" b="1" dirty="0">
                <a:latin typeface="Times New Roman" pitchFamily="18" charset="0"/>
                <a:ea typeface="Verdana" pitchFamily="34" charset="0"/>
                <a:cs typeface="Times New Roman" pitchFamily="18" charset="0"/>
              </a:rPr>
              <a:t>DEPARTMENT OF COMPUTER SCIENCE &amp; ENGINEERING</a:t>
            </a:r>
          </a:p>
          <a:p>
            <a:pPr algn="ctr"/>
            <a:r>
              <a:rPr lang="en-US" sz="1600" b="1" dirty="0">
                <a:latin typeface="Times New Roman" pitchFamily="18" charset="0"/>
                <a:ea typeface="Verdana" pitchFamily="34" charset="0"/>
                <a:cs typeface="Times New Roman" pitchFamily="18" charset="0"/>
              </a:rPr>
              <a:t>SCHOOL OF </a:t>
            </a:r>
            <a:r>
              <a:rPr lang="en-US" sz="1600" b="1" dirty="0" smtClean="0">
                <a:latin typeface="Times New Roman" pitchFamily="18" charset="0"/>
                <a:ea typeface="Verdana" pitchFamily="34" charset="0"/>
                <a:cs typeface="Times New Roman" pitchFamily="18" charset="0"/>
              </a:rPr>
              <a:t>COMPUTING</a:t>
            </a:r>
          </a:p>
          <a:p>
            <a:pPr algn="ctr"/>
            <a:endParaRPr lang="en-US" sz="1600" b="1" dirty="0">
              <a:latin typeface="Times New Roman" pitchFamily="18" charset="0"/>
              <a:ea typeface="Verdana" pitchFamily="34" charset="0"/>
              <a:cs typeface="Times New Roman" pitchFamily="18" charset="0"/>
            </a:endParaRPr>
          </a:p>
          <a:p>
            <a:pPr algn="ctr"/>
            <a:r>
              <a:rPr lang="en-US" sz="1600" b="1" dirty="0">
                <a:latin typeface="Times New Roman" pitchFamily="18" charset="0"/>
                <a:ea typeface="Verdana" pitchFamily="34" charset="0"/>
                <a:cs typeface="Times New Roman" pitchFamily="18" charset="0"/>
              </a:rPr>
              <a:t>1156CS601- MINOR PROJECT</a:t>
            </a:r>
          </a:p>
          <a:p>
            <a:pPr algn="ctr"/>
            <a:r>
              <a:rPr lang="en-US" sz="1600" b="1" dirty="0">
                <a:latin typeface="Times New Roman" pitchFamily="18" charset="0"/>
                <a:ea typeface="Verdana" pitchFamily="34" charset="0"/>
                <a:cs typeface="Times New Roman" pitchFamily="18" charset="0"/>
              </a:rPr>
              <a:t>WINTER SEMESTER 22-23</a:t>
            </a:r>
          </a:p>
          <a:p>
            <a:pPr algn="ctr"/>
            <a:r>
              <a:rPr lang="en-IN" altLang="en-US" sz="1600" b="1" dirty="0" smtClean="0">
                <a:latin typeface="Times New Roman" panose="02020603050405020304" pitchFamily="18" charset="0"/>
                <a:ea typeface="Verdana" panose="020B0604030504040204" pitchFamily="34" charset="0"/>
                <a:cs typeface="Times New Roman" panose="02020603050405020304" pitchFamily="18" charset="0"/>
              </a:rPr>
              <a:t>SEMESTER END PROJECT VIVA VOCE EXAMINATIONS</a:t>
            </a:r>
            <a:endParaRPr lang="en-IN" dirty="0"/>
          </a:p>
        </p:txBody>
      </p:sp>
      <p:sp>
        <p:nvSpPr>
          <p:cNvPr id="7" name="Rectangle 6"/>
          <p:cNvSpPr/>
          <p:nvPr/>
        </p:nvSpPr>
        <p:spPr>
          <a:xfrm>
            <a:off x="557808" y="3212976"/>
            <a:ext cx="7848872" cy="1015663"/>
          </a:xfrm>
          <a:prstGeom prst="rect">
            <a:avLst/>
          </a:prstGeom>
        </p:spPr>
        <p:txBody>
          <a:bodyPr wrap="square">
            <a:spAutoFit/>
          </a:bodyPr>
          <a:lstStyle/>
          <a:p>
            <a:pPr algn="ctr"/>
            <a:r>
              <a:rPr lang="en-US" sz="2000" b="1" dirty="0">
                <a:latin typeface="Times New Roman" panose="02020603050405020304"/>
                <a:cs typeface="Times New Roman" panose="02020603050405020304"/>
              </a:rPr>
              <a:t>OPTIMIZED U-NET ARCHITECTURE FOR BRAIN TUMOR SEGMENTATION</a:t>
            </a:r>
          </a:p>
          <a:p>
            <a:pPr algn="ctr"/>
            <a:endParaRPr lang="en-IN" sz="2000" dirty="0"/>
          </a:p>
        </p:txBody>
      </p:sp>
      <p:sp>
        <p:nvSpPr>
          <p:cNvPr id="10" name="Slide Number Placeholder 9"/>
          <p:cNvSpPr>
            <a:spLocks noGrp="1"/>
          </p:cNvSpPr>
          <p:nvPr>
            <p:ph type="sldNum" sz="quarter" idx="12"/>
          </p:nvPr>
        </p:nvSpPr>
        <p:spPr/>
        <p:txBody>
          <a:bodyPr/>
          <a:lstStyle/>
          <a:p>
            <a:fld id="{FA00FD27-8DB0-4CB2-BD37-BEA95C6A1008}" type="slidenum">
              <a:rPr lang="en-IN" smtClean="0"/>
              <a:pPr/>
              <a:t>1</a:t>
            </a:fld>
            <a:endParaRPr lang="en-IN"/>
          </a:p>
        </p:txBody>
      </p:sp>
      <p:sp>
        <p:nvSpPr>
          <p:cNvPr id="11" name="Footer Placeholder 10"/>
          <p:cNvSpPr>
            <a:spLocks noGrp="1"/>
          </p:cNvSpPr>
          <p:nvPr>
            <p:ph type="ftr" sz="quarter" idx="11"/>
          </p:nvPr>
        </p:nvSpPr>
        <p:spPr>
          <a:xfrm>
            <a:off x="2551956" y="6341570"/>
            <a:ext cx="4900364" cy="365125"/>
          </a:xfrm>
        </p:spPr>
        <p:txBody>
          <a:bodyPr/>
          <a:lstStyle/>
          <a:p>
            <a:r>
              <a:rPr lang="en-IN" dirty="0"/>
              <a:t>BATCH NO:  36      DEPARTMENT OF COMPUTER SCIENCE &amp; ENGINEERING</a:t>
            </a:r>
          </a:p>
        </p:txBody>
      </p:sp>
      <p:sp>
        <p:nvSpPr>
          <p:cNvPr id="2" name="Date Placeholder 1">
            <a:extLst>
              <a:ext uri="{FF2B5EF4-FFF2-40B4-BE49-F238E27FC236}">
                <a16:creationId xmlns:a16="http://schemas.microsoft.com/office/drawing/2014/main" xmlns="" id="{B04B6E2B-D18D-4E02-AC24-5A326546D733}"/>
              </a:ext>
            </a:extLst>
          </p:cNvPr>
          <p:cNvSpPr>
            <a:spLocks noGrp="1"/>
          </p:cNvSpPr>
          <p:nvPr>
            <p:ph type="dt" sz="half" idx="10"/>
          </p:nvPr>
        </p:nvSpPr>
        <p:spPr/>
        <p:txBody>
          <a:bodyPr/>
          <a:lstStyle/>
          <a:p>
            <a:fld id="{BF477D9D-1523-43A5-AE6E-58669A5E89C6}" type="datetime1">
              <a:rPr lang="en-IN" smtClean="0"/>
              <a:pPr/>
              <a:t>22-07-2023</a:t>
            </a:fld>
            <a:endParaRPr lang="en-IN"/>
          </a:p>
        </p:txBody>
      </p:sp>
      <p:sp>
        <p:nvSpPr>
          <p:cNvPr id="3" name="Rectangle 2">
            <a:extLst>
              <a:ext uri="{FF2B5EF4-FFF2-40B4-BE49-F238E27FC236}">
                <a16:creationId xmlns:a16="http://schemas.microsoft.com/office/drawing/2014/main" xmlns="" id="{B3143428-18D1-8412-047D-0203EA2DBB28}"/>
              </a:ext>
            </a:extLst>
          </p:cNvPr>
          <p:cNvSpPr/>
          <p:nvPr/>
        </p:nvSpPr>
        <p:spPr>
          <a:xfrm>
            <a:off x="755576" y="4365104"/>
            <a:ext cx="3185592" cy="954107"/>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400" b="1" dirty="0">
                <a:latin typeface="Times New Roman" panose="02020603050405020304" pitchFamily="18" charset="0"/>
                <a:cs typeface="Times New Roman" panose="02020603050405020304" pitchFamily="18" charset="0"/>
              </a:rPr>
              <a:t>SUPERVISED BY</a:t>
            </a:r>
          </a:p>
          <a:p>
            <a:endParaRPr lang="en-IN" sz="1400" b="1"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Mr. S. SARAN RAJ</a:t>
            </a:r>
          </a:p>
          <a:p>
            <a:r>
              <a:rPr lang="en-US" sz="1400" b="1" dirty="0">
                <a:latin typeface="Times New Roman" panose="02020603050405020304" pitchFamily="18" charset="0"/>
                <a:cs typeface="Times New Roman" panose="02020603050405020304" pitchFamily="18" charset="0"/>
              </a:rPr>
              <a:t>ASSISTANT PROFESSOR </a:t>
            </a:r>
            <a:endParaRPr lang="en-IN" sz="1400" dirty="0"/>
          </a:p>
        </p:txBody>
      </p:sp>
      <p:sp>
        <p:nvSpPr>
          <p:cNvPr id="6" name="Rectangle 5">
            <a:extLst>
              <a:ext uri="{FF2B5EF4-FFF2-40B4-BE49-F238E27FC236}">
                <a16:creationId xmlns:a16="http://schemas.microsoft.com/office/drawing/2014/main" xmlns="" id="{018EF8EE-C8B7-8906-FCE4-99C040513F43}"/>
              </a:ext>
            </a:extLst>
          </p:cNvPr>
          <p:cNvSpPr/>
          <p:nvPr/>
        </p:nvSpPr>
        <p:spPr>
          <a:xfrm>
            <a:off x="5580112" y="4246069"/>
            <a:ext cx="3024336" cy="1728678"/>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n-IN" sz="1400" b="1" dirty="0">
                <a:latin typeface="Times New Roman" panose="02020603050405020304" pitchFamily="18" charset="0"/>
                <a:cs typeface="Times New Roman" panose="02020603050405020304" pitchFamily="18" charset="0"/>
              </a:rPr>
              <a:t>PRESENTED BY</a:t>
            </a:r>
          </a:p>
          <a:p>
            <a:pPr marL="190500" indent="-177800">
              <a:lnSpc>
                <a:spcPct val="100000"/>
              </a:lnSpc>
              <a:spcBef>
                <a:spcPts val="370"/>
              </a:spcBef>
              <a:buAutoNum type="arabicPeriod"/>
              <a:tabLst>
                <a:tab pos="190500" algn="l"/>
              </a:tabLst>
            </a:pPr>
            <a:r>
              <a:rPr lang="en-US" sz="1400" b="1" spc="-5" dirty="0">
                <a:latin typeface="Times New Roman" panose="02020603050405020304"/>
                <a:cs typeface="Times New Roman" panose="02020603050405020304"/>
              </a:rPr>
              <a:t>LOGESHWARAN K S </a:t>
            </a:r>
            <a:r>
              <a:rPr lang="en-US" sz="1400" b="1" dirty="0">
                <a:latin typeface="Times New Roman" panose="02020603050405020304"/>
                <a:cs typeface="Times New Roman" panose="02020603050405020304"/>
              </a:rPr>
              <a:t>(VTU</a:t>
            </a:r>
            <a:r>
              <a:rPr lang="en-US" sz="1400" b="1" spc="-114" dirty="0">
                <a:latin typeface="Times New Roman" panose="02020603050405020304"/>
                <a:cs typeface="Times New Roman" panose="02020603050405020304"/>
              </a:rPr>
              <a:t>15366</a:t>
            </a:r>
            <a:r>
              <a:rPr lang="en-US" sz="1400" b="1" spc="-5" dirty="0">
                <a:latin typeface="Times New Roman" panose="02020603050405020304"/>
                <a:cs typeface="Times New Roman" panose="02020603050405020304"/>
              </a:rPr>
              <a:t>) (20UECS0530)</a:t>
            </a:r>
            <a:endParaRPr lang="en-US" sz="1400" dirty="0">
              <a:latin typeface="Times New Roman" panose="02020603050405020304"/>
              <a:cs typeface="Times New Roman" panose="02020603050405020304"/>
            </a:endParaRPr>
          </a:p>
          <a:p>
            <a:pPr marL="190500" indent="-177800">
              <a:lnSpc>
                <a:spcPct val="100000"/>
              </a:lnSpc>
              <a:spcBef>
                <a:spcPts val="270"/>
              </a:spcBef>
              <a:buAutoNum type="arabicPeriod"/>
              <a:tabLst>
                <a:tab pos="190500" algn="l"/>
              </a:tabLst>
            </a:pPr>
            <a:r>
              <a:rPr lang="en-US" sz="1400" b="1" spc="-5" dirty="0">
                <a:latin typeface="Times New Roman" panose="02020603050405020304"/>
                <a:cs typeface="Times New Roman" panose="02020603050405020304"/>
              </a:rPr>
              <a:t>SATWIKA B </a:t>
            </a:r>
            <a:r>
              <a:rPr lang="en-US" sz="1400" b="1" dirty="0">
                <a:latin typeface="Times New Roman" panose="02020603050405020304"/>
                <a:cs typeface="Times New Roman" panose="02020603050405020304"/>
              </a:rPr>
              <a:t>(VTU</a:t>
            </a:r>
            <a:r>
              <a:rPr lang="en-US" sz="1400" b="1" spc="-114" dirty="0">
                <a:latin typeface="Times New Roman" panose="02020603050405020304"/>
                <a:cs typeface="Times New Roman" panose="02020603050405020304"/>
              </a:rPr>
              <a:t>15368</a:t>
            </a:r>
            <a:r>
              <a:rPr lang="en-US" sz="1400" b="1" spc="-5" dirty="0">
                <a:latin typeface="Times New Roman" panose="02020603050405020304"/>
                <a:cs typeface="Times New Roman" panose="02020603050405020304"/>
              </a:rPr>
              <a:t>)  (20UECS0852)</a:t>
            </a:r>
            <a:endParaRPr lang="en-US" sz="1400" dirty="0">
              <a:latin typeface="Times New Roman" panose="02020603050405020304"/>
              <a:cs typeface="Times New Roman" panose="02020603050405020304"/>
            </a:endParaRPr>
          </a:p>
          <a:p>
            <a:pPr marL="190500" indent="-177800">
              <a:lnSpc>
                <a:spcPct val="100000"/>
              </a:lnSpc>
              <a:spcBef>
                <a:spcPts val="270"/>
              </a:spcBef>
              <a:buAutoNum type="arabicPeriod"/>
              <a:tabLst>
                <a:tab pos="190500" algn="l"/>
              </a:tabLst>
            </a:pPr>
            <a:r>
              <a:rPr lang="en-US" sz="1400" b="1" spc="-5" dirty="0">
                <a:latin typeface="Times New Roman" panose="02020603050405020304"/>
                <a:cs typeface="Times New Roman" panose="02020603050405020304"/>
              </a:rPr>
              <a:t>FAZEL KHAN P </a:t>
            </a:r>
            <a:r>
              <a:rPr lang="en-US" sz="1400" b="1" dirty="0">
                <a:latin typeface="Times New Roman" panose="02020603050405020304"/>
                <a:cs typeface="Times New Roman" panose="02020603050405020304"/>
              </a:rPr>
              <a:t>(VTU</a:t>
            </a:r>
            <a:r>
              <a:rPr lang="en-US" sz="1400" b="1" spc="-114" dirty="0">
                <a:latin typeface="Times New Roman" panose="02020603050405020304"/>
                <a:cs typeface="Times New Roman" panose="02020603050405020304"/>
              </a:rPr>
              <a:t>17589</a:t>
            </a:r>
            <a:r>
              <a:rPr lang="en-US" sz="1400" b="1" spc="-5" dirty="0">
                <a:latin typeface="Times New Roman" panose="02020603050405020304"/>
                <a:cs typeface="Times New Roman" panose="02020603050405020304"/>
              </a:rPr>
              <a:t>) (20UECS0729)</a:t>
            </a:r>
            <a:endParaRPr lang="en-US" sz="1400" dirty="0">
              <a:latin typeface="Times New Roman" panose="02020603050405020304"/>
              <a:cs typeface="Times New Roman" panose="02020603050405020304"/>
            </a:endParaRPr>
          </a:p>
        </p:txBody>
      </p:sp>
      <p:pic>
        <p:nvPicPr>
          <p:cNvPr id="12" name="Picture 11" descr="Logo VTU"/>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203848" y="476672"/>
            <a:ext cx="2484276" cy="814559"/>
          </a:xfrm>
          <a:prstGeom prst="rect">
            <a:avLst/>
          </a:prstGeom>
          <a:noFill/>
          <a:ln>
            <a:noFill/>
          </a:ln>
        </p:spPr>
      </p:pic>
    </p:spTree>
    <p:extLst>
      <p:ext uri="{BB962C8B-B14F-4D97-AF65-F5344CB8AC3E}">
        <p14:creationId xmlns:p14="http://schemas.microsoft.com/office/powerpoint/2010/main" xmlns="" val="2427753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itchFamily="18" charset="0"/>
                <a:cs typeface="Times New Roman" pitchFamily="18" charset="0"/>
              </a:rPr>
              <a:t>LITERATURE REVIEW</a:t>
            </a:r>
            <a:endParaRPr lang="en-IN" dirty="0"/>
          </a:p>
        </p:txBody>
      </p:sp>
      <p:sp>
        <p:nvSpPr>
          <p:cNvPr id="4" name="Footer Placeholder 3"/>
          <p:cNvSpPr>
            <a:spLocks noGrp="1"/>
          </p:cNvSpPr>
          <p:nvPr>
            <p:ph type="ftr" sz="quarter" idx="11"/>
          </p:nvPr>
        </p:nvSpPr>
        <p:spPr>
          <a:xfrm>
            <a:off x="2195736" y="6400799"/>
            <a:ext cx="5408240" cy="365125"/>
          </a:xfrm>
        </p:spPr>
        <p:txBody>
          <a:bodyPr/>
          <a:lstStyle/>
          <a:p>
            <a:r>
              <a:rPr lang="en-IN" dirty="0"/>
              <a:t>BATCH NO:  36      DEPARTMENT OF COMPUTER SCIENCE &amp; ENGINEERING</a:t>
            </a:r>
          </a:p>
        </p:txBody>
      </p:sp>
      <p:sp>
        <p:nvSpPr>
          <p:cNvPr id="5" name="Slide Number Placeholder 4"/>
          <p:cNvSpPr>
            <a:spLocks noGrp="1"/>
          </p:cNvSpPr>
          <p:nvPr>
            <p:ph type="sldNum" sz="quarter" idx="12"/>
          </p:nvPr>
        </p:nvSpPr>
        <p:spPr>
          <a:xfrm>
            <a:off x="6932240" y="6468973"/>
            <a:ext cx="2133600" cy="365125"/>
          </a:xfrm>
        </p:spPr>
        <p:txBody>
          <a:bodyPr/>
          <a:lstStyle/>
          <a:p>
            <a:fld id="{FA00FD27-8DB0-4CB2-BD37-BEA95C6A1008}" type="slidenum">
              <a:rPr lang="en-IN" smtClean="0"/>
              <a:pPr/>
              <a:t>10</a:t>
            </a:fld>
            <a:endParaRPr lang="en-IN"/>
          </a:p>
        </p:txBody>
      </p:sp>
      <p:sp>
        <p:nvSpPr>
          <p:cNvPr id="3" name="Date Placeholder 2">
            <a:extLst>
              <a:ext uri="{FF2B5EF4-FFF2-40B4-BE49-F238E27FC236}">
                <a16:creationId xmlns="" xmlns:a16="http://schemas.microsoft.com/office/drawing/2014/main" id="{C0008E33-90FB-4B49-80F3-837A7E748E15}"/>
              </a:ext>
            </a:extLst>
          </p:cNvPr>
          <p:cNvSpPr>
            <a:spLocks noGrp="1"/>
          </p:cNvSpPr>
          <p:nvPr>
            <p:ph type="dt" sz="half" idx="10"/>
          </p:nvPr>
        </p:nvSpPr>
        <p:spPr/>
        <p:txBody>
          <a:bodyPr/>
          <a:lstStyle/>
          <a:p>
            <a:fld id="{23487455-39B1-44D9-9F6E-ECDF7C5FCF41}" type="datetime1">
              <a:rPr lang="en-IN" smtClean="0"/>
              <a:pPr/>
              <a:t>22-07-2023</a:t>
            </a:fld>
            <a:endParaRPr lang="en-IN"/>
          </a:p>
        </p:txBody>
      </p:sp>
      <p:sp>
        <p:nvSpPr>
          <p:cNvPr id="6" name="Content Placeholder 1">
            <a:extLst>
              <a:ext uri="{FF2B5EF4-FFF2-40B4-BE49-F238E27FC236}">
                <a16:creationId xmlns="" xmlns:a16="http://schemas.microsoft.com/office/drawing/2014/main" id="{1CACFE31-5F56-8BBD-40E5-2F80947320EC}"/>
              </a:ext>
            </a:extLst>
          </p:cNvPr>
          <p:cNvSpPr>
            <a:spLocks noGrp="1"/>
          </p:cNvSpPr>
          <p:nvPr/>
        </p:nvSpPr>
        <p:spPr>
          <a:xfrm>
            <a:off x="434226" y="1417638"/>
            <a:ext cx="8425180" cy="2199685"/>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lgn="just">
              <a:lnSpc>
                <a:spcPct val="150000"/>
              </a:lnSpc>
              <a:buNone/>
            </a:pPr>
            <a:r>
              <a:rPr lang="en-US" b="1" dirty="0">
                <a:latin typeface="Times New Roman" panose="02020603050405020304" pitchFamily="18" charset="0"/>
                <a:cs typeface="Times New Roman" panose="02020603050405020304" pitchFamily="18" charset="0"/>
              </a:rPr>
              <a:t>4. </a:t>
            </a:r>
            <a:r>
              <a:rPr lang="en-US" b="1" i="0" u="none" strike="noStrike" baseline="0" dirty="0">
                <a:solidFill>
                  <a:srgbClr val="131413"/>
                </a:solidFill>
                <a:latin typeface="Times New Roman" panose="02020603050405020304" pitchFamily="18" charset="0"/>
                <a:cs typeface="Times New Roman" panose="02020603050405020304" pitchFamily="18" charset="0"/>
              </a:rPr>
              <a:t>P. Khan, M. F. Kader, S. M. R. Islam et al., “Machine learning and deep learning approaches for brain disease diagnosis: principles and recent advances,” IEEE Access, vol. 9, pp. 37622–37655, 2021.</a:t>
            </a:r>
            <a:endParaRPr lang="en-US" b="1"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 xmlns:a16="http://schemas.microsoft.com/office/drawing/2014/main" id="{CEDFB3DF-6E4D-5D1F-5805-B9535F7A2F4C}"/>
              </a:ext>
            </a:extLst>
          </p:cNvPr>
          <p:cNvSpPr>
            <a:spLocks noGrp="1"/>
          </p:cNvSpPr>
          <p:nvPr/>
        </p:nvSpPr>
        <p:spPr>
          <a:xfrm>
            <a:off x="503548" y="2924944"/>
            <a:ext cx="8136904" cy="2952328"/>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algn="just">
              <a:lnSpc>
                <a:spcPct val="16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It presented a survey on the four most dangerous brain disease detection processes using machine and deep learning. The survey reveals some important insights into contemporary ML/DL techniques in the medical field used in today’s brain disorder research</a:t>
            </a:r>
          </a:p>
          <a:p>
            <a:pPr algn="just">
              <a:lnSpc>
                <a:spcPct val="16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With the passage of time, identification, feature extraction, and classification methods are becoming more challenging in the field of ML and DL.</a:t>
            </a:r>
          </a:p>
        </p:txBody>
      </p:sp>
    </p:spTree>
    <p:extLst>
      <p:ext uri="{BB962C8B-B14F-4D97-AF65-F5344CB8AC3E}">
        <p14:creationId xmlns="" xmlns:p14="http://schemas.microsoft.com/office/powerpoint/2010/main" val="2394085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itchFamily="18" charset="0"/>
                <a:cs typeface="Times New Roman" pitchFamily="18" charset="0"/>
              </a:rPr>
              <a:t>LITERATURE REVIEW</a:t>
            </a:r>
            <a:endParaRPr lang="en-IN" dirty="0"/>
          </a:p>
        </p:txBody>
      </p:sp>
      <p:sp>
        <p:nvSpPr>
          <p:cNvPr id="4" name="Footer Placeholder 3"/>
          <p:cNvSpPr>
            <a:spLocks noGrp="1"/>
          </p:cNvSpPr>
          <p:nvPr>
            <p:ph type="ftr" sz="quarter" idx="11"/>
          </p:nvPr>
        </p:nvSpPr>
        <p:spPr>
          <a:xfrm>
            <a:off x="1949337" y="6288087"/>
            <a:ext cx="5192216" cy="501650"/>
          </a:xfrm>
        </p:spPr>
        <p:txBody>
          <a:bodyPr/>
          <a:lstStyle/>
          <a:p>
            <a:r>
              <a:rPr lang="en-IN" dirty="0"/>
              <a:t>BATCH NO:36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pPr/>
              <a:t>11</a:t>
            </a:fld>
            <a:endParaRPr lang="en-IN"/>
          </a:p>
        </p:txBody>
      </p:sp>
      <p:sp>
        <p:nvSpPr>
          <p:cNvPr id="3" name="Date Placeholder 2">
            <a:extLst>
              <a:ext uri="{FF2B5EF4-FFF2-40B4-BE49-F238E27FC236}">
                <a16:creationId xmlns="" xmlns:a16="http://schemas.microsoft.com/office/drawing/2014/main" id="{C0008E33-90FB-4B49-80F3-837A7E748E15}"/>
              </a:ext>
            </a:extLst>
          </p:cNvPr>
          <p:cNvSpPr>
            <a:spLocks noGrp="1"/>
          </p:cNvSpPr>
          <p:nvPr>
            <p:ph type="dt" sz="half" idx="10"/>
          </p:nvPr>
        </p:nvSpPr>
        <p:spPr/>
        <p:txBody>
          <a:bodyPr/>
          <a:lstStyle/>
          <a:p>
            <a:fld id="{23487455-39B1-44D9-9F6E-ECDF7C5FCF41}" type="datetime1">
              <a:rPr lang="en-IN" smtClean="0"/>
              <a:pPr/>
              <a:t>22-07-2023</a:t>
            </a:fld>
            <a:endParaRPr lang="en-IN"/>
          </a:p>
        </p:txBody>
      </p:sp>
      <p:sp>
        <p:nvSpPr>
          <p:cNvPr id="6" name="Content Placeholder 1">
            <a:extLst>
              <a:ext uri="{FF2B5EF4-FFF2-40B4-BE49-F238E27FC236}">
                <a16:creationId xmlns="" xmlns:a16="http://schemas.microsoft.com/office/drawing/2014/main" id="{1CACFE31-5F56-8BBD-40E5-2F80947320EC}"/>
              </a:ext>
            </a:extLst>
          </p:cNvPr>
          <p:cNvSpPr>
            <a:spLocks noGrp="1"/>
          </p:cNvSpPr>
          <p:nvPr/>
        </p:nvSpPr>
        <p:spPr>
          <a:xfrm>
            <a:off x="434226" y="1417638"/>
            <a:ext cx="8425180" cy="2199685"/>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lgn="just">
              <a:lnSpc>
                <a:spcPct val="150000"/>
              </a:lnSpc>
              <a:buNone/>
            </a:pPr>
            <a:r>
              <a:rPr lang="en-US" b="1" dirty="0">
                <a:latin typeface="Times New Roman" panose="02020603050405020304" pitchFamily="18" charset="0"/>
                <a:cs typeface="Times New Roman" panose="02020603050405020304" pitchFamily="18" charset="0"/>
              </a:rPr>
              <a:t>5. </a:t>
            </a:r>
            <a:r>
              <a:rPr lang="en-US" b="1" u="none" strike="noStrike" baseline="0" dirty="0">
                <a:latin typeface="Times New Roman" panose="02020603050405020304" pitchFamily="18" charset="0"/>
                <a:cs typeface="Times New Roman" panose="02020603050405020304" pitchFamily="18" charset="0"/>
              </a:rPr>
              <a:t>Getao Du, Xu Cao, Jimin Liang, Xueli Chen, and Yonghua Zhan, “Medical Image Segmentation based on U-Net: A Review”, Journal of Imaging Science and Technology, 2020.</a:t>
            </a:r>
          </a:p>
          <a:p>
            <a:pPr marL="0" indent="0" algn="just">
              <a:lnSpc>
                <a:spcPct val="150000"/>
              </a:lnSpc>
              <a:buNone/>
            </a:pPr>
            <a:endParaRPr lang="en-US" b="1" dirty="0"/>
          </a:p>
        </p:txBody>
      </p:sp>
      <p:sp>
        <p:nvSpPr>
          <p:cNvPr id="7" name="TextBox 6">
            <a:extLst>
              <a:ext uri="{FF2B5EF4-FFF2-40B4-BE49-F238E27FC236}">
                <a16:creationId xmlns="" xmlns:a16="http://schemas.microsoft.com/office/drawing/2014/main" id="{06BF1340-68F6-E8D9-9E73-968629E44C62}"/>
              </a:ext>
            </a:extLst>
          </p:cNvPr>
          <p:cNvSpPr txBox="1"/>
          <p:nvPr/>
        </p:nvSpPr>
        <p:spPr>
          <a:xfrm>
            <a:off x="500862" y="3130694"/>
            <a:ext cx="8208912" cy="258445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lgn="just">
              <a:lnSpc>
                <a:spcPct val="150000"/>
              </a:lnSpc>
              <a:buClr>
                <a:schemeClr val="accent2"/>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a:t>
            </a:r>
            <a:r>
              <a:rPr lang="en-US" sz="1800" b="0" i="0" u="none" strike="noStrike" baseline="0" dirty="0">
                <a:latin typeface="Times New Roman" panose="02020603050405020304" pitchFamily="18" charset="0"/>
                <a:cs typeface="Times New Roman" panose="02020603050405020304" pitchFamily="18" charset="0"/>
              </a:rPr>
              <a:t> show that the DL method based on the CNN has been widely recognized in medical image classification, segmentation, and other fields.</a:t>
            </a:r>
          </a:p>
          <a:p>
            <a:pPr marL="285750" indent="-285750" algn="just">
              <a:lnSpc>
                <a:spcPct val="150000"/>
              </a:lnSpc>
              <a:buClr>
                <a:schemeClr val="accent2"/>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a:t>
            </a:r>
            <a:r>
              <a:rPr lang="en-US" sz="1800" b="0" i="0" u="none" strike="noStrike" baseline="0" dirty="0">
                <a:latin typeface="Times New Roman" panose="02020603050405020304" pitchFamily="18" charset="0"/>
                <a:cs typeface="Times New Roman" panose="02020603050405020304" pitchFamily="18" charset="0"/>
              </a:rPr>
              <a:t>he U-net network structure is used to solve many problems related to image shadow and overlap. This is not only a breakthrough of DL in medical image processing, but also sets a foundation for doctors to obtain accurate pathologic diagnosis in the future.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612768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itchFamily="18" charset="0"/>
                <a:cs typeface="Times New Roman" pitchFamily="18" charset="0"/>
              </a:rPr>
              <a:t>LITERATURE REVIEW</a:t>
            </a:r>
            <a:endParaRPr lang="en-IN" dirty="0"/>
          </a:p>
        </p:txBody>
      </p:sp>
      <p:sp>
        <p:nvSpPr>
          <p:cNvPr id="4" name="Footer Placeholder 3"/>
          <p:cNvSpPr>
            <a:spLocks noGrp="1"/>
          </p:cNvSpPr>
          <p:nvPr>
            <p:ph type="ftr" sz="quarter" idx="11"/>
          </p:nvPr>
        </p:nvSpPr>
        <p:spPr>
          <a:xfrm>
            <a:off x="3124200" y="6356350"/>
            <a:ext cx="5048200" cy="501650"/>
          </a:xfrm>
        </p:spPr>
        <p:txBody>
          <a:bodyPr/>
          <a:lstStyle/>
          <a:p>
            <a:r>
              <a:rPr lang="en-IN" dirty="0"/>
              <a:t>BATCH NO:36        DEPARTMENT OF COMPUTER SCIENCE &amp; ENGINEERING</a:t>
            </a:r>
          </a:p>
        </p:txBody>
      </p:sp>
      <p:sp>
        <p:nvSpPr>
          <p:cNvPr id="5" name="Slide Number Placeholder 4"/>
          <p:cNvSpPr>
            <a:spLocks noGrp="1"/>
          </p:cNvSpPr>
          <p:nvPr>
            <p:ph type="sldNum" sz="quarter" idx="12"/>
          </p:nvPr>
        </p:nvSpPr>
        <p:spPr>
          <a:xfrm>
            <a:off x="6876256" y="6424612"/>
            <a:ext cx="2133600" cy="365125"/>
          </a:xfrm>
        </p:spPr>
        <p:txBody>
          <a:bodyPr/>
          <a:lstStyle/>
          <a:p>
            <a:fld id="{FA00FD27-8DB0-4CB2-BD37-BEA95C6A1008}" type="slidenum">
              <a:rPr lang="en-IN" smtClean="0"/>
              <a:pPr/>
              <a:t>12</a:t>
            </a:fld>
            <a:endParaRPr lang="en-IN" dirty="0"/>
          </a:p>
        </p:txBody>
      </p:sp>
      <p:sp>
        <p:nvSpPr>
          <p:cNvPr id="3" name="Date Placeholder 2">
            <a:extLst>
              <a:ext uri="{FF2B5EF4-FFF2-40B4-BE49-F238E27FC236}">
                <a16:creationId xmlns="" xmlns:a16="http://schemas.microsoft.com/office/drawing/2014/main" id="{C0008E33-90FB-4B49-80F3-837A7E748E15}"/>
              </a:ext>
            </a:extLst>
          </p:cNvPr>
          <p:cNvSpPr>
            <a:spLocks noGrp="1"/>
          </p:cNvSpPr>
          <p:nvPr>
            <p:ph type="dt" sz="half" idx="10"/>
          </p:nvPr>
        </p:nvSpPr>
        <p:spPr/>
        <p:txBody>
          <a:bodyPr/>
          <a:lstStyle/>
          <a:p>
            <a:fld id="{23487455-39B1-44D9-9F6E-ECDF7C5FCF41}" type="datetime1">
              <a:rPr lang="en-IN" smtClean="0"/>
              <a:pPr/>
              <a:t>22-07-2023</a:t>
            </a:fld>
            <a:endParaRPr lang="en-IN"/>
          </a:p>
        </p:txBody>
      </p:sp>
      <p:sp>
        <p:nvSpPr>
          <p:cNvPr id="6" name="Content Placeholder 1">
            <a:extLst>
              <a:ext uri="{FF2B5EF4-FFF2-40B4-BE49-F238E27FC236}">
                <a16:creationId xmlns="" xmlns:a16="http://schemas.microsoft.com/office/drawing/2014/main" id="{1CACFE31-5F56-8BBD-40E5-2F80947320EC}"/>
              </a:ext>
            </a:extLst>
          </p:cNvPr>
          <p:cNvSpPr>
            <a:spLocks noGrp="1"/>
          </p:cNvSpPr>
          <p:nvPr/>
        </p:nvSpPr>
        <p:spPr>
          <a:xfrm>
            <a:off x="434226" y="1417638"/>
            <a:ext cx="8425180" cy="2199685"/>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lgn="just">
              <a:lnSpc>
                <a:spcPct val="150000"/>
              </a:lnSpc>
              <a:buNone/>
            </a:pPr>
            <a:r>
              <a:rPr lang="en-US" b="1" dirty="0">
                <a:latin typeface="Times New Roman" panose="02020603050405020304" pitchFamily="18" charset="0"/>
                <a:cs typeface="Times New Roman" panose="02020603050405020304" pitchFamily="18" charset="0"/>
              </a:rPr>
              <a:t>6. </a:t>
            </a:r>
            <a:r>
              <a:rPr lang="en-US" b="1" i="0" u="none" strike="noStrike" baseline="0" dirty="0">
                <a:solidFill>
                  <a:srgbClr val="131413"/>
                </a:solidFill>
                <a:latin typeface="Times New Roman" panose="02020603050405020304" pitchFamily="18" charset="0"/>
                <a:cs typeface="Times New Roman" panose="02020603050405020304" pitchFamily="18" charset="0"/>
              </a:rPr>
              <a:t>A. Rehman, S. Naz, M. I. Razzak, F. Akram, and M. Imran, “A deep learning-based framework for automatic brain tumors classification using transfer learning,” Circuits, Systems, and Signal Processing, vol. 39, no. 2, pp. 757–775, 2020.</a:t>
            </a:r>
            <a:endParaRPr lang="en-IN" b="1" dirty="0">
              <a:latin typeface="Times New Roman" panose="02020603050405020304" pitchFamily="18" charset="0"/>
              <a:cs typeface="Times New Roman" panose="02020603050405020304" pitchFamily="18" charset="0"/>
            </a:endParaRPr>
          </a:p>
          <a:p>
            <a:pPr marL="0" indent="0" algn="just">
              <a:lnSpc>
                <a:spcPct val="150000"/>
              </a:lnSpc>
              <a:buNone/>
            </a:pPr>
            <a:endParaRPr lang="en-US"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 xmlns:a16="http://schemas.microsoft.com/office/drawing/2014/main" id="{B6BE675A-4073-7330-A4FF-0B73D5D2BAB0}"/>
              </a:ext>
            </a:extLst>
          </p:cNvPr>
          <p:cNvSpPr txBox="1"/>
          <p:nvPr/>
        </p:nvSpPr>
        <p:spPr>
          <a:xfrm>
            <a:off x="457200" y="3419805"/>
            <a:ext cx="8219256" cy="253556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lgn="just">
              <a:lnSpc>
                <a:spcPct val="150000"/>
              </a:lnSpc>
              <a:buClr>
                <a:schemeClr val="accent2"/>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presents a pioneer study in the domain of brain tumor classification using transfer learning and deep CNN architectures. We applied transfer learning techniques using natural images of ImageNet dataset (source task) and classified the brain tumor type from glioma, meningioma, and pituitary.</a:t>
            </a:r>
          </a:p>
          <a:p>
            <a:pPr marL="285750" indent="-285750" algn="just">
              <a:lnSpc>
                <a:spcPct val="150000"/>
              </a:lnSpc>
              <a:buClr>
                <a:schemeClr val="accent2"/>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This paper explored three architectures of deep CNN and transfer learning approaches for brain tumor in the medical imaging domain,</a:t>
            </a:r>
          </a:p>
        </p:txBody>
      </p:sp>
    </p:spTree>
    <p:extLst>
      <p:ext uri="{BB962C8B-B14F-4D97-AF65-F5344CB8AC3E}">
        <p14:creationId xmlns="" xmlns:p14="http://schemas.microsoft.com/office/powerpoint/2010/main" val="3298087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itchFamily="18" charset="0"/>
                <a:cs typeface="Times New Roman" pitchFamily="18" charset="0"/>
              </a:rPr>
              <a:t>LITERATURE REVIEW</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pPr/>
              <a:t>13</a:t>
            </a:fld>
            <a:endParaRPr lang="en-IN"/>
          </a:p>
        </p:txBody>
      </p:sp>
      <p:sp>
        <p:nvSpPr>
          <p:cNvPr id="3" name="Date Placeholder 2">
            <a:extLst>
              <a:ext uri="{FF2B5EF4-FFF2-40B4-BE49-F238E27FC236}">
                <a16:creationId xmlns="" xmlns:a16="http://schemas.microsoft.com/office/drawing/2014/main" id="{C0008E33-90FB-4B49-80F3-837A7E748E15}"/>
              </a:ext>
            </a:extLst>
          </p:cNvPr>
          <p:cNvSpPr>
            <a:spLocks noGrp="1"/>
          </p:cNvSpPr>
          <p:nvPr>
            <p:ph type="dt" sz="half" idx="10"/>
          </p:nvPr>
        </p:nvSpPr>
        <p:spPr/>
        <p:txBody>
          <a:bodyPr/>
          <a:lstStyle/>
          <a:p>
            <a:fld id="{23487455-39B1-44D9-9F6E-ECDF7C5FCF41}" type="datetime1">
              <a:rPr lang="en-IN" smtClean="0"/>
              <a:pPr/>
              <a:t>22-07-2023</a:t>
            </a:fld>
            <a:endParaRPr lang="en-IN"/>
          </a:p>
        </p:txBody>
      </p:sp>
      <p:sp>
        <p:nvSpPr>
          <p:cNvPr id="6" name="Content Placeholder 1">
            <a:extLst>
              <a:ext uri="{FF2B5EF4-FFF2-40B4-BE49-F238E27FC236}">
                <a16:creationId xmlns="" xmlns:a16="http://schemas.microsoft.com/office/drawing/2014/main" id="{1CACFE31-5F56-8BBD-40E5-2F80947320EC}"/>
              </a:ext>
            </a:extLst>
          </p:cNvPr>
          <p:cNvSpPr>
            <a:spLocks noGrp="1"/>
          </p:cNvSpPr>
          <p:nvPr/>
        </p:nvSpPr>
        <p:spPr>
          <a:xfrm>
            <a:off x="434226" y="1417638"/>
            <a:ext cx="8425180" cy="2199685"/>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lgn="just" fontAlgn="auto">
              <a:lnSpc>
                <a:spcPct val="150000"/>
              </a:lnSpc>
              <a:spcBef>
                <a:spcPts val="1000"/>
              </a:spcBef>
              <a:buNone/>
            </a:pPr>
            <a:r>
              <a:rPr lang="en-US" b="1" dirty="0">
                <a:latin typeface="Times New Roman" panose="02020603050405020304" pitchFamily="18" charset="0"/>
                <a:cs typeface="Times New Roman" panose="02020603050405020304" pitchFamily="18" charset="0"/>
              </a:rPr>
              <a:t>7</a:t>
            </a:r>
            <a:r>
              <a:rPr lang="en-US" b="1" u="none" strike="noStrike" baseline="0" dirty="0">
                <a:latin typeface="Times New Roman" panose="02020603050405020304" pitchFamily="18" charset="0"/>
                <a:cs typeface="Times New Roman" panose="02020603050405020304" pitchFamily="18" charset="0"/>
              </a:rPr>
              <a:t>.</a:t>
            </a:r>
            <a:r>
              <a:rPr lang="en-US" b="1" u="none" strike="noStrike" baseline="0" dirty="0">
                <a:solidFill>
                  <a:srgbClr val="131413"/>
                </a:solidFill>
                <a:latin typeface="Times New Roman" panose="02020603050405020304" pitchFamily="18" charset="0"/>
                <a:cs typeface="Times New Roman" panose="02020603050405020304" pitchFamily="18" charset="0"/>
              </a:rPr>
              <a:t> Micha l Futrega, Alexandre Milesi, Micha l Marcinkiewicz, Pablo Ribalta</a:t>
            </a:r>
            <a:r>
              <a:rPr lang="en-US" b="1" dirty="0">
                <a:solidFill>
                  <a:srgbClr val="131413"/>
                </a:solidFill>
                <a:latin typeface="Times New Roman" panose="02020603050405020304" pitchFamily="18" charset="0"/>
                <a:cs typeface="Times New Roman" panose="02020603050405020304" pitchFamily="18" charset="0"/>
              </a:rPr>
              <a:t>, “</a:t>
            </a:r>
            <a:r>
              <a:rPr lang="en-US" b="1" u="none" strike="noStrike" baseline="0" dirty="0">
                <a:solidFill>
                  <a:srgbClr val="131413"/>
                </a:solidFill>
                <a:latin typeface="Times New Roman" panose="02020603050405020304" pitchFamily="18" charset="0"/>
                <a:cs typeface="Times New Roman" panose="02020603050405020304" pitchFamily="18" charset="0"/>
              </a:rPr>
              <a:t>Optimized U-Net for Brain Tumor Segmentation”, NVIDIA, Santa Clara</a:t>
            </a:r>
            <a:r>
              <a:rPr lang="en-US" b="1" u="none" strike="noStrike" baseline="0" dirty="0">
                <a:latin typeface="Times New Roman" panose="02020603050405020304" pitchFamily="18" charset="0"/>
                <a:cs typeface="Times New Roman" panose="02020603050405020304" pitchFamily="18" charset="0"/>
              </a:rPr>
              <a:t> , 2021</a:t>
            </a:r>
            <a:endParaRPr lang="en-US" b="1" u="none" strike="noStrike" baseline="0" dirty="0">
              <a:solidFill>
                <a:srgbClr val="131413"/>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b="1" u="none" strike="noStrike" baseline="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b="1" dirty="0"/>
          </a:p>
        </p:txBody>
      </p:sp>
      <p:sp>
        <p:nvSpPr>
          <p:cNvPr id="7" name="TextBox 6">
            <a:extLst>
              <a:ext uri="{FF2B5EF4-FFF2-40B4-BE49-F238E27FC236}">
                <a16:creationId xmlns="" xmlns:a16="http://schemas.microsoft.com/office/drawing/2014/main" id="{2134AF0C-1B73-2ADF-1E82-9424DD259B60}"/>
              </a:ext>
            </a:extLst>
          </p:cNvPr>
          <p:cNvSpPr txBox="1"/>
          <p:nvPr/>
        </p:nvSpPr>
        <p:spPr>
          <a:xfrm>
            <a:off x="434226" y="3320294"/>
            <a:ext cx="8075240" cy="253556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It run extensive ablation studies to select both an optimal U-Net variant and training schedule for the BraTS21 challenge. We have tested U-Net.</a:t>
            </a:r>
          </a:p>
          <a:p>
            <a:pPr algn="just">
              <a:lnSpc>
                <a:spcPct val="150000"/>
              </a:lnSpc>
            </a:pPr>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800" b="0" i="0" u="none" strike="noStrike" baseline="0" dirty="0">
                <a:latin typeface="Times New Roman" panose="02020603050405020304" pitchFamily="18" charset="0"/>
                <a:cs typeface="Times New Roman" panose="02020603050405020304" pitchFamily="18" charset="0"/>
              </a:rPr>
              <a:t>optimized our model further by increasing the encoder depth, adding one-hot-encoding channel for the foreground voxels to the input data, and increasing the number of convolutional layers.</a:t>
            </a:r>
            <a:endParaRPr lang="en-US" dirty="0">
              <a:latin typeface="Times New Roman" panose="02020603050405020304" pitchFamily="18" charset="0"/>
              <a:cs typeface="Times New Roman" panose="02020603050405020304" pitchFamily="18" charset="0"/>
            </a:endParaRPr>
          </a:p>
        </p:txBody>
      </p:sp>
      <p:sp>
        <p:nvSpPr>
          <p:cNvPr id="8" name="Footer Placeholder 3"/>
          <p:cNvSpPr>
            <a:spLocks noGrp="1"/>
          </p:cNvSpPr>
          <p:nvPr>
            <p:ph type="ftr" sz="quarter" idx="11"/>
          </p:nvPr>
        </p:nvSpPr>
        <p:spPr>
          <a:xfrm>
            <a:off x="2267744" y="6309320"/>
            <a:ext cx="5184576" cy="501650"/>
          </a:xfrm>
        </p:spPr>
        <p:txBody>
          <a:bodyPr/>
          <a:lstStyle/>
          <a:p>
            <a:r>
              <a:rPr lang="en-IN" dirty="0"/>
              <a:t>BATCH NO</a:t>
            </a:r>
            <a:r>
              <a:rPr lang="en-IN" dirty="0" smtClean="0"/>
              <a:t>: 36     </a:t>
            </a:r>
            <a:r>
              <a:rPr lang="en-IN" dirty="0"/>
              <a:t>DEPARTMENT OF COMPUTER SCIENCE &amp; ENGINEERING</a:t>
            </a:r>
          </a:p>
        </p:txBody>
      </p:sp>
    </p:spTree>
    <p:extLst>
      <p:ext uri="{BB962C8B-B14F-4D97-AF65-F5344CB8AC3E}">
        <p14:creationId xmlns="" xmlns:p14="http://schemas.microsoft.com/office/powerpoint/2010/main" val="455070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itchFamily="18" charset="0"/>
                <a:cs typeface="Times New Roman" pitchFamily="18" charset="0"/>
              </a:rPr>
              <a:t>LITERATURE REVIEW</a:t>
            </a:r>
            <a:endParaRPr lang="en-IN" dirty="0"/>
          </a:p>
        </p:txBody>
      </p:sp>
      <p:sp>
        <p:nvSpPr>
          <p:cNvPr id="4" name="Footer Placeholder 3"/>
          <p:cNvSpPr>
            <a:spLocks noGrp="1"/>
          </p:cNvSpPr>
          <p:nvPr>
            <p:ph type="ftr" sz="quarter" idx="11"/>
          </p:nvPr>
        </p:nvSpPr>
        <p:spPr>
          <a:xfrm>
            <a:off x="2173424" y="6356349"/>
            <a:ext cx="5120208" cy="365125"/>
          </a:xfrm>
        </p:spPr>
        <p:txBody>
          <a:bodyPr/>
          <a:lstStyle/>
          <a:p>
            <a:r>
              <a:rPr lang="en-IN" dirty="0"/>
              <a:t>BATCH NO:  36      DEPARTMENT OF COMPUTER SCIENCE &amp; ENGINEERING</a:t>
            </a:r>
          </a:p>
        </p:txBody>
      </p:sp>
      <p:sp>
        <p:nvSpPr>
          <p:cNvPr id="5" name="Slide Number Placeholder 4"/>
          <p:cNvSpPr>
            <a:spLocks noGrp="1"/>
          </p:cNvSpPr>
          <p:nvPr>
            <p:ph type="sldNum" sz="quarter" idx="12"/>
          </p:nvPr>
        </p:nvSpPr>
        <p:spPr>
          <a:xfrm>
            <a:off x="6876256" y="6356349"/>
            <a:ext cx="2133600" cy="365125"/>
          </a:xfrm>
        </p:spPr>
        <p:txBody>
          <a:bodyPr/>
          <a:lstStyle/>
          <a:p>
            <a:fld id="{FA00FD27-8DB0-4CB2-BD37-BEA95C6A1008}" type="slidenum">
              <a:rPr lang="en-IN" smtClean="0"/>
              <a:pPr/>
              <a:t>14</a:t>
            </a:fld>
            <a:endParaRPr lang="en-IN"/>
          </a:p>
        </p:txBody>
      </p:sp>
      <p:sp>
        <p:nvSpPr>
          <p:cNvPr id="3" name="Date Placeholder 2">
            <a:extLst>
              <a:ext uri="{FF2B5EF4-FFF2-40B4-BE49-F238E27FC236}">
                <a16:creationId xmlns="" xmlns:a16="http://schemas.microsoft.com/office/drawing/2014/main" id="{C0008E33-90FB-4B49-80F3-837A7E748E15}"/>
              </a:ext>
            </a:extLst>
          </p:cNvPr>
          <p:cNvSpPr>
            <a:spLocks noGrp="1"/>
          </p:cNvSpPr>
          <p:nvPr>
            <p:ph type="dt" sz="half" idx="10"/>
          </p:nvPr>
        </p:nvSpPr>
        <p:spPr/>
        <p:txBody>
          <a:bodyPr/>
          <a:lstStyle/>
          <a:p>
            <a:fld id="{23487455-39B1-44D9-9F6E-ECDF7C5FCF41}" type="datetime1">
              <a:rPr lang="en-IN" smtClean="0"/>
              <a:pPr/>
              <a:t>22-07-2023</a:t>
            </a:fld>
            <a:endParaRPr lang="en-IN"/>
          </a:p>
        </p:txBody>
      </p:sp>
      <p:sp>
        <p:nvSpPr>
          <p:cNvPr id="6" name="Content Placeholder 1">
            <a:extLst>
              <a:ext uri="{FF2B5EF4-FFF2-40B4-BE49-F238E27FC236}">
                <a16:creationId xmlns="" xmlns:a16="http://schemas.microsoft.com/office/drawing/2014/main" id="{1CACFE31-5F56-8BBD-40E5-2F80947320EC}"/>
              </a:ext>
            </a:extLst>
          </p:cNvPr>
          <p:cNvSpPr>
            <a:spLocks noGrp="1"/>
          </p:cNvSpPr>
          <p:nvPr/>
        </p:nvSpPr>
        <p:spPr>
          <a:xfrm>
            <a:off x="434226" y="1417638"/>
            <a:ext cx="8425180" cy="2199685"/>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lgn="just" fontAlgn="auto">
              <a:lnSpc>
                <a:spcPct val="150000"/>
              </a:lnSpc>
              <a:spcBef>
                <a:spcPts val="1000"/>
              </a:spcBef>
              <a:buNone/>
            </a:pPr>
            <a:r>
              <a:rPr lang="en-US" b="1" dirty="0">
                <a:latin typeface="Times New Roman" panose="02020603050405020304" pitchFamily="18" charset="0"/>
                <a:cs typeface="Times New Roman" panose="02020603050405020304" pitchFamily="18" charset="0"/>
              </a:rPr>
              <a:t>8</a:t>
            </a:r>
            <a:r>
              <a:rPr lang="en-US" b="1" u="none" strike="noStrike" baseline="0" dirty="0">
                <a:latin typeface="Times New Roman" panose="02020603050405020304" pitchFamily="18" charset="0"/>
                <a:cs typeface="Times New Roman" panose="02020603050405020304" pitchFamily="18" charset="0"/>
              </a:rPr>
              <a:t>.</a:t>
            </a:r>
            <a:r>
              <a:rPr lang="en-US" b="1" u="none" strike="noStrike" baseline="0" dirty="0">
                <a:solidFill>
                  <a:srgbClr val="131413"/>
                </a:solidFill>
                <a:latin typeface="Times New Roman" panose="02020603050405020304" pitchFamily="18" charset="0"/>
                <a:cs typeface="Times New Roman" panose="02020603050405020304" pitchFamily="18" charset="0"/>
              </a:rPr>
              <a:t> Ali Ari, Davut Hnabay</a:t>
            </a:r>
            <a:r>
              <a:rPr lang="en-US" b="1" dirty="0">
                <a:solidFill>
                  <a:srgbClr val="131413"/>
                </a:solidFill>
                <a:latin typeface="Times New Roman" panose="02020603050405020304" pitchFamily="18" charset="0"/>
                <a:cs typeface="Times New Roman" panose="02020603050405020304" pitchFamily="18" charset="0"/>
              </a:rPr>
              <a:t> “</a:t>
            </a:r>
            <a:r>
              <a:rPr lang="en-US" b="1" u="none" strike="noStrike" baseline="0" dirty="0">
                <a:solidFill>
                  <a:srgbClr val="131413"/>
                </a:solidFill>
                <a:latin typeface="Times New Roman" panose="02020603050405020304" pitchFamily="18" charset="0"/>
                <a:cs typeface="Times New Roman" panose="02020603050405020304" pitchFamily="18" charset="0"/>
              </a:rPr>
              <a:t>Deep learning based brain tumor classification and detection system”, </a:t>
            </a:r>
            <a:r>
              <a:rPr lang="en-US" b="1" u="none" strike="noStrike" baseline="0" dirty="0">
                <a:latin typeface="Times New Roman" panose="02020603050405020304" pitchFamily="18" charset="0"/>
                <a:cs typeface="Times New Roman" panose="02020603050405020304" pitchFamily="18" charset="0"/>
              </a:rPr>
              <a:t>Turkish Journal of Electrical Engineering and Computer Sciences , 2018.</a:t>
            </a:r>
            <a:endParaRPr lang="en-US" b="1" u="none" strike="noStrike" baseline="0" dirty="0">
              <a:solidFill>
                <a:srgbClr val="131413"/>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b="1" u="none" strike="noStrike" baseline="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b="1" dirty="0"/>
          </a:p>
        </p:txBody>
      </p:sp>
      <p:sp>
        <p:nvSpPr>
          <p:cNvPr id="7" name="TextBox 6">
            <a:extLst>
              <a:ext uri="{FF2B5EF4-FFF2-40B4-BE49-F238E27FC236}">
                <a16:creationId xmlns="" xmlns:a16="http://schemas.microsoft.com/office/drawing/2014/main" id="{8E3A6A83-7501-19B7-AC80-2A26B38D76A7}"/>
              </a:ext>
            </a:extLst>
          </p:cNvPr>
          <p:cNvSpPr txBox="1"/>
          <p:nvPr/>
        </p:nvSpPr>
        <p:spPr>
          <a:xfrm>
            <a:off x="533400" y="3212976"/>
            <a:ext cx="8153400" cy="253556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 It seems to have really fast training mechanism but contains only one hidden layer. since too few/many hidden nodes employed would lead to under- fitting/over-fitting issues in pattern classification </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It applies random distortion, like some other techniques like DNA , It apply Gaussian noise.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696444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itchFamily="18" charset="0"/>
                <a:cs typeface="Times New Roman" pitchFamily="18" charset="0"/>
              </a:rPr>
              <a:t>LITERATURE REVIEW</a:t>
            </a:r>
            <a:endParaRPr lang="en-IN" dirty="0"/>
          </a:p>
        </p:txBody>
      </p:sp>
      <p:sp>
        <p:nvSpPr>
          <p:cNvPr id="4" name="Footer Placeholder 3"/>
          <p:cNvSpPr>
            <a:spLocks noGrp="1"/>
          </p:cNvSpPr>
          <p:nvPr>
            <p:ph type="ftr" sz="quarter" idx="11"/>
          </p:nvPr>
        </p:nvSpPr>
        <p:spPr>
          <a:xfrm>
            <a:off x="2339752" y="6309320"/>
            <a:ext cx="5048200" cy="501650"/>
          </a:xfrm>
        </p:spPr>
        <p:txBody>
          <a:bodyPr/>
          <a:lstStyle/>
          <a:p>
            <a:r>
              <a:rPr lang="en-IN" dirty="0"/>
              <a:t>BATCH NO:  36      DEPARTMENT OF COMPUTER SCIENCE &amp; ENGINEERING</a:t>
            </a:r>
          </a:p>
        </p:txBody>
      </p:sp>
      <p:sp>
        <p:nvSpPr>
          <p:cNvPr id="5" name="Slide Number Placeholder 4"/>
          <p:cNvSpPr>
            <a:spLocks noGrp="1"/>
          </p:cNvSpPr>
          <p:nvPr>
            <p:ph type="sldNum" sz="quarter" idx="12"/>
          </p:nvPr>
        </p:nvSpPr>
        <p:spPr>
          <a:xfrm>
            <a:off x="6876256" y="6400799"/>
            <a:ext cx="2133600" cy="365125"/>
          </a:xfrm>
        </p:spPr>
        <p:txBody>
          <a:bodyPr/>
          <a:lstStyle/>
          <a:p>
            <a:fld id="{FA00FD27-8DB0-4CB2-BD37-BEA95C6A1008}" type="slidenum">
              <a:rPr lang="en-IN" smtClean="0"/>
              <a:pPr/>
              <a:t>15</a:t>
            </a:fld>
            <a:endParaRPr lang="en-IN"/>
          </a:p>
        </p:txBody>
      </p:sp>
      <p:sp>
        <p:nvSpPr>
          <p:cNvPr id="3" name="Date Placeholder 2">
            <a:extLst>
              <a:ext uri="{FF2B5EF4-FFF2-40B4-BE49-F238E27FC236}">
                <a16:creationId xmlns="" xmlns:a16="http://schemas.microsoft.com/office/drawing/2014/main" id="{C0008E33-90FB-4B49-80F3-837A7E748E15}"/>
              </a:ext>
            </a:extLst>
          </p:cNvPr>
          <p:cNvSpPr>
            <a:spLocks noGrp="1"/>
          </p:cNvSpPr>
          <p:nvPr>
            <p:ph type="dt" sz="half" idx="10"/>
          </p:nvPr>
        </p:nvSpPr>
        <p:spPr/>
        <p:txBody>
          <a:bodyPr/>
          <a:lstStyle/>
          <a:p>
            <a:fld id="{23487455-39B1-44D9-9F6E-ECDF7C5FCF41}" type="datetime1">
              <a:rPr lang="en-IN" smtClean="0"/>
              <a:pPr/>
              <a:t>22-07-2023</a:t>
            </a:fld>
            <a:endParaRPr lang="en-IN"/>
          </a:p>
        </p:txBody>
      </p:sp>
      <p:sp>
        <p:nvSpPr>
          <p:cNvPr id="6" name="Content Placeholder 1">
            <a:extLst>
              <a:ext uri="{FF2B5EF4-FFF2-40B4-BE49-F238E27FC236}">
                <a16:creationId xmlns="" xmlns:a16="http://schemas.microsoft.com/office/drawing/2014/main" id="{1CACFE31-5F56-8BBD-40E5-2F80947320EC}"/>
              </a:ext>
            </a:extLst>
          </p:cNvPr>
          <p:cNvSpPr>
            <a:spLocks noGrp="1"/>
          </p:cNvSpPr>
          <p:nvPr/>
        </p:nvSpPr>
        <p:spPr>
          <a:xfrm>
            <a:off x="434226" y="1417638"/>
            <a:ext cx="8425180" cy="2199685"/>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lgn="just" fontAlgn="auto">
              <a:lnSpc>
                <a:spcPct val="150000"/>
              </a:lnSpc>
              <a:spcBef>
                <a:spcPts val="1000"/>
              </a:spcBef>
              <a:buNone/>
            </a:pPr>
            <a:r>
              <a:rPr lang="en-US" b="1" dirty="0">
                <a:latin typeface="Times New Roman" panose="02020603050405020304" pitchFamily="18" charset="0"/>
                <a:cs typeface="Times New Roman" panose="02020603050405020304" pitchFamily="18" charset="0"/>
              </a:rPr>
              <a:t>9. T.M. Shahriar Sazzad, K.M. Tanzibul Ahmmed, M.U. Hoque, and M. Rahman, "Development of Automated Brain Tumor Identification Using MRI Images", 2nd Int. Conf. Electr. Comput. Commun. Eng. ECCE 2019, 2019 pp. 1-4</a:t>
            </a:r>
          </a:p>
        </p:txBody>
      </p:sp>
      <p:sp>
        <p:nvSpPr>
          <p:cNvPr id="7" name="TextBox 6">
            <a:extLst>
              <a:ext uri="{FF2B5EF4-FFF2-40B4-BE49-F238E27FC236}">
                <a16:creationId xmlns="" xmlns:a16="http://schemas.microsoft.com/office/drawing/2014/main" id="{5302DD56-4CE6-31D4-972C-5AEF1137C5D9}"/>
              </a:ext>
            </a:extLst>
          </p:cNvPr>
          <p:cNvSpPr txBox="1"/>
          <p:nvPr/>
        </p:nvSpPr>
        <p:spPr>
          <a:xfrm>
            <a:off x="611560" y="3469172"/>
            <a:ext cx="8098214" cy="212006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 segment the brain tumor using otsu method. </a:t>
            </a:r>
            <a:r>
              <a:rPr lang="en-US" b="0" i="0" dirty="0">
                <a:effectLst/>
                <a:latin typeface="Times New Roman" panose="02020603050405020304" pitchFamily="18" charset="0"/>
                <a:cs typeface="Times New Roman" panose="02020603050405020304" pitchFamily="18" charset="0"/>
              </a:rPr>
              <a:t>2D Otsu's method is more robust compared to 1D Otsu's method, but it still has limitations on salt-and-pepper noise corrupted images and uneven illumination images. It makes the major drawback in segmentation.</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also uses median filter and image enhancement for </a:t>
            </a:r>
            <a:r>
              <a:rPr lang="en-IN" dirty="0">
                <a:latin typeface="Times New Roman" panose="02020603050405020304" pitchFamily="18" charset="0"/>
                <a:cs typeface="Times New Roman" panose="02020603050405020304" pitchFamily="18" charset="0"/>
              </a:rPr>
              <a:t>representation.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755429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itchFamily="18" charset="0"/>
                <a:cs typeface="Times New Roman" pitchFamily="18" charset="0"/>
              </a:rPr>
              <a:t>LITERATURE REVIEW</a:t>
            </a:r>
            <a:endParaRPr lang="en-IN" dirty="0"/>
          </a:p>
        </p:txBody>
      </p:sp>
      <p:sp>
        <p:nvSpPr>
          <p:cNvPr id="4" name="Footer Placeholder 3"/>
          <p:cNvSpPr>
            <a:spLocks noGrp="1"/>
          </p:cNvSpPr>
          <p:nvPr>
            <p:ph type="ftr" sz="quarter" idx="11"/>
          </p:nvPr>
        </p:nvSpPr>
        <p:spPr>
          <a:xfrm>
            <a:off x="2086712" y="6288087"/>
            <a:ext cx="5120208" cy="501650"/>
          </a:xfrm>
        </p:spPr>
        <p:txBody>
          <a:bodyPr/>
          <a:lstStyle/>
          <a:p>
            <a:r>
              <a:rPr lang="en-IN" dirty="0"/>
              <a:t>BATCH NO: 36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pPr/>
              <a:t>16</a:t>
            </a:fld>
            <a:endParaRPr lang="en-IN"/>
          </a:p>
        </p:txBody>
      </p:sp>
      <p:sp>
        <p:nvSpPr>
          <p:cNvPr id="3" name="Date Placeholder 2">
            <a:extLst>
              <a:ext uri="{FF2B5EF4-FFF2-40B4-BE49-F238E27FC236}">
                <a16:creationId xmlns="" xmlns:a16="http://schemas.microsoft.com/office/drawing/2014/main" id="{C0008E33-90FB-4B49-80F3-837A7E748E15}"/>
              </a:ext>
            </a:extLst>
          </p:cNvPr>
          <p:cNvSpPr>
            <a:spLocks noGrp="1"/>
          </p:cNvSpPr>
          <p:nvPr>
            <p:ph type="dt" sz="half" idx="10"/>
          </p:nvPr>
        </p:nvSpPr>
        <p:spPr/>
        <p:txBody>
          <a:bodyPr/>
          <a:lstStyle/>
          <a:p>
            <a:fld id="{23487455-39B1-44D9-9F6E-ECDF7C5FCF41}" type="datetime1">
              <a:rPr lang="en-IN" smtClean="0"/>
              <a:pPr/>
              <a:t>22-07-2023</a:t>
            </a:fld>
            <a:endParaRPr lang="en-IN"/>
          </a:p>
        </p:txBody>
      </p:sp>
      <p:sp>
        <p:nvSpPr>
          <p:cNvPr id="6" name="Content Placeholder 1">
            <a:extLst>
              <a:ext uri="{FF2B5EF4-FFF2-40B4-BE49-F238E27FC236}">
                <a16:creationId xmlns="" xmlns:a16="http://schemas.microsoft.com/office/drawing/2014/main" id="{1CACFE31-5F56-8BBD-40E5-2F80947320EC}"/>
              </a:ext>
            </a:extLst>
          </p:cNvPr>
          <p:cNvSpPr>
            <a:spLocks noGrp="1"/>
          </p:cNvSpPr>
          <p:nvPr/>
        </p:nvSpPr>
        <p:spPr>
          <a:xfrm>
            <a:off x="434226" y="1417638"/>
            <a:ext cx="8425180" cy="2199685"/>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lgn="just" fontAlgn="auto">
              <a:lnSpc>
                <a:spcPct val="150000"/>
              </a:lnSpc>
              <a:spcBef>
                <a:spcPts val="1000"/>
              </a:spcBef>
              <a:buNone/>
            </a:pPr>
            <a:r>
              <a:rPr lang="en-US" b="1" u="none" strike="noStrike" baseline="0" dirty="0">
                <a:latin typeface="Times New Roman" panose="02020603050405020304" pitchFamily="18" charset="0"/>
                <a:cs typeface="Times New Roman" panose="02020603050405020304" pitchFamily="18" charset="0"/>
              </a:rPr>
              <a:t>10. </a:t>
            </a:r>
            <a:r>
              <a:rPr lang="en-US" b="1" dirty="0">
                <a:latin typeface="Times New Roman" panose="02020603050405020304" pitchFamily="18" charset="0"/>
                <a:cs typeface="Times New Roman" panose="02020603050405020304" pitchFamily="18" charset="0"/>
              </a:rPr>
              <a:t>Aboli Kapadnis,</a:t>
            </a:r>
            <a:r>
              <a:rPr lang="en-US" b="1" u="none" strike="noStrike" baseline="0" dirty="0">
                <a:solidFill>
                  <a:srgbClr val="131413"/>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Brain Tumor Detection using Transfer Learning with AlexNet and CNN”</a:t>
            </a:r>
            <a:r>
              <a:rPr lang="en-US" b="1" dirty="0">
                <a:solidFill>
                  <a:srgbClr val="131413"/>
                </a:solidFill>
                <a:latin typeface="Times New Roman" panose="02020603050405020304" pitchFamily="18" charset="0"/>
                <a:cs typeface="Times New Roman" panose="02020603050405020304" pitchFamily="18" charset="0"/>
              </a:rPr>
              <a:t>, National College of Ireland</a:t>
            </a:r>
            <a:r>
              <a:rPr lang="en-US" b="1" u="none" strike="noStrike" baseline="0" dirty="0">
                <a:latin typeface="Times New Roman" panose="02020603050405020304" pitchFamily="18" charset="0"/>
                <a:cs typeface="Times New Roman" panose="02020603050405020304" pitchFamily="18" charset="0"/>
              </a:rPr>
              <a:t>, 2021.</a:t>
            </a:r>
            <a:endParaRPr lang="en-US" b="1" u="none" strike="noStrike" baseline="0" dirty="0">
              <a:solidFill>
                <a:srgbClr val="131413"/>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b="1" u="none" strike="noStrike" baseline="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 xmlns:a16="http://schemas.microsoft.com/office/drawing/2014/main" id="{004B7698-DF50-F8FE-F1E6-93F5CD31A7E3}"/>
              </a:ext>
            </a:extLst>
          </p:cNvPr>
          <p:cNvSpPr txBox="1"/>
          <p:nvPr/>
        </p:nvSpPr>
        <p:spPr>
          <a:xfrm>
            <a:off x="457200" y="2924944"/>
            <a:ext cx="8075240" cy="258532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paper uses alexnet for brain tumor segmentation which is  computationally expensive and causes overfitting. It requires large dataset to train or validate the brain tumor and limited interpretability. </a:t>
            </a:r>
            <a:endParaRPr lang="en-US"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dirty="0" smtClean="0"/>
              <a:t>Additionally, since AlexNet was first trained on large datasets of natural</a:t>
            </a:r>
            <a:br>
              <a:rPr lang="en-US" dirty="0" smtClean="0"/>
            </a:br>
            <a:r>
              <a:rPr lang="en-US" dirty="0" smtClean="0"/>
              <a:t>images, it was able to learn about many common features that can be found in MRI images.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863094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68760"/>
            <a:ext cx="7715200" cy="565523"/>
          </a:xfrm>
        </p:spPr>
        <p:txBody>
          <a:bodyPr>
            <a:normAutofit/>
          </a:bodyPr>
          <a:lstStyle/>
          <a:p>
            <a:r>
              <a:rPr lang="en-IN" sz="2000" dirty="0">
                <a:latin typeface="Times New Roman" pitchFamily="18" charset="0"/>
                <a:cs typeface="Times New Roman" pitchFamily="18" charset="0"/>
              </a:rPr>
              <a:t>Data Extraction</a:t>
            </a:r>
          </a:p>
        </p:txBody>
      </p:sp>
      <p:sp>
        <p:nvSpPr>
          <p:cNvPr id="5" name="Slide Number Placeholder 4"/>
          <p:cNvSpPr>
            <a:spLocks noGrp="1"/>
          </p:cNvSpPr>
          <p:nvPr>
            <p:ph type="sldNum" sz="quarter" idx="12"/>
          </p:nvPr>
        </p:nvSpPr>
        <p:spPr/>
        <p:txBody>
          <a:bodyPr/>
          <a:lstStyle/>
          <a:p>
            <a:fld id="{FA00FD27-8DB0-4CB2-BD37-BEA95C6A1008}" type="slidenum">
              <a:rPr lang="en-IN" smtClean="0"/>
              <a:pPr/>
              <a:t>17</a:t>
            </a:fld>
            <a:endParaRPr lang="en-IN"/>
          </a:p>
        </p:txBody>
      </p:sp>
      <p:sp>
        <p:nvSpPr>
          <p:cNvPr id="6" name="Title 1"/>
          <p:cNvSpPr>
            <a:spLocks noGrp="1"/>
          </p:cNvSpPr>
          <p:nvPr>
            <p:ph type="title"/>
          </p:nvPr>
        </p:nvSpPr>
        <p:spPr>
          <a:xfrm>
            <a:off x="457200" y="338944"/>
            <a:ext cx="8229600" cy="1143000"/>
          </a:xfrm>
        </p:spPr>
        <p:txBody>
          <a:bodyPr/>
          <a:lstStyle/>
          <a:p>
            <a:pPr algn="l"/>
            <a:r>
              <a:rPr lang="en-IN" sz="2400" b="1" dirty="0">
                <a:latin typeface="Times New Roman" pitchFamily="18" charset="0"/>
                <a:cs typeface="Times New Roman" pitchFamily="18" charset="0"/>
              </a:rPr>
              <a:t>DESIGN AND METHODOLOGIES</a:t>
            </a:r>
            <a:endParaRPr lang="en-IN" dirty="0"/>
          </a:p>
        </p:txBody>
      </p:sp>
      <p:sp>
        <p:nvSpPr>
          <p:cNvPr id="2" name="Date Placeholder 1">
            <a:extLst>
              <a:ext uri="{FF2B5EF4-FFF2-40B4-BE49-F238E27FC236}">
                <a16:creationId xmlns="" xmlns:a16="http://schemas.microsoft.com/office/drawing/2014/main" id="{6403A22A-BB9E-4D9D-9BAC-242B5FF1F552}"/>
              </a:ext>
            </a:extLst>
          </p:cNvPr>
          <p:cNvSpPr>
            <a:spLocks noGrp="1"/>
          </p:cNvSpPr>
          <p:nvPr>
            <p:ph type="dt" sz="half" idx="10"/>
          </p:nvPr>
        </p:nvSpPr>
        <p:spPr/>
        <p:txBody>
          <a:bodyPr/>
          <a:lstStyle/>
          <a:p>
            <a:fld id="{05E64F48-4722-47FA-93CF-8C2352C09D66}" type="datetime1">
              <a:rPr lang="en-IN" smtClean="0"/>
              <a:pPr/>
              <a:t>22-07-2023</a:t>
            </a:fld>
            <a:endParaRPr lang="en-IN"/>
          </a:p>
        </p:txBody>
      </p:sp>
      <p:pic>
        <p:nvPicPr>
          <p:cNvPr id="8" name="Picture 7">
            <a:extLst>
              <a:ext uri="{FF2B5EF4-FFF2-40B4-BE49-F238E27FC236}">
                <a16:creationId xmlns="" xmlns:a16="http://schemas.microsoft.com/office/drawing/2014/main" id="{B274F912-4954-BEC0-0962-BD65C08B35ED}"/>
              </a:ext>
            </a:extLst>
          </p:cNvPr>
          <p:cNvPicPr>
            <a:picLocks noChangeAspect="1"/>
          </p:cNvPicPr>
          <p:nvPr/>
        </p:nvPicPr>
        <p:blipFill>
          <a:blip r:embed="rId2" cstate="print"/>
          <a:stretch>
            <a:fillRect/>
          </a:stretch>
        </p:blipFill>
        <p:spPr>
          <a:xfrm>
            <a:off x="755577" y="1772816"/>
            <a:ext cx="3600400" cy="3357316"/>
          </a:xfrm>
          <a:prstGeom prst="rect">
            <a:avLst/>
          </a:prstGeom>
        </p:spPr>
      </p:pic>
      <p:sp>
        <p:nvSpPr>
          <p:cNvPr id="9" name="TextBox 8">
            <a:extLst>
              <a:ext uri="{FF2B5EF4-FFF2-40B4-BE49-F238E27FC236}">
                <a16:creationId xmlns="" xmlns:a16="http://schemas.microsoft.com/office/drawing/2014/main" id="{B2DF300D-1135-B9CA-9DCF-C75A4F6FA956}"/>
              </a:ext>
            </a:extLst>
          </p:cNvPr>
          <p:cNvSpPr txBox="1"/>
          <p:nvPr/>
        </p:nvSpPr>
        <p:spPr>
          <a:xfrm>
            <a:off x="395536" y="5301208"/>
            <a:ext cx="8291264" cy="873572"/>
          </a:xfrm>
          <a:prstGeom prst="rect">
            <a:avLst/>
          </a:prstGeom>
          <a:noFill/>
        </p:spPr>
        <p:txBody>
          <a:bodyPr wrap="square" rtlCol="0">
            <a:spAutoFit/>
          </a:bodyPr>
          <a:lstStyle/>
          <a:p>
            <a:pPr algn="just">
              <a:lnSpc>
                <a:spcPct val="150000"/>
              </a:lnSpc>
            </a:pPr>
            <a:r>
              <a:rPr lang="en-IN" dirty="0">
                <a:latin typeface="Times New Roman" panose="02020603050405020304" pitchFamily="18" charset="0"/>
                <a:cs typeface="Times New Roman" panose="02020603050405020304" pitchFamily="18" charset="0"/>
              </a:rPr>
              <a:t>        Model Extraction module express the BRATs 2020 dataset, as it contains 5 different modularity in the both train and validate folder.</a:t>
            </a:r>
            <a:endParaRPr lang="en-US" dirty="0">
              <a:latin typeface="Times New Roman" panose="02020603050405020304" pitchFamily="18" charset="0"/>
              <a:cs typeface="Times New Roman" panose="02020603050405020304" pitchFamily="18" charset="0"/>
            </a:endParaRPr>
          </a:p>
        </p:txBody>
      </p:sp>
      <p:sp>
        <p:nvSpPr>
          <p:cNvPr id="11" name="Footer Placeholder 3"/>
          <p:cNvSpPr>
            <a:spLocks noGrp="1"/>
          </p:cNvSpPr>
          <p:nvPr>
            <p:ph type="ftr" sz="quarter" idx="11"/>
          </p:nvPr>
        </p:nvSpPr>
        <p:spPr>
          <a:xfrm>
            <a:off x="2267744" y="6309320"/>
            <a:ext cx="5184576" cy="501650"/>
          </a:xfrm>
        </p:spPr>
        <p:txBody>
          <a:bodyPr/>
          <a:lstStyle/>
          <a:p>
            <a:r>
              <a:rPr lang="en-IN" dirty="0"/>
              <a:t>BATCH NO</a:t>
            </a:r>
            <a:r>
              <a:rPr lang="en-IN" dirty="0" smtClean="0"/>
              <a:t>: 36     </a:t>
            </a:r>
            <a:r>
              <a:rPr lang="en-IN" dirty="0"/>
              <a:t>DEPARTMENT OF COMPUTER SCIENCE &amp; ENGINEERING</a:t>
            </a:r>
          </a:p>
        </p:txBody>
      </p:sp>
    </p:spTree>
    <p:extLst>
      <p:ext uri="{BB962C8B-B14F-4D97-AF65-F5344CB8AC3E}">
        <p14:creationId xmlns="" xmlns:p14="http://schemas.microsoft.com/office/powerpoint/2010/main" val="4020428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7715200" cy="460648"/>
          </a:xfrm>
        </p:spPr>
        <p:txBody>
          <a:bodyPr>
            <a:normAutofit/>
          </a:bodyPr>
          <a:lstStyle/>
          <a:p>
            <a:r>
              <a:rPr lang="en-IN" sz="2000" dirty="0">
                <a:latin typeface="Times New Roman" pitchFamily="18" charset="0"/>
                <a:cs typeface="Times New Roman" pitchFamily="18" charset="0"/>
              </a:rPr>
              <a:t>Model Building</a:t>
            </a:r>
          </a:p>
        </p:txBody>
      </p:sp>
      <p:sp>
        <p:nvSpPr>
          <p:cNvPr id="5" name="Slide Number Placeholder 4"/>
          <p:cNvSpPr>
            <a:spLocks noGrp="1"/>
          </p:cNvSpPr>
          <p:nvPr>
            <p:ph type="sldNum" sz="quarter" idx="12"/>
          </p:nvPr>
        </p:nvSpPr>
        <p:spPr/>
        <p:txBody>
          <a:bodyPr/>
          <a:lstStyle/>
          <a:p>
            <a:fld id="{FA00FD27-8DB0-4CB2-BD37-BEA95C6A1008}" type="slidenum">
              <a:rPr lang="en-IN" smtClean="0"/>
              <a:pPr/>
              <a:t>18</a:t>
            </a:fld>
            <a:endParaRPr lang="en-IN"/>
          </a:p>
        </p:txBody>
      </p:sp>
      <p:sp>
        <p:nvSpPr>
          <p:cNvPr id="6" name="Title 1"/>
          <p:cNvSpPr>
            <a:spLocks noGrp="1"/>
          </p:cNvSpPr>
          <p:nvPr>
            <p:ph type="title"/>
          </p:nvPr>
        </p:nvSpPr>
        <p:spPr>
          <a:xfrm>
            <a:off x="457200" y="188640"/>
            <a:ext cx="8229600" cy="1143000"/>
          </a:xfrm>
        </p:spPr>
        <p:txBody>
          <a:bodyPr/>
          <a:lstStyle/>
          <a:p>
            <a:pPr algn="l"/>
            <a:r>
              <a:rPr lang="en-IN" sz="2400" b="1" dirty="0">
                <a:latin typeface="Times New Roman" pitchFamily="18" charset="0"/>
                <a:cs typeface="Times New Roman" pitchFamily="18" charset="0"/>
              </a:rPr>
              <a:t>DESIGN AND METHODOLOGIES</a:t>
            </a:r>
            <a:endParaRPr lang="en-IN" dirty="0"/>
          </a:p>
        </p:txBody>
      </p:sp>
      <p:sp>
        <p:nvSpPr>
          <p:cNvPr id="2" name="Date Placeholder 1">
            <a:extLst>
              <a:ext uri="{FF2B5EF4-FFF2-40B4-BE49-F238E27FC236}">
                <a16:creationId xmlns="" xmlns:a16="http://schemas.microsoft.com/office/drawing/2014/main" id="{6403A22A-BB9E-4D9D-9BAC-242B5FF1F552}"/>
              </a:ext>
            </a:extLst>
          </p:cNvPr>
          <p:cNvSpPr>
            <a:spLocks noGrp="1"/>
          </p:cNvSpPr>
          <p:nvPr>
            <p:ph type="dt" sz="half" idx="10"/>
          </p:nvPr>
        </p:nvSpPr>
        <p:spPr/>
        <p:txBody>
          <a:bodyPr/>
          <a:lstStyle/>
          <a:p>
            <a:fld id="{05E64F48-4722-47FA-93CF-8C2352C09D66}" type="datetime1">
              <a:rPr lang="en-IN" smtClean="0"/>
              <a:pPr/>
              <a:t>22-07-2023</a:t>
            </a:fld>
            <a:endParaRPr lang="en-IN"/>
          </a:p>
        </p:txBody>
      </p:sp>
      <p:pic>
        <p:nvPicPr>
          <p:cNvPr id="8" name="Picture 7">
            <a:extLst>
              <a:ext uri="{FF2B5EF4-FFF2-40B4-BE49-F238E27FC236}">
                <a16:creationId xmlns="" xmlns:a16="http://schemas.microsoft.com/office/drawing/2014/main" id="{88995344-788F-0513-5754-0FD75EDAE0FD}"/>
              </a:ext>
            </a:extLst>
          </p:cNvPr>
          <p:cNvPicPr>
            <a:picLocks noChangeAspect="1"/>
          </p:cNvPicPr>
          <p:nvPr/>
        </p:nvPicPr>
        <p:blipFill rotWithShape="1">
          <a:blip r:embed="rId2" cstate="print"/>
          <a:srcRect b="28979"/>
          <a:stretch/>
        </p:blipFill>
        <p:spPr>
          <a:xfrm>
            <a:off x="827584" y="1628800"/>
            <a:ext cx="4752528" cy="3763989"/>
          </a:xfrm>
          <a:prstGeom prst="rect">
            <a:avLst/>
          </a:prstGeom>
        </p:spPr>
      </p:pic>
      <p:sp>
        <p:nvSpPr>
          <p:cNvPr id="9" name="TextBox 8">
            <a:extLst>
              <a:ext uri="{FF2B5EF4-FFF2-40B4-BE49-F238E27FC236}">
                <a16:creationId xmlns="" xmlns:a16="http://schemas.microsoft.com/office/drawing/2014/main" id="{06E018AF-5139-A6CE-E4E5-7A070DF2A594}"/>
              </a:ext>
            </a:extLst>
          </p:cNvPr>
          <p:cNvSpPr txBox="1"/>
          <p:nvPr/>
        </p:nvSpPr>
        <p:spPr>
          <a:xfrm>
            <a:off x="323528" y="5435748"/>
            <a:ext cx="8363272" cy="873572"/>
          </a:xfrm>
          <a:prstGeom prst="rect">
            <a:avLst/>
          </a:prstGeom>
          <a:noFill/>
        </p:spPr>
        <p:txBody>
          <a:bodyPr wrap="square" rtlCol="0">
            <a:spAutoFit/>
          </a:bodyPr>
          <a:lstStyle/>
          <a:p>
            <a:pPr algn="just">
              <a:lnSpc>
                <a:spcPct val="150000"/>
              </a:lnSpc>
            </a:pPr>
            <a:r>
              <a:rPr lang="en-IN" dirty="0">
                <a:latin typeface="Times New Roman" panose="02020603050405020304" pitchFamily="18" charset="0"/>
                <a:cs typeface="Times New Roman" panose="02020603050405020304" pitchFamily="18" charset="0"/>
              </a:rPr>
              <a:t>        We Built the model with contraction and expansion ( 4 – Convolutional Layer, 4 Max Pooling)</a:t>
            </a:r>
            <a:endParaRPr lang="en-US" dirty="0">
              <a:latin typeface="Times New Roman" panose="02020603050405020304" pitchFamily="18" charset="0"/>
              <a:cs typeface="Times New Roman" panose="02020603050405020304" pitchFamily="18" charset="0"/>
            </a:endParaRPr>
          </a:p>
        </p:txBody>
      </p:sp>
      <p:sp>
        <p:nvSpPr>
          <p:cNvPr id="10" name="Footer Placeholder 3"/>
          <p:cNvSpPr>
            <a:spLocks noGrp="1"/>
          </p:cNvSpPr>
          <p:nvPr>
            <p:ph type="ftr" sz="quarter" idx="11"/>
          </p:nvPr>
        </p:nvSpPr>
        <p:spPr>
          <a:xfrm>
            <a:off x="2267744" y="6309320"/>
            <a:ext cx="5184576" cy="501650"/>
          </a:xfrm>
        </p:spPr>
        <p:txBody>
          <a:bodyPr/>
          <a:lstStyle/>
          <a:p>
            <a:r>
              <a:rPr lang="en-IN" dirty="0"/>
              <a:t>BATCH NO</a:t>
            </a:r>
            <a:r>
              <a:rPr lang="en-IN" dirty="0" smtClean="0"/>
              <a:t>: 36     </a:t>
            </a:r>
            <a:r>
              <a:rPr lang="en-IN" dirty="0"/>
              <a:t>DEPARTMENT OF COMPUTER SCIENCE &amp; ENGINEERING</a:t>
            </a:r>
          </a:p>
        </p:txBody>
      </p:sp>
    </p:spTree>
    <p:extLst>
      <p:ext uri="{BB962C8B-B14F-4D97-AF65-F5344CB8AC3E}">
        <p14:creationId xmlns="" xmlns:p14="http://schemas.microsoft.com/office/powerpoint/2010/main" val="3713770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6752"/>
            <a:ext cx="7931224" cy="504056"/>
          </a:xfrm>
        </p:spPr>
        <p:txBody>
          <a:bodyPr>
            <a:normAutofit/>
          </a:bodyPr>
          <a:lstStyle/>
          <a:p>
            <a:r>
              <a:rPr lang="en-IN" sz="2000" dirty="0">
                <a:latin typeface="Times New Roman" pitchFamily="18" charset="0"/>
                <a:cs typeface="Times New Roman" pitchFamily="18" charset="0"/>
              </a:rPr>
              <a:t>Model Training</a:t>
            </a:r>
          </a:p>
        </p:txBody>
      </p:sp>
      <p:sp>
        <p:nvSpPr>
          <p:cNvPr id="5" name="Slide Number Placeholder 4"/>
          <p:cNvSpPr>
            <a:spLocks noGrp="1"/>
          </p:cNvSpPr>
          <p:nvPr>
            <p:ph type="sldNum" sz="quarter" idx="12"/>
          </p:nvPr>
        </p:nvSpPr>
        <p:spPr/>
        <p:txBody>
          <a:bodyPr/>
          <a:lstStyle/>
          <a:p>
            <a:fld id="{FA00FD27-8DB0-4CB2-BD37-BEA95C6A1008}" type="slidenum">
              <a:rPr lang="en-IN" smtClean="0"/>
              <a:pPr/>
              <a:t>19</a:t>
            </a:fld>
            <a:endParaRPr lang="en-IN"/>
          </a:p>
        </p:txBody>
      </p:sp>
      <p:sp>
        <p:nvSpPr>
          <p:cNvPr id="6" name="Title 1"/>
          <p:cNvSpPr>
            <a:spLocks noGrp="1"/>
          </p:cNvSpPr>
          <p:nvPr>
            <p:ph type="title"/>
          </p:nvPr>
        </p:nvSpPr>
        <p:spPr>
          <a:xfrm>
            <a:off x="457200" y="260648"/>
            <a:ext cx="8229600" cy="1143000"/>
          </a:xfrm>
        </p:spPr>
        <p:txBody>
          <a:bodyPr/>
          <a:lstStyle/>
          <a:p>
            <a:pPr algn="l"/>
            <a:r>
              <a:rPr lang="en-IN" sz="2400" b="1" dirty="0">
                <a:latin typeface="Times New Roman" pitchFamily="18" charset="0"/>
                <a:cs typeface="Times New Roman" pitchFamily="18" charset="0"/>
              </a:rPr>
              <a:t>DESIGN AND METHODOLOGIES</a:t>
            </a:r>
            <a:endParaRPr lang="en-IN" dirty="0"/>
          </a:p>
        </p:txBody>
      </p:sp>
      <p:sp>
        <p:nvSpPr>
          <p:cNvPr id="2" name="Date Placeholder 1">
            <a:extLst>
              <a:ext uri="{FF2B5EF4-FFF2-40B4-BE49-F238E27FC236}">
                <a16:creationId xmlns="" xmlns:a16="http://schemas.microsoft.com/office/drawing/2014/main" id="{6403A22A-BB9E-4D9D-9BAC-242B5FF1F552}"/>
              </a:ext>
            </a:extLst>
          </p:cNvPr>
          <p:cNvSpPr>
            <a:spLocks noGrp="1"/>
          </p:cNvSpPr>
          <p:nvPr>
            <p:ph type="dt" sz="half" idx="10"/>
          </p:nvPr>
        </p:nvSpPr>
        <p:spPr/>
        <p:txBody>
          <a:bodyPr/>
          <a:lstStyle/>
          <a:p>
            <a:fld id="{05E64F48-4722-47FA-93CF-8C2352C09D66}" type="datetime1">
              <a:rPr lang="en-IN" smtClean="0"/>
              <a:pPr/>
              <a:t>22-07-2023</a:t>
            </a:fld>
            <a:endParaRPr lang="en-IN"/>
          </a:p>
        </p:txBody>
      </p:sp>
      <p:pic>
        <p:nvPicPr>
          <p:cNvPr id="8" name="Picture 7">
            <a:extLst>
              <a:ext uri="{FF2B5EF4-FFF2-40B4-BE49-F238E27FC236}">
                <a16:creationId xmlns="" xmlns:a16="http://schemas.microsoft.com/office/drawing/2014/main" id="{A4C51100-3B06-D9AD-526F-9EEBA54AD9E3}"/>
              </a:ext>
            </a:extLst>
          </p:cNvPr>
          <p:cNvPicPr>
            <a:picLocks noChangeAspect="1"/>
          </p:cNvPicPr>
          <p:nvPr/>
        </p:nvPicPr>
        <p:blipFill rotWithShape="1">
          <a:blip r:embed="rId2" cstate="print"/>
          <a:srcRect r="41726"/>
          <a:stretch/>
        </p:blipFill>
        <p:spPr>
          <a:xfrm>
            <a:off x="971600" y="1700808"/>
            <a:ext cx="5328592" cy="3565986"/>
          </a:xfrm>
          <a:prstGeom prst="rect">
            <a:avLst/>
          </a:prstGeom>
        </p:spPr>
      </p:pic>
      <p:sp>
        <p:nvSpPr>
          <p:cNvPr id="9" name="TextBox 8">
            <a:extLst>
              <a:ext uri="{FF2B5EF4-FFF2-40B4-BE49-F238E27FC236}">
                <a16:creationId xmlns="" xmlns:a16="http://schemas.microsoft.com/office/drawing/2014/main" id="{663B08E3-0A9C-6FFC-2757-1EA71E010D64}"/>
              </a:ext>
            </a:extLst>
          </p:cNvPr>
          <p:cNvSpPr txBox="1"/>
          <p:nvPr/>
        </p:nvSpPr>
        <p:spPr>
          <a:xfrm>
            <a:off x="323528" y="5435748"/>
            <a:ext cx="8363272" cy="873572"/>
          </a:xfrm>
          <a:prstGeom prst="rect">
            <a:avLst/>
          </a:prstGeom>
          <a:noFill/>
        </p:spPr>
        <p:txBody>
          <a:bodyPr wrap="square" rtlCol="0">
            <a:spAutoFit/>
          </a:bodyPr>
          <a:lstStyle/>
          <a:p>
            <a:pPr algn="just">
              <a:lnSpc>
                <a:spcPct val="150000"/>
              </a:lnSpc>
            </a:pPr>
            <a:r>
              <a:rPr lang="en-IN" dirty="0">
                <a:latin typeface="Times New Roman" panose="02020603050405020304" pitchFamily="18" charset="0"/>
                <a:cs typeface="Times New Roman" panose="02020603050405020304" pitchFamily="18" charset="0"/>
              </a:rPr>
              <a:t>        Training model consists of 40 epoch with 32 batch size with gives the result of approximately 90 percent accuracy and 1 percent loss.</a:t>
            </a:r>
            <a:endParaRPr lang="en-US" dirty="0">
              <a:latin typeface="Times New Roman" panose="02020603050405020304" pitchFamily="18" charset="0"/>
              <a:cs typeface="Times New Roman" panose="02020603050405020304" pitchFamily="18" charset="0"/>
            </a:endParaRPr>
          </a:p>
        </p:txBody>
      </p:sp>
      <p:sp>
        <p:nvSpPr>
          <p:cNvPr id="10" name="Footer Placeholder 3"/>
          <p:cNvSpPr>
            <a:spLocks noGrp="1"/>
          </p:cNvSpPr>
          <p:nvPr>
            <p:ph type="ftr" sz="quarter" idx="11"/>
          </p:nvPr>
        </p:nvSpPr>
        <p:spPr>
          <a:xfrm>
            <a:off x="2267744" y="6309320"/>
            <a:ext cx="5184576" cy="501650"/>
          </a:xfrm>
        </p:spPr>
        <p:txBody>
          <a:bodyPr/>
          <a:lstStyle/>
          <a:p>
            <a:r>
              <a:rPr lang="en-IN" dirty="0"/>
              <a:t>BATCH NO</a:t>
            </a:r>
            <a:r>
              <a:rPr lang="en-IN" dirty="0" smtClean="0"/>
              <a:t>: 36     </a:t>
            </a:r>
            <a:r>
              <a:rPr lang="en-IN" dirty="0"/>
              <a:t>DEPARTMENT OF COMPUTER SCIENCE &amp; ENGINEERING</a:t>
            </a:r>
          </a:p>
        </p:txBody>
      </p:sp>
    </p:spTree>
    <p:extLst>
      <p:ext uri="{BB962C8B-B14F-4D97-AF65-F5344CB8AC3E}">
        <p14:creationId xmlns="" xmlns:p14="http://schemas.microsoft.com/office/powerpoint/2010/main" val="4058707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A00FD27-8DB0-4CB2-BD37-BEA95C6A1008}" type="slidenum">
              <a:rPr lang="en-IN" smtClean="0"/>
              <a:pPr/>
              <a:t>2</a:t>
            </a:fld>
            <a:endParaRPr lang="en-IN"/>
          </a:p>
        </p:txBody>
      </p:sp>
      <p:sp>
        <p:nvSpPr>
          <p:cNvPr id="4" name="Title 1"/>
          <p:cNvSpPr txBox="1">
            <a:spLocks/>
          </p:cNvSpPr>
          <p:nvPr/>
        </p:nvSpPr>
        <p:spPr>
          <a:xfrm>
            <a:off x="457200" y="326593"/>
            <a:ext cx="8229600" cy="726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AGENDA</a:t>
            </a:r>
            <a:endParaRPr lang="en-IN" b="1" dirty="0">
              <a:latin typeface="Times New Roman" pitchFamily="18" charset="0"/>
              <a:cs typeface="Times New Roman" pitchFamily="18" charset="0"/>
            </a:endParaRPr>
          </a:p>
        </p:txBody>
      </p:sp>
      <p:sp>
        <p:nvSpPr>
          <p:cNvPr id="6" name="Content Placeholder 2"/>
          <p:cNvSpPr txBox="1">
            <a:spLocks/>
          </p:cNvSpPr>
          <p:nvPr/>
        </p:nvSpPr>
        <p:spPr>
          <a:xfrm>
            <a:off x="457200" y="1052736"/>
            <a:ext cx="8229600" cy="4525963"/>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IN" sz="1200" dirty="0">
                <a:latin typeface="Times New Roman" pitchFamily="18" charset="0"/>
                <a:cs typeface="Times New Roman" pitchFamily="18" charset="0"/>
              </a:rPr>
              <a:t>ABSTRACT</a:t>
            </a:r>
          </a:p>
          <a:p>
            <a:pPr>
              <a:lnSpc>
                <a:spcPct val="150000"/>
              </a:lnSpc>
            </a:pPr>
            <a:r>
              <a:rPr lang="en-IN" sz="1200" dirty="0">
                <a:latin typeface="Times New Roman" pitchFamily="18" charset="0"/>
                <a:cs typeface="Times New Roman" pitchFamily="18" charset="0"/>
              </a:rPr>
              <a:t>OBJECTIVE</a:t>
            </a:r>
          </a:p>
          <a:p>
            <a:pPr>
              <a:lnSpc>
                <a:spcPct val="150000"/>
              </a:lnSpc>
            </a:pPr>
            <a:r>
              <a:rPr lang="en-IN" sz="1200" dirty="0">
                <a:latin typeface="Times New Roman" pitchFamily="18" charset="0"/>
                <a:cs typeface="Times New Roman" pitchFamily="18" charset="0"/>
              </a:rPr>
              <a:t>INTRODUCTION</a:t>
            </a:r>
          </a:p>
          <a:p>
            <a:pPr>
              <a:lnSpc>
                <a:spcPct val="150000"/>
              </a:lnSpc>
            </a:pPr>
            <a:r>
              <a:rPr lang="en-IN" sz="1200" dirty="0">
                <a:latin typeface="Times New Roman" pitchFamily="18" charset="0"/>
                <a:cs typeface="Times New Roman" pitchFamily="18" charset="0"/>
              </a:rPr>
              <a:t>LITERATURE </a:t>
            </a:r>
            <a:r>
              <a:rPr lang="en-IN" sz="1200" dirty="0" smtClean="0">
                <a:latin typeface="Times New Roman" pitchFamily="18" charset="0"/>
                <a:cs typeface="Times New Roman" pitchFamily="18" charset="0"/>
              </a:rPr>
              <a:t>REVIEW</a:t>
            </a:r>
            <a:endParaRPr lang="en-IN" sz="1200" dirty="0">
              <a:latin typeface="Times New Roman" pitchFamily="18" charset="0"/>
              <a:cs typeface="Times New Roman" pitchFamily="18" charset="0"/>
            </a:endParaRPr>
          </a:p>
          <a:p>
            <a:pPr>
              <a:lnSpc>
                <a:spcPct val="150000"/>
              </a:lnSpc>
            </a:pPr>
            <a:r>
              <a:rPr lang="en-IN" sz="1200" dirty="0">
                <a:latin typeface="Times New Roman" pitchFamily="18" charset="0"/>
                <a:cs typeface="Times New Roman" pitchFamily="18" charset="0"/>
              </a:rPr>
              <a:t>DESIGN AND METHODOLOGIES</a:t>
            </a:r>
          </a:p>
          <a:p>
            <a:pPr>
              <a:lnSpc>
                <a:spcPct val="150000"/>
              </a:lnSpc>
            </a:pPr>
            <a:r>
              <a:rPr lang="en-IN" sz="1200" dirty="0">
                <a:latin typeface="Times New Roman" pitchFamily="18" charset="0"/>
                <a:cs typeface="Times New Roman" pitchFamily="18" charset="0"/>
              </a:rPr>
              <a:t>STANDARDS &amp; POLICIES USED</a:t>
            </a:r>
          </a:p>
          <a:p>
            <a:pPr>
              <a:lnSpc>
                <a:spcPct val="150000"/>
              </a:lnSpc>
            </a:pPr>
            <a:r>
              <a:rPr lang="en-IN" sz="1200" dirty="0">
                <a:latin typeface="Times New Roman" pitchFamily="18" charset="0"/>
                <a:cs typeface="Times New Roman" pitchFamily="18" charset="0"/>
              </a:rPr>
              <a:t>IMPLEMENTATION</a:t>
            </a:r>
          </a:p>
          <a:p>
            <a:pPr>
              <a:lnSpc>
                <a:spcPct val="150000"/>
              </a:lnSpc>
            </a:pPr>
            <a:r>
              <a:rPr lang="en-IN" sz="1200" dirty="0">
                <a:latin typeface="Times New Roman" pitchFamily="18" charset="0"/>
                <a:cs typeface="Times New Roman" pitchFamily="18" charset="0"/>
              </a:rPr>
              <a:t>TESTING</a:t>
            </a:r>
          </a:p>
          <a:p>
            <a:pPr>
              <a:lnSpc>
                <a:spcPct val="150000"/>
              </a:lnSpc>
            </a:pPr>
            <a:r>
              <a:rPr lang="en-IN" sz="1200" dirty="0">
                <a:latin typeface="Times New Roman" pitchFamily="18" charset="0"/>
                <a:cs typeface="Times New Roman" pitchFamily="18" charset="0"/>
              </a:rPr>
              <a:t>INPUT AND OUTPUT</a:t>
            </a:r>
          </a:p>
          <a:p>
            <a:pPr>
              <a:lnSpc>
                <a:spcPct val="150000"/>
              </a:lnSpc>
            </a:pPr>
            <a:r>
              <a:rPr lang="en-IN" sz="1200" dirty="0">
                <a:latin typeface="Times New Roman" pitchFamily="18" charset="0"/>
                <a:cs typeface="Times New Roman" pitchFamily="18" charset="0"/>
              </a:rPr>
              <a:t>INCLUDE DEMO VIDEO </a:t>
            </a:r>
          </a:p>
          <a:p>
            <a:pPr>
              <a:lnSpc>
                <a:spcPct val="150000"/>
              </a:lnSpc>
            </a:pPr>
            <a:r>
              <a:rPr lang="en-IN" sz="1200" dirty="0">
                <a:latin typeface="Times New Roman" pitchFamily="18" charset="0"/>
                <a:cs typeface="Times New Roman" pitchFamily="18" charset="0"/>
              </a:rPr>
              <a:t>CONCLUSION</a:t>
            </a:r>
          </a:p>
          <a:p>
            <a:pPr>
              <a:lnSpc>
                <a:spcPct val="150000"/>
              </a:lnSpc>
            </a:pPr>
            <a:r>
              <a:rPr lang="en-IN" sz="1200" dirty="0">
                <a:latin typeface="Times New Roman" pitchFamily="18" charset="0"/>
                <a:cs typeface="Times New Roman" pitchFamily="18" charset="0"/>
              </a:rPr>
              <a:t>FUTURE ENHANCEMENTS</a:t>
            </a:r>
          </a:p>
          <a:p>
            <a:pPr>
              <a:lnSpc>
                <a:spcPct val="150000"/>
              </a:lnSpc>
            </a:pPr>
            <a:r>
              <a:rPr lang="en-IN" sz="1200" dirty="0">
                <a:latin typeface="Times New Roman" pitchFamily="18" charset="0"/>
                <a:cs typeface="Times New Roman" pitchFamily="18" charset="0"/>
              </a:rPr>
              <a:t>WEB REFERENCES LINK</a:t>
            </a:r>
          </a:p>
          <a:p>
            <a:pPr>
              <a:lnSpc>
                <a:spcPct val="150000"/>
              </a:lnSpc>
            </a:pPr>
            <a:r>
              <a:rPr lang="en-IN" sz="1200" dirty="0">
                <a:latin typeface="Times New Roman" pitchFamily="18" charset="0"/>
                <a:cs typeface="Times New Roman" pitchFamily="18" charset="0"/>
              </a:rPr>
              <a:t>REFERENCES</a:t>
            </a:r>
          </a:p>
          <a:p>
            <a:pPr>
              <a:lnSpc>
                <a:spcPct val="150000"/>
              </a:lnSpc>
            </a:pPr>
            <a:r>
              <a:rPr lang="en-IN" sz="1200" dirty="0">
                <a:latin typeface="Times New Roman" pitchFamily="18" charset="0"/>
                <a:cs typeface="Times New Roman" pitchFamily="18" charset="0"/>
              </a:rPr>
              <a:t>PLAGIARISM REPORT OF PPT</a:t>
            </a:r>
          </a:p>
          <a:p>
            <a:pPr>
              <a:lnSpc>
                <a:spcPct val="150000"/>
              </a:lnSpc>
            </a:pPr>
            <a:r>
              <a:rPr lang="en-IN" sz="1200" dirty="0">
                <a:latin typeface="Times New Roman" pitchFamily="18" charset="0"/>
                <a:cs typeface="Times New Roman" pitchFamily="18" charset="0"/>
              </a:rPr>
              <a:t>POSTER PRESENTATION </a:t>
            </a:r>
          </a:p>
          <a:p>
            <a:pPr>
              <a:lnSpc>
                <a:spcPct val="150000"/>
              </a:lnSpc>
            </a:pPr>
            <a:endParaRPr lang="en-IN" sz="1200" dirty="0">
              <a:latin typeface="Times New Roman" pitchFamily="18" charset="0"/>
              <a:cs typeface="Times New Roman" pitchFamily="18" charset="0"/>
            </a:endParaRPr>
          </a:p>
          <a:p>
            <a:endParaRPr lang="en-IN" sz="1200" dirty="0">
              <a:latin typeface="Times New Roman" pitchFamily="18" charset="0"/>
              <a:cs typeface="Times New Roman" pitchFamily="18" charset="0"/>
            </a:endParaRPr>
          </a:p>
          <a:p>
            <a:endParaRPr lang="en-IN" sz="1200" dirty="0">
              <a:latin typeface="Times New Roman" pitchFamily="18" charset="0"/>
              <a:cs typeface="Times New Roman" pitchFamily="18" charset="0"/>
            </a:endParaRPr>
          </a:p>
          <a:p>
            <a:endParaRPr lang="en-IN" sz="1200" dirty="0">
              <a:latin typeface="Times New Roman" pitchFamily="18" charset="0"/>
              <a:cs typeface="Times New Roman" pitchFamily="18" charset="0"/>
            </a:endParaRPr>
          </a:p>
          <a:p>
            <a:endParaRPr lang="en-IN" sz="1200" dirty="0">
              <a:latin typeface="Times New Roman" pitchFamily="18" charset="0"/>
              <a:cs typeface="Times New Roman" pitchFamily="18" charset="0"/>
            </a:endParaRPr>
          </a:p>
        </p:txBody>
      </p:sp>
      <p:sp>
        <p:nvSpPr>
          <p:cNvPr id="5" name="Date Placeholder 4">
            <a:extLst>
              <a:ext uri="{FF2B5EF4-FFF2-40B4-BE49-F238E27FC236}">
                <a16:creationId xmlns="" xmlns:a16="http://schemas.microsoft.com/office/drawing/2014/main" id="{6960B2D8-77B2-48B6-B1A2-E5F99650650F}"/>
              </a:ext>
            </a:extLst>
          </p:cNvPr>
          <p:cNvSpPr>
            <a:spLocks noGrp="1"/>
          </p:cNvSpPr>
          <p:nvPr>
            <p:ph type="dt" sz="half" idx="10"/>
          </p:nvPr>
        </p:nvSpPr>
        <p:spPr/>
        <p:txBody>
          <a:bodyPr/>
          <a:lstStyle/>
          <a:p>
            <a:fld id="{FC39C657-17FF-47BC-9019-801F8663B5A9}" type="datetime1">
              <a:rPr lang="en-IN" smtClean="0"/>
              <a:pPr/>
              <a:t>22-07-2023</a:t>
            </a:fld>
            <a:endParaRPr lang="en-IN"/>
          </a:p>
        </p:txBody>
      </p:sp>
      <p:sp>
        <p:nvSpPr>
          <p:cNvPr id="7" name="Footer Placeholder 3"/>
          <p:cNvSpPr>
            <a:spLocks noGrp="1"/>
          </p:cNvSpPr>
          <p:nvPr>
            <p:ph type="ftr" sz="quarter" idx="11"/>
          </p:nvPr>
        </p:nvSpPr>
        <p:spPr>
          <a:xfrm>
            <a:off x="2339752" y="6311726"/>
            <a:ext cx="5184576" cy="501650"/>
          </a:xfrm>
        </p:spPr>
        <p:txBody>
          <a:bodyPr/>
          <a:lstStyle/>
          <a:p>
            <a:r>
              <a:rPr lang="en-IN" dirty="0"/>
              <a:t>BATCH NO</a:t>
            </a:r>
            <a:r>
              <a:rPr lang="en-IN" dirty="0" smtClean="0"/>
              <a:t>: 36     </a:t>
            </a:r>
            <a:r>
              <a:rPr lang="en-IN" dirty="0"/>
              <a:t>DEPARTMENT OF COMPUTER SCIENCE &amp; ENGINEERING</a:t>
            </a:r>
          </a:p>
        </p:txBody>
      </p:sp>
    </p:spTree>
    <p:extLst>
      <p:ext uri="{BB962C8B-B14F-4D97-AF65-F5344CB8AC3E}">
        <p14:creationId xmlns="" xmlns:p14="http://schemas.microsoft.com/office/powerpoint/2010/main" val="1233051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51309"/>
            <a:ext cx="8229600" cy="4525963"/>
          </a:xfrm>
        </p:spPr>
        <p:txBody>
          <a:bodyPr>
            <a:normAutofit/>
          </a:bodyPr>
          <a:lstStyle/>
          <a:p>
            <a:r>
              <a:rPr lang="en-IN" sz="2000" dirty="0">
                <a:latin typeface="Times New Roman" pitchFamily="18" charset="0"/>
                <a:cs typeface="Times New Roman" pitchFamily="18" charset="0"/>
              </a:rPr>
              <a:t>Model Evaluation</a:t>
            </a:r>
          </a:p>
        </p:txBody>
      </p:sp>
      <p:sp>
        <p:nvSpPr>
          <p:cNvPr id="5" name="Slide Number Placeholder 4"/>
          <p:cNvSpPr>
            <a:spLocks noGrp="1"/>
          </p:cNvSpPr>
          <p:nvPr>
            <p:ph type="sldNum" sz="quarter" idx="12"/>
          </p:nvPr>
        </p:nvSpPr>
        <p:spPr/>
        <p:txBody>
          <a:bodyPr/>
          <a:lstStyle/>
          <a:p>
            <a:fld id="{FA00FD27-8DB0-4CB2-BD37-BEA95C6A1008}" type="slidenum">
              <a:rPr lang="en-IN" smtClean="0"/>
              <a:pPr/>
              <a:t>20</a:t>
            </a:fld>
            <a:endParaRPr lang="en-IN"/>
          </a:p>
        </p:txBody>
      </p:sp>
      <p:sp>
        <p:nvSpPr>
          <p:cNvPr id="6" name="Title 1"/>
          <p:cNvSpPr>
            <a:spLocks noGrp="1"/>
          </p:cNvSpPr>
          <p:nvPr>
            <p:ph type="title"/>
          </p:nvPr>
        </p:nvSpPr>
        <p:spPr/>
        <p:txBody>
          <a:bodyPr/>
          <a:lstStyle/>
          <a:p>
            <a:pPr algn="l"/>
            <a:r>
              <a:rPr lang="en-IN" sz="2400" b="1" dirty="0">
                <a:latin typeface="Times New Roman" pitchFamily="18" charset="0"/>
                <a:cs typeface="Times New Roman" pitchFamily="18" charset="0"/>
              </a:rPr>
              <a:t>DESIGN AND METHODOLOGIES</a:t>
            </a:r>
            <a:endParaRPr lang="en-IN" dirty="0"/>
          </a:p>
        </p:txBody>
      </p:sp>
      <p:sp>
        <p:nvSpPr>
          <p:cNvPr id="2" name="Date Placeholder 1">
            <a:extLst>
              <a:ext uri="{FF2B5EF4-FFF2-40B4-BE49-F238E27FC236}">
                <a16:creationId xmlns="" xmlns:a16="http://schemas.microsoft.com/office/drawing/2014/main" id="{6403A22A-BB9E-4D9D-9BAC-242B5FF1F552}"/>
              </a:ext>
            </a:extLst>
          </p:cNvPr>
          <p:cNvSpPr>
            <a:spLocks noGrp="1"/>
          </p:cNvSpPr>
          <p:nvPr>
            <p:ph type="dt" sz="half" idx="10"/>
          </p:nvPr>
        </p:nvSpPr>
        <p:spPr/>
        <p:txBody>
          <a:bodyPr/>
          <a:lstStyle/>
          <a:p>
            <a:fld id="{05E64F48-4722-47FA-93CF-8C2352C09D66}" type="datetime1">
              <a:rPr lang="en-IN" smtClean="0"/>
              <a:pPr/>
              <a:t>22-07-2023</a:t>
            </a:fld>
            <a:endParaRPr lang="en-IN"/>
          </a:p>
        </p:txBody>
      </p:sp>
      <p:pic>
        <p:nvPicPr>
          <p:cNvPr id="8" name="Picture 7">
            <a:extLst>
              <a:ext uri="{FF2B5EF4-FFF2-40B4-BE49-F238E27FC236}">
                <a16:creationId xmlns="" xmlns:a16="http://schemas.microsoft.com/office/drawing/2014/main" id="{F14FE223-F0E8-A182-2731-93ADE15557FF}"/>
              </a:ext>
            </a:extLst>
          </p:cNvPr>
          <p:cNvPicPr>
            <a:picLocks noChangeAspect="1"/>
          </p:cNvPicPr>
          <p:nvPr/>
        </p:nvPicPr>
        <p:blipFill>
          <a:blip r:embed="rId2" cstate="print"/>
          <a:stretch>
            <a:fillRect/>
          </a:stretch>
        </p:blipFill>
        <p:spPr>
          <a:xfrm>
            <a:off x="634081" y="2027981"/>
            <a:ext cx="4980237" cy="2756917"/>
          </a:xfrm>
          <a:prstGeom prst="rect">
            <a:avLst/>
          </a:prstGeom>
        </p:spPr>
      </p:pic>
      <p:sp>
        <p:nvSpPr>
          <p:cNvPr id="9" name="TextBox 8">
            <a:extLst>
              <a:ext uri="{FF2B5EF4-FFF2-40B4-BE49-F238E27FC236}">
                <a16:creationId xmlns="" xmlns:a16="http://schemas.microsoft.com/office/drawing/2014/main" id="{A0DAF918-5CA7-4A7B-2608-D4E3CADA55F8}"/>
              </a:ext>
            </a:extLst>
          </p:cNvPr>
          <p:cNvSpPr txBox="1"/>
          <p:nvPr/>
        </p:nvSpPr>
        <p:spPr>
          <a:xfrm>
            <a:off x="323528" y="5085184"/>
            <a:ext cx="8363272" cy="873572"/>
          </a:xfrm>
          <a:prstGeom prst="rect">
            <a:avLst/>
          </a:prstGeom>
          <a:noFill/>
        </p:spPr>
        <p:txBody>
          <a:bodyPr wrap="square" rtlCol="0">
            <a:spAutoFit/>
          </a:bodyPr>
          <a:lstStyle/>
          <a:p>
            <a:pPr algn="just">
              <a:lnSpc>
                <a:spcPct val="150000"/>
              </a:lnSpc>
            </a:pPr>
            <a:r>
              <a:rPr lang="en-IN" dirty="0">
                <a:latin typeface="Times New Roman" panose="02020603050405020304" pitchFamily="18" charset="0"/>
                <a:cs typeface="Times New Roman" panose="02020603050405020304" pitchFamily="18" charset="0"/>
              </a:rPr>
              <a:t>        Model Evaluation module express about the deciding factor of the U-Net architecture model. As we obtained approximately 99 percentage as accuracy.</a:t>
            </a:r>
            <a:endParaRPr lang="en-US" dirty="0">
              <a:latin typeface="Times New Roman" panose="02020603050405020304" pitchFamily="18" charset="0"/>
              <a:cs typeface="Times New Roman" panose="02020603050405020304" pitchFamily="18" charset="0"/>
            </a:endParaRPr>
          </a:p>
        </p:txBody>
      </p:sp>
      <p:sp>
        <p:nvSpPr>
          <p:cNvPr id="10" name="Footer Placeholder 3"/>
          <p:cNvSpPr>
            <a:spLocks noGrp="1"/>
          </p:cNvSpPr>
          <p:nvPr>
            <p:ph type="ftr" sz="quarter" idx="11"/>
          </p:nvPr>
        </p:nvSpPr>
        <p:spPr>
          <a:xfrm>
            <a:off x="2267744" y="6309320"/>
            <a:ext cx="5184576" cy="501650"/>
          </a:xfrm>
        </p:spPr>
        <p:txBody>
          <a:bodyPr/>
          <a:lstStyle/>
          <a:p>
            <a:r>
              <a:rPr lang="en-IN" dirty="0"/>
              <a:t>BATCH NO</a:t>
            </a:r>
            <a:r>
              <a:rPr lang="en-IN" dirty="0" smtClean="0"/>
              <a:t>: 36     </a:t>
            </a:r>
            <a:r>
              <a:rPr lang="en-IN" dirty="0"/>
              <a:t>DEPARTMENT OF COMPUTER SCIENCE &amp; ENGINEERING</a:t>
            </a:r>
          </a:p>
        </p:txBody>
      </p:sp>
    </p:spTree>
    <p:extLst>
      <p:ext uri="{BB962C8B-B14F-4D97-AF65-F5344CB8AC3E}">
        <p14:creationId xmlns="" xmlns:p14="http://schemas.microsoft.com/office/powerpoint/2010/main" val="1687904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Architecture Diagram</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Data –Flow Diagram</a:t>
            </a:r>
          </a:p>
        </p:txBody>
      </p:sp>
      <p:sp>
        <p:nvSpPr>
          <p:cNvPr id="5" name="Slide Number Placeholder 4"/>
          <p:cNvSpPr>
            <a:spLocks noGrp="1"/>
          </p:cNvSpPr>
          <p:nvPr>
            <p:ph type="sldNum" sz="quarter" idx="12"/>
          </p:nvPr>
        </p:nvSpPr>
        <p:spPr/>
        <p:txBody>
          <a:bodyPr/>
          <a:lstStyle/>
          <a:p>
            <a:fld id="{FA00FD27-8DB0-4CB2-BD37-BEA95C6A1008}" type="slidenum">
              <a:rPr lang="en-IN" smtClean="0"/>
              <a:pPr/>
              <a:t>21</a:t>
            </a:fld>
            <a:endParaRPr lang="en-IN"/>
          </a:p>
        </p:txBody>
      </p:sp>
      <p:sp>
        <p:nvSpPr>
          <p:cNvPr id="6" name="Title 1"/>
          <p:cNvSpPr>
            <a:spLocks noGrp="1"/>
          </p:cNvSpPr>
          <p:nvPr>
            <p:ph type="title"/>
          </p:nvPr>
        </p:nvSpPr>
        <p:spPr/>
        <p:txBody>
          <a:bodyPr/>
          <a:lstStyle/>
          <a:p>
            <a:pPr algn="l"/>
            <a:r>
              <a:rPr lang="en-IN" sz="2400" b="1" dirty="0">
                <a:latin typeface="Times New Roman" pitchFamily="18" charset="0"/>
                <a:cs typeface="Times New Roman" pitchFamily="18" charset="0"/>
              </a:rPr>
              <a:t>IMPLEMENTATION</a:t>
            </a:r>
            <a:endParaRPr lang="en-IN" dirty="0"/>
          </a:p>
        </p:txBody>
      </p:sp>
      <p:sp>
        <p:nvSpPr>
          <p:cNvPr id="2" name="Date Placeholder 1">
            <a:extLst>
              <a:ext uri="{FF2B5EF4-FFF2-40B4-BE49-F238E27FC236}">
                <a16:creationId xmlns="" xmlns:a16="http://schemas.microsoft.com/office/drawing/2014/main" id="{30C9C193-DE1C-4B1C-962A-272B333C245D}"/>
              </a:ext>
            </a:extLst>
          </p:cNvPr>
          <p:cNvSpPr>
            <a:spLocks noGrp="1"/>
          </p:cNvSpPr>
          <p:nvPr>
            <p:ph type="dt" sz="half" idx="10"/>
          </p:nvPr>
        </p:nvSpPr>
        <p:spPr/>
        <p:txBody>
          <a:bodyPr/>
          <a:lstStyle/>
          <a:p>
            <a:fld id="{064D25E9-3AD2-4EF1-AACA-6F900DF4C815}" type="datetime1">
              <a:rPr lang="en-IN" smtClean="0"/>
              <a:pPr/>
              <a:t>22-07-2023</a:t>
            </a:fld>
            <a:endParaRPr lang="en-IN"/>
          </a:p>
        </p:txBody>
      </p:sp>
      <p:sp>
        <p:nvSpPr>
          <p:cNvPr id="7" name="Footer Placeholder 3"/>
          <p:cNvSpPr>
            <a:spLocks noGrp="1"/>
          </p:cNvSpPr>
          <p:nvPr>
            <p:ph type="ftr" sz="quarter" idx="11"/>
          </p:nvPr>
        </p:nvSpPr>
        <p:spPr>
          <a:xfrm>
            <a:off x="2267744" y="6309320"/>
            <a:ext cx="5184576" cy="501650"/>
          </a:xfrm>
        </p:spPr>
        <p:txBody>
          <a:bodyPr/>
          <a:lstStyle/>
          <a:p>
            <a:r>
              <a:rPr lang="en-IN" dirty="0"/>
              <a:t>BATCH NO</a:t>
            </a:r>
            <a:r>
              <a:rPr lang="en-IN" dirty="0" smtClean="0"/>
              <a:t>: 36     </a:t>
            </a:r>
            <a:r>
              <a:rPr lang="en-IN" dirty="0"/>
              <a:t>DEPARTMENT OF COMPUTER SCIENCE &amp; ENGINEERING</a:t>
            </a:r>
          </a:p>
        </p:txBody>
      </p:sp>
    </p:spTree>
    <p:extLst>
      <p:ext uri="{BB962C8B-B14F-4D97-AF65-F5344CB8AC3E}">
        <p14:creationId xmlns="" xmlns:p14="http://schemas.microsoft.com/office/powerpoint/2010/main" val="683870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6" y="44624"/>
            <a:ext cx="8558343" cy="1609344"/>
          </a:xfrm>
        </p:spPr>
        <p:txBody>
          <a:bodyPr>
            <a:normAutofit/>
          </a:bodyPr>
          <a:lstStyle/>
          <a:p>
            <a:r>
              <a:rPr lang="en-US" sz="2400" b="1" dirty="0">
                <a:latin typeface="Times New Roman" panose="02020603050405020304" pitchFamily="18" charset="0"/>
                <a:cs typeface="Times New Roman" panose="02020603050405020304" pitchFamily="18" charset="0"/>
              </a:rPr>
              <a:t>ARCHITECTURE DIAGRAM</a:t>
            </a:r>
          </a:p>
        </p:txBody>
      </p:sp>
      <p:sp>
        <p:nvSpPr>
          <p:cNvPr id="3" name="Date Placeholder 2">
            <a:extLst>
              <a:ext uri="{FF2B5EF4-FFF2-40B4-BE49-F238E27FC236}">
                <a16:creationId xmlns="" xmlns:a16="http://schemas.microsoft.com/office/drawing/2014/main" id="{A57ABA06-5F25-4FE3-8520-633088AFFF2C}"/>
              </a:ext>
            </a:extLst>
          </p:cNvPr>
          <p:cNvSpPr>
            <a:spLocks noGrp="1"/>
          </p:cNvSpPr>
          <p:nvPr>
            <p:ph type="dt" sz="half" idx="10"/>
          </p:nvPr>
        </p:nvSpPr>
        <p:spPr/>
        <p:txBody>
          <a:bodyPr/>
          <a:lstStyle/>
          <a:p>
            <a:pPr marL="0" marR="0" lvl="0" indent="0" defTabSz="457200" rtl="0" eaLnBrk="1" fontAlgn="auto" latinLnBrk="0" hangingPunct="1">
              <a:lnSpc>
                <a:spcPct val="100000"/>
              </a:lnSpc>
              <a:spcBef>
                <a:spcPts val="0"/>
              </a:spcBef>
              <a:spcAft>
                <a:spcPts val="0"/>
              </a:spcAft>
              <a:buClrTx/>
              <a:buSzTx/>
              <a:buFontTx/>
              <a:buNone/>
              <a:tabLst/>
              <a:defRPr/>
            </a:pPr>
            <a:fld id="{F5C2DB57-C67D-4CDC-BC42-4845DE97F93D}" type="datetime1">
              <a:rPr kumimoji="0" lang="en-IN" b="0" i="0" u="none" strike="noStrike" kern="1200" cap="none" spc="0" normalizeH="0" baseline="0" noProof="0" smtClean="0">
                <a:ln>
                  <a:noFill/>
                </a:ln>
                <a:solidFill>
                  <a:schemeClr val="tx1"/>
                </a:solidFill>
                <a:effectLst/>
                <a:uLnTx/>
                <a:uFillTx/>
                <a:latin typeface="Rockwell" panose="02060603020205020403"/>
                <a:ea typeface="+mn-ea"/>
                <a:cs typeface="+mn-cs"/>
              </a:rPr>
              <a:pPr marL="0" marR="0" lvl="0" indent="0" defTabSz="457200" rtl="0" eaLnBrk="1" fontAlgn="auto" latinLnBrk="0" hangingPunct="1">
                <a:lnSpc>
                  <a:spcPct val="100000"/>
                </a:lnSpc>
                <a:spcBef>
                  <a:spcPts val="0"/>
                </a:spcBef>
                <a:spcAft>
                  <a:spcPts val="0"/>
                </a:spcAft>
                <a:buClrTx/>
                <a:buSzTx/>
                <a:buFontTx/>
                <a:buNone/>
                <a:tabLst/>
                <a:defRPr/>
              </a:pPr>
              <a:t>22-07-2023</a:t>
            </a:fld>
            <a:endParaRPr kumimoji="0" lang="en-IN" b="0" i="0" u="none" strike="noStrike" kern="1200" cap="none" spc="0" normalizeH="0" baseline="0" noProof="0">
              <a:ln>
                <a:noFill/>
              </a:ln>
              <a:solidFill>
                <a:schemeClr val="tx1"/>
              </a:solidFill>
              <a:effectLst/>
              <a:uLnTx/>
              <a:uFillTx/>
              <a:latin typeface="Rockwell" panose="02060603020205020403"/>
              <a:ea typeface="+mn-ea"/>
              <a:cs typeface="+mn-cs"/>
            </a:endParaRPr>
          </a:p>
        </p:txBody>
      </p:sp>
      <p:cxnSp>
        <p:nvCxnSpPr>
          <p:cNvPr id="19" name="Straight Arrow Connector 18">
            <a:extLst>
              <a:ext uri="{FF2B5EF4-FFF2-40B4-BE49-F238E27FC236}">
                <a16:creationId xmlns="" xmlns:a16="http://schemas.microsoft.com/office/drawing/2014/main" id="{1B7520C7-0F72-DAC9-287F-FB3DB2FC1320}"/>
              </a:ext>
            </a:extLst>
          </p:cNvPr>
          <p:cNvCxnSpPr/>
          <p:nvPr/>
        </p:nvCxnSpPr>
        <p:spPr>
          <a:xfrm>
            <a:off x="-1332656" y="4221088"/>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Picture 26" descr="Architect (1).png"/>
          <p:cNvPicPr>
            <a:picLocks noChangeAspect="1"/>
          </p:cNvPicPr>
          <p:nvPr/>
        </p:nvPicPr>
        <p:blipFill>
          <a:blip r:embed="rId3" cstate="print"/>
          <a:stretch>
            <a:fillRect/>
          </a:stretch>
        </p:blipFill>
        <p:spPr>
          <a:xfrm>
            <a:off x="395536" y="836712"/>
            <a:ext cx="8209347" cy="5688171"/>
          </a:xfrm>
          <a:prstGeom prst="rect">
            <a:avLst/>
          </a:prstGeom>
        </p:spPr>
      </p:pic>
      <p:sp>
        <p:nvSpPr>
          <p:cNvPr id="6" name="Footer Placeholder 3"/>
          <p:cNvSpPr>
            <a:spLocks noGrp="1"/>
          </p:cNvSpPr>
          <p:nvPr>
            <p:ph type="ftr" sz="quarter" idx="11"/>
          </p:nvPr>
        </p:nvSpPr>
        <p:spPr>
          <a:xfrm>
            <a:off x="2267744" y="6309320"/>
            <a:ext cx="5184576" cy="501650"/>
          </a:xfrm>
        </p:spPr>
        <p:txBody>
          <a:bodyPr/>
          <a:lstStyle/>
          <a:p>
            <a:r>
              <a:rPr lang="en-IN" dirty="0"/>
              <a:t>BATCH NO</a:t>
            </a:r>
            <a:r>
              <a:rPr lang="en-IN" dirty="0" smtClean="0"/>
              <a:t>: 36     </a:t>
            </a:r>
            <a:r>
              <a:rPr lang="en-IN" dirty="0"/>
              <a:t>DEPARTMENT OF COMPUTER SCIENCE &amp; ENGINEERING</a:t>
            </a:r>
          </a:p>
        </p:txBody>
      </p:sp>
    </p:spTree>
    <p:extLst>
      <p:ext uri="{BB962C8B-B14F-4D97-AF65-F5344CB8AC3E}">
        <p14:creationId xmlns="" xmlns:p14="http://schemas.microsoft.com/office/powerpoint/2010/main" val="2868193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66176" cy="1609344"/>
          </a:xfrm>
        </p:spPr>
        <p:txBody>
          <a:bodyPr>
            <a:normAutofit/>
          </a:bodyPr>
          <a:lstStyle/>
          <a:p>
            <a:r>
              <a:rPr lang="en-US" sz="2400" b="1" dirty="0">
                <a:latin typeface="Times New Roman" panose="02020603050405020304" pitchFamily="18" charset="0"/>
                <a:cs typeface="Times New Roman" panose="02020603050405020304" pitchFamily="18" charset="0"/>
              </a:rPr>
              <a:t>DATA FLOW DIAGRAM</a:t>
            </a:r>
          </a:p>
        </p:txBody>
      </p:sp>
      <p:sp>
        <p:nvSpPr>
          <p:cNvPr id="3" name="Date Placeholder 2">
            <a:extLst>
              <a:ext uri="{FF2B5EF4-FFF2-40B4-BE49-F238E27FC236}">
                <a16:creationId xmlns="" xmlns:a16="http://schemas.microsoft.com/office/drawing/2014/main" id="{9FEEB7FD-5113-429E-97E7-39F55D41A12C}"/>
              </a:ext>
            </a:extLst>
          </p:cNvPr>
          <p:cNvSpPr>
            <a:spLocks noGrp="1"/>
          </p:cNvSpPr>
          <p:nvPr>
            <p:ph type="dt" sz="half" idx="10"/>
          </p:nvPr>
        </p:nvSpPr>
        <p:spPr/>
        <p:txBody>
          <a:bodyPr/>
          <a:lstStyle/>
          <a:p>
            <a:fld id="{854B5A1D-CECE-4EDC-B585-57FFA7ADF842}" type="datetime1">
              <a:rPr lang="en-IN" smtClean="0"/>
              <a:pPr/>
              <a:t>22-07-2023</a:t>
            </a:fld>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pPr/>
              <a:t>23</a:t>
            </a:fld>
            <a:endParaRPr lang="en-IN"/>
          </a:p>
        </p:txBody>
      </p:sp>
      <p:pic>
        <p:nvPicPr>
          <p:cNvPr id="7" name="Picture 6" descr="Blank diagram (3).png"/>
          <p:cNvPicPr>
            <a:picLocks noChangeAspect="1"/>
          </p:cNvPicPr>
          <p:nvPr/>
        </p:nvPicPr>
        <p:blipFill>
          <a:blip r:embed="rId2" cstate="print"/>
          <a:stretch>
            <a:fillRect/>
          </a:stretch>
        </p:blipFill>
        <p:spPr>
          <a:xfrm>
            <a:off x="3203848" y="1340768"/>
            <a:ext cx="2857624" cy="4968552"/>
          </a:xfrm>
          <a:prstGeom prst="rect">
            <a:avLst/>
          </a:prstGeom>
        </p:spPr>
      </p:pic>
      <p:sp>
        <p:nvSpPr>
          <p:cNvPr id="8" name="Footer Placeholder 3"/>
          <p:cNvSpPr>
            <a:spLocks noGrp="1"/>
          </p:cNvSpPr>
          <p:nvPr>
            <p:ph type="ftr" sz="quarter" idx="11"/>
          </p:nvPr>
        </p:nvSpPr>
        <p:spPr>
          <a:xfrm>
            <a:off x="2267744" y="6309320"/>
            <a:ext cx="5184576" cy="501650"/>
          </a:xfrm>
        </p:spPr>
        <p:txBody>
          <a:bodyPr/>
          <a:lstStyle/>
          <a:p>
            <a:r>
              <a:rPr lang="en-IN" dirty="0"/>
              <a:t>BATCH NO</a:t>
            </a:r>
            <a:r>
              <a:rPr lang="en-IN" dirty="0" smtClean="0"/>
              <a:t>: 36     </a:t>
            </a:r>
            <a:r>
              <a:rPr lang="en-IN" dirty="0"/>
              <a:t>DEPARTMENT OF COMPUTER SCIENCE &amp; ENGINEERING</a:t>
            </a:r>
          </a:p>
        </p:txBody>
      </p:sp>
    </p:spTree>
    <p:extLst>
      <p:ext uri="{BB962C8B-B14F-4D97-AF65-F5344CB8AC3E}">
        <p14:creationId xmlns="" xmlns:p14="http://schemas.microsoft.com/office/powerpoint/2010/main" val="15068205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7211144" cy="444108"/>
          </a:xfrm>
        </p:spPr>
        <p:txBody>
          <a:bodyPr>
            <a:normAutofit/>
          </a:bodyPr>
          <a:lstStyle/>
          <a:p>
            <a:pPr marL="0" indent="0">
              <a:buNone/>
            </a:pPr>
            <a:r>
              <a:rPr lang="en-US" sz="2000" dirty="0">
                <a:latin typeface="Times New Roman" pitchFamily="18" charset="0"/>
                <a:cs typeface="Times New Roman" pitchFamily="18" charset="0"/>
              </a:rPr>
              <a:t>UNIT TESTING</a:t>
            </a:r>
            <a:endParaRPr lang="en-IN" sz="2000" i="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FA00FD27-8DB0-4CB2-BD37-BEA95C6A1008}" type="slidenum">
              <a:rPr lang="en-IN" smtClean="0"/>
              <a:pPr/>
              <a:t>24</a:t>
            </a:fld>
            <a:endParaRPr lang="en-IN"/>
          </a:p>
        </p:txBody>
      </p:sp>
      <p:sp>
        <p:nvSpPr>
          <p:cNvPr id="6" name="Title 1"/>
          <p:cNvSpPr>
            <a:spLocks noGrp="1"/>
          </p:cNvSpPr>
          <p:nvPr>
            <p:ph type="title"/>
          </p:nvPr>
        </p:nvSpPr>
        <p:spPr>
          <a:xfrm>
            <a:off x="395536" y="-27384"/>
            <a:ext cx="8229600" cy="1143000"/>
          </a:xfrm>
        </p:spPr>
        <p:txBody>
          <a:bodyPr/>
          <a:lstStyle/>
          <a:p>
            <a:pPr algn="l"/>
            <a:r>
              <a:rPr lang="en-IN" sz="2400" b="1" dirty="0">
                <a:latin typeface="Times New Roman" pitchFamily="18" charset="0"/>
                <a:cs typeface="Times New Roman" pitchFamily="18" charset="0"/>
              </a:rPr>
              <a:t>TESTING</a:t>
            </a:r>
            <a:endParaRPr lang="en-IN" dirty="0"/>
          </a:p>
        </p:txBody>
      </p:sp>
      <p:sp>
        <p:nvSpPr>
          <p:cNvPr id="2" name="Date Placeholder 1">
            <a:extLst>
              <a:ext uri="{FF2B5EF4-FFF2-40B4-BE49-F238E27FC236}">
                <a16:creationId xmlns="" xmlns:a16="http://schemas.microsoft.com/office/drawing/2014/main" id="{55F7E947-6EBB-4466-B3E0-3D5786C91D3C}"/>
              </a:ext>
            </a:extLst>
          </p:cNvPr>
          <p:cNvSpPr>
            <a:spLocks noGrp="1"/>
          </p:cNvSpPr>
          <p:nvPr>
            <p:ph type="dt" sz="half" idx="10"/>
          </p:nvPr>
        </p:nvSpPr>
        <p:spPr/>
        <p:txBody>
          <a:bodyPr/>
          <a:lstStyle/>
          <a:p>
            <a:fld id="{F831E1D1-EA1C-4003-AE43-53F24840C406}" type="datetime1">
              <a:rPr lang="en-IN" smtClean="0"/>
              <a:pPr/>
              <a:t>22-07-2023</a:t>
            </a:fld>
            <a:endParaRPr lang="en-IN"/>
          </a:p>
        </p:txBody>
      </p:sp>
      <p:pic>
        <p:nvPicPr>
          <p:cNvPr id="1026" name="Picture 2"/>
          <p:cNvPicPr>
            <a:picLocks noChangeAspect="1" noChangeArrowheads="1"/>
          </p:cNvPicPr>
          <p:nvPr/>
        </p:nvPicPr>
        <p:blipFill>
          <a:blip r:embed="rId2" cstate="print"/>
          <a:srcRect/>
          <a:stretch>
            <a:fillRect/>
          </a:stretch>
        </p:blipFill>
        <p:spPr bwMode="auto">
          <a:xfrm>
            <a:off x="395536" y="1442045"/>
            <a:ext cx="8288337" cy="4867275"/>
          </a:xfrm>
          <a:prstGeom prst="rect">
            <a:avLst/>
          </a:prstGeom>
          <a:noFill/>
          <a:ln w="9525">
            <a:noFill/>
            <a:miter lim="800000"/>
            <a:headEnd/>
            <a:tailEnd/>
          </a:ln>
          <a:effectLst/>
        </p:spPr>
      </p:pic>
      <p:sp>
        <p:nvSpPr>
          <p:cNvPr id="8" name="Footer Placeholder 3"/>
          <p:cNvSpPr>
            <a:spLocks noGrp="1"/>
          </p:cNvSpPr>
          <p:nvPr>
            <p:ph type="ftr" sz="quarter" idx="11"/>
          </p:nvPr>
        </p:nvSpPr>
        <p:spPr>
          <a:xfrm>
            <a:off x="2267744" y="6309320"/>
            <a:ext cx="5184576" cy="501650"/>
          </a:xfrm>
        </p:spPr>
        <p:txBody>
          <a:bodyPr/>
          <a:lstStyle/>
          <a:p>
            <a:r>
              <a:rPr lang="en-IN" dirty="0"/>
              <a:t>BATCH NO</a:t>
            </a:r>
            <a:r>
              <a:rPr lang="en-IN" dirty="0" smtClean="0"/>
              <a:t>: 36     </a:t>
            </a:r>
            <a:r>
              <a:rPr lang="en-IN" dirty="0"/>
              <a:t>DEPARTMENT OF COMPUTER SCIENCE &amp; ENGINEERING</a:t>
            </a:r>
          </a:p>
        </p:txBody>
      </p:sp>
    </p:spTree>
    <p:extLst>
      <p:ext uri="{BB962C8B-B14F-4D97-AF65-F5344CB8AC3E}">
        <p14:creationId xmlns="" xmlns:p14="http://schemas.microsoft.com/office/powerpoint/2010/main" val="2419782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8411958C-FAD3-E9C4-5B36-769DB4D82D4D}"/>
              </a:ext>
            </a:extLst>
          </p:cNvPr>
          <p:cNvSpPr>
            <a:spLocks noGrp="1"/>
          </p:cNvSpPr>
          <p:nvPr>
            <p:ph type="dt" sz="half" idx="10"/>
          </p:nvPr>
        </p:nvSpPr>
        <p:spPr/>
        <p:txBody>
          <a:bodyPr/>
          <a:lstStyle/>
          <a:p>
            <a:fld id="{DFB176AE-A2F7-48FF-8D57-374ABD9244C2}" type="datetime1">
              <a:rPr lang="en-IN" smtClean="0"/>
              <a:pPr/>
              <a:t>22-07-2023</a:t>
            </a:fld>
            <a:endParaRPr lang="en-IN"/>
          </a:p>
        </p:txBody>
      </p:sp>
      <p:sp>
        <p:nvSpPr>
          <p:cNvPr id="6" name="Slide Number Placeholder 5">
            <a:extLst>
              <a:ext uri="{FF2B5EF4-FFF2-40B4-BE49-F238E27FC236}">
                <a16:creationId xmlns="" xmlns:a16="http://schemas.microsoft.com/office/drawing/2014/main" id="{D6248AB3-3677-2606-2AA2-3633031183CE}"/>
              </a:ext>
            </a:extLst>
          </p:cNvPr>
          <p:cNvSpPr>
            <a:spLocks noGrp="1"/>
          </p:cNvSpPr>
          <p:nvPr>
            <p:ph type="sldNum" sz="quarter" idx="12"/>
          </p:nvPr>
        </p:nvSpPr>
        <p:spPr/>
        <p:txBody>
          <a:bodyPr/>
          <a:lstStyle/>
          <a:p>
            <a:fld id="{669AD40C-E5A7-4132-A31D-54A4D1BB6E89}" type="slidenum">
              <a:rPr lang="en-IN" smtClean="0"/>
              <a:pPr/>
              <a:t>25</a:t>
            </a:fld>
            <a:endParaRPr lang="en-IN"/>
          </a:p>
        </p:txBody>
      </p:sp>
      <p:sp>
        <p:nvSpPr>
          <p:cNvPr id="7" name="Content Placeholder 2">
            <a:extLst>
              <a:ext uri="{FF2B5EF4-FFF2-40B4-BE49-F238E27FC236}">
                <a16:creationId xmlns="" xmlns:a16="http://schemas.microsoft.com/office/drawing/2014/main" id="{D81912B4-0AF9-01FD-3A6D-B3F860CBAA39}"/>
              </a:ext>
            </a:extLst>
          </p:cNvPr>
          <p:cNvSpPr>
            <a:spLocks noGrp="1"/>
          </p:cNvSpPr>
          <p:nvPr>
            <p:ph idx="1"/>
          </p:nvPr>
        </p:nvSpPr>
        <p:spPr>
          <a:xfrm>
            <a:off x="457200" y="620688"/>
            <a:ext cx="7211144" cy="444108"/>
          </a:xfrm>
        </p:spPr>
        <p:txBody>
          <a:bodyPr>
            <a:normAutofit/>
          </a:bodyPr>
          <a:lstStyle/>
          <a:p>
            <a:pPr marL="0" indent="0">
              <a:buNone/>
            </a:pPr>
            <a:r>
              <a:rPr lang="en-US" sz="2000" dirty="0">
                <a:latin typeface="Times New Roman" pitchFamily="18" charset="0"/>
                <a:cs typeface="Times New Roman" pitchFamily="18" charset="0"/>
              </a:rPr>
              <a:t>UNIT TESTING</a:t>
            </a:r>
            <a:endParaRPr lang="en-IN" sz="2000" i="1" dirty="0">
              <a:latin typeface="Times New Roman" pitchFamily="18" charset="0"/>
              <a:cs typeface="Times New Roman" pitchFamily="18" charset="0"/>
            </a:endParaRPr>
          </a:p>
        </p:txBody>
      </p:sp>
      <p:pic>
        <p:nvPicPr>
          <p:cNvPr id="8" name="Picture 7" descr="unit.png"/>
          <p:cNvPicPr>
            <a:picLocks noChangeAspect="1"/>
          </p:cNvPicPr>
          <p:nvPr/>
        </p:nvPicPr>
        <p:blipFill>
          <a:blip r:embed="rId2" cstate="print"/>
          <a:stretch>
            <a:fillRect/>
          </a:stretch>
        </p:blipFill>
        <p:spPr>
          <a:xfrm>
            <a:off x="541799" y="1556792"/>
            <a:ext cx="6478473" cy="1218946"/>
          </a:xfrm>
          <a:prstGeom prst="rect">
            <a:avLst/>
          </a:prstGeom>
        </p:spPr>
      </p:pic>
      <p:sp>
        <p:nvSpPr>
          <p:cNvPr id="10" name="Footer Placeholder 3"/>
          <p:cNvSpPr>
            <a:spLocks noGrp="1"/>
          </p:cNvSpPr>
          <p:nvPr>
            <p:ph type="ftr" sz="quarter" idx="11"/>
          </p:nvPr>
        </p:nvSpPr>
        <p:spPr>
          <a:xfrm>
            <a:off x="2267744" y="6309320"/>
            <a:ext cx="5184576" cy="501650"/>
          </a:xfrm>
        </p:spPr>
        <p:txBody>
          <a:bodyPr/>
          <a:lstStyle/>
          <a:p>
            <a:r>
              <a:rPr lang="en-IN" dirty="0"/>
              <a:t>BATCH NO</a:t>
            </a:r>
            <a:r>
              <a:rPr lang="en-IN" dirty="0" smtClean="0"/>
              <a:t>: 36     </a:t>
            </a:r>
            <a:r>
              <a:rPr lang="en-IN" dirty="0"/>
              <a:t>DEPARTMENT OF COMPUTER SCIENCE &amp; ENGINEERING</a:t>
            </a:r>
          </a:p>
        </p:txBody>
      </p:sp>
    </p:spTree>
    <p:extLst>
      <p:ext uri="{BB962C8B-B14F-4D97-AF65-F5344CB8AC3E}">
        <p14:creationId xmlns="" xmlns:p14="http://schemas.microsoft.com/office/powerpoint/2010/main" val="4242643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54868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IN" dirty="0"/>
          </a:p>
        </p:txBody>
      </p:sp>
      <p:sp>
        <p:nvSpPr>
          <p:cNvPr id="3" name="Rectangle 2"/>
          <p:cNvSpPr/>
          <p:nvPr/>
        </p:nvSpPr>
        <p:spPr>
          <a:xfrm>
            <a:off x="539552" y="1090433"/>
            <a:ext cx="5544616" cy="369332"/>
          </a:xfrm>
          <a:prstGeom prst="rect">
            <a:avLst/>
          </a:prstGeom>
        </p:spPr>
        <p:txBody>
          <a:bodyPr wrap="square">
            <a:spAutoFit/>
          </a:bodyPr>
          <a:lstStyle/>
          <a:p>
            <a:r>
              <a:rPr lang="en-IN" b="1" dirty="0">
                <a:latin typeface="Times New Roman" pitchFamily="18" charset="0"/>
                <a:cs typeface="Times New Roman" pitchFamily="18" charset="0"/>
              </a:rPr>
              <a:t>SCREENSHOTS : INPUT</a:t>
            </a:r>
            <a:endParaRPr lang="en-IN" dirty="0"/>
          </a:p>
        </p:txBody>
      </p:sp>
      <p:sp>
        <p:nvSpPr>
          <p:cNvPr id="4" name="Title 1"/>
          <p:cNvSpPr txBox="1">
            <a:spLocks/>
          </p:cNvSpPr>
          <p:nvPr/>
        </p:nvSpPr>
        <p:spPr>
          <a:xfrm>
            <a:off x="457200" y="357914"/>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INPUT AND OUTPUT</a:t>
            </a:r>
            <a:endParaRPr lang="en-IN" dirty="0"/>
          </a:p>
        </p:txBody>
      </p:sp>
      <p:sp>
        <p:nvSpPr>
          <p:cNvPr id="5" name="Date Placeholder 4">
            <a:extLst>
              <a:ext uri="{FF2B5EF4-FFF2-40B4-BE49-F238E27FC236}">
                <a16:creationId xmlns="" xmlns:a16="http://schemas.microsoft.com/office/drawing/2014/main" id="{D2A0C2AB-7557-46A6-A6A1-28DABF1AD593}"/>
              </a:ext>
            </a:extLst>
          </p:cNvPr>
          <p:cNvSpPr>
            <a:spLocks noGrp="1"/>
          </p:cNvSpPr>
          <p:nvPr>
            <p:ph type="dt" sz="half" idx="10"/>
          </p:nvPr>
        </p:nvSpPr>
        <p:spPr/>
        <p:txBody>
          <a:bodyPr/>
          <a:lstStyle/>
          <a:p>
            <a:fld id="{69A4E54E-743F-418C-95CA-9BB94F3F30C6}" type="datetime1">
              <a:rPr lang="en-IN" smtClean="0"/>
              <a:pPr/>
              <a:t>22-07-2023</a:t>
            </a:fld>
            <a:endParaRPr lang="en-IN"/>
          </a:p>
        </p:txBody>
      </p:sp>
      <p:sp>
        <p:nvSpPr>
          <p:cNvPr id="7" name="Slide Number Placeholder 6">
            <a:extLst>
              <a:ext uri="{FF2B5EF4-FFF2-40B4-BE49-F238E27FC236}">
                <a16:creationId xmlns="" xmlns:a16="http://schemas.microsoft.com/office/drawing/2014/main" id="{0E8874BE-D6FC-4A35-927C-029BCDACB3FD}"/>
              </a:ext>
            </a:extLst>
          </p:cNvPr>
          <p:cNvSpPr>
            <a:spLocks noGrp="1"/>
          </p:cNvSpPr>
          <p:nvPr>
            <p:ph type="sldNum" sz="quarter" idx="12"/>
          </p:nvPr>
        </p:nvSpPr>
        <p:spPr/>
        <p:txBody>
          <a:bodyPr/>
          <a:lstStyle/>
          <a:p>
            <a:fld id="{669AD40C-E5A7-4132-A31D-54A4D1BB6E89}" type="slidenum">
              <a:rPr lang="en-IN" smtClean="0"/>
              <a:pPr/>
              <a:t>26</a:t>
            </a:fld>
            <a:endParaRPr lang="en-IN"/>
          </a:p>
        </p:txBody>
      </p:sp>
      <p:pic>
        <p:nvPicPr>
          <p:cNvPr id="9" name="Picture 8">
            <a:extLst>
              <a:ext uri="{FF2B5EF4-FFF2-40B4-BE49-F238E27FC236}">
                <a16:creationId xmlns="" xmlns:a16="http://schemas.microsoft.com/office/drawing/2014/main" id="{13225A29-C502-7893-6135-1CA33A9183C8}"/>
              </a:ext>
            </a:extLst>
          </p:cNvPr>
          <p:cNvPicPr>
            <a:picLocks noChangeAspect="1"/>
          </p:cNvPicPr>
          <p:nvPr/>
        </p:nvPicPr>
        <p:blipFill rotWithShape="1">
          <a:blip r:embed="rId2" cstate="print"/>
          <a:srcRect b="61839"/>
          <a:stretch/>
        </p:blipFill>
        <p:spPr>
          <a:xfrm>
            <a:off x="683568" y="2227333"/>
            <a:ext cx="3312368" cy="3062515"/>
          </a:xfrm>
          <a:prstGeom prst="rect">
            <a:avLst/>
          </a:prstGeom>
        </p:spPr>
      </p:pic>
      <p:pic>
        <p:nvPicPr>
          <p:cNvPr id="11" name="Picture 10">
            <a:extLst>
              <a:ext uri="{FF2B5EF4-FFF2-40B4-BE49-F238E27FC236}">
                <a16:creationId xmlns="" xmlns:a16="http://schemas.microsoft.com/office/drawing/2014/main" id="{7C3CC64E-85BD-783D-F14E-55CFC34FE0C0}"/>
              </a:ext>
            </a:extLst>
          </p:cNvPr>
          <p:cNvPicPr>
            <a:picLocks noChangeAspect="1"/>
          </p:cNvPicPr>
          <p:nvPr/>
        </p:nvPicPr>
        <p:blipFill rotWithShape="1">
          <a:blip r:embed="rId2" cstate="print"/>
          <a:srcRect l="-1" t="38565" r="1003"/>
          <a:stretch/>
        </p:blipFill>
        <p:spPr>
          <a:xfrm>
            <a:off x="4636705" y="1459765"/>
            <a:ext cx="3016696" cy="4535735"/>
          </a:xfrm>
          <a:prstGeom prst="rect">
            <a:avLst/>
          </a:prstGeom>
        </p:spPr>
      </p:pic>
      <p:sp>
        <p:nvSpPr>
          <p:cNvPr id="10" name="Footer Placeholder 3"/>
          <p:cNvSpPr>
            <a:spLocks noGrp="1"/>
          </p:cNvSpPr>
          <p:nvPr>
            <p:ph type="ftr" sz="quarter" idx="11"/>
          </p:nvPr>
        </p:nvSpPr>
        <p:spPr>
          <a:xfrm>
            <a:off x="2267744" y="6309320"/>
            <a:ext cx="5184576" cy="501650"/>
          </a:xfrm>
        </p:spPr>
        <p:txBody>
          <a:bodyPr/>
          <a:lstStyle/>
          <a:p>
            <a:r>
              <a:rPr lang="en-IN" dirty="0"/>
              <a:t>BATCH NO</a:t>
            </a:r>
            <a:r>
              <a:rPr lang="en-IN" dirty="0" smtClean="0"/>
              <a:t>: 36     </a:t>
            </a:r>
            <a:r>
              <a:rPr lang="en-IN" dirty="0"/>
              <a:t>DEPARTMENT OF COMPUTER SCIENCE &amp; ENGINEERING</a:t>
            </a:r>
          </a:p>
        </p:txBody>
      </p:sp>
    </p:spTree>
    <p:extLst>
      <p:ext uri="{BB962C8B-B14F-4D97-AF65-F5344CB8AC3E}">
        <p14:creationId xmlns="" xmlns:p14="http://schemas.microsoft.com/office/powerpoint/2010/main" val="2077298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D8E08C81-B4B8-3CA3-244B-A7AF6E0608C8}"/>
              </a:ext>
            </a:extLst>
          </p:cNvPr>
          <p:cNvSpPr>
            <a:spLocks noGrp="1"/>
          </p:cNvSpPr>
          <p:nvPr>
            <p:ph type="dt" sz="half" idx="10"/>
          </p:nvPr>
        </p:nvSpPr>
        <p:spPr/>
        <p:txBody>
          <a:bodyPr/>
          <a:lstStyle/>
          <a:p>
            <a:fld id="{87F564BA-3FA0-4446-8EC9-56CEFF197DD0}" type="datetime1">
              <a:rPr lang="en-IN" smtClean="0"/>
              <a:pPr/>
              <a:t>22-07-2023</a:t>
            </a:fld>
            <a:endParaRPr lang="en-IN"/>
          </a:p>
        </p:txBody>
      </p:sp>
      <p:sp>
        <p:nvSpPr>
          <p:cNvPr id="4" name="Slide Number Placeholder 3">
            <a:extLst>
              <a:ext uri="{FF2B5EF4-FFF2-40B4-BE49-F238E27FC236}">
                <a16:creationId xmlns="" xmlns:a16="http://schemas.microsoft.com/office/drawing/2014/main" id="{00F54C43-F270-9674-F865-E0336FB062E8}"/>
              </a:ext>
            </a:extLst>
          </p:cNvPr>
          <p:cNvSpPr>
            <a:spLocks noGrp="1"/>
          </p:cNvSpPr>
          <p:nvPr>
            <p:ph type="sldNum" sz="quarter" idx="12"/>
          </p:nvPr>
        </p:nvSpPr>
        <p:spPr/>
        <p:txBody>
          <a:bodyPr/>
          <a:lstStyle/>
          <a:p>
            <a:fld id="{669AD40C-E5A7-4132-A31D-54A4D1BB6E89}" type="slidenum">
              <a:rPr lang="en-IN" smtClean="0"/>
              <a:pPr/>
              <a:t>27</a:t>
            </a:fld>
            <a:endParaRPr lang="en-IN"/>
          </a:p>
        </p:txBody>
      </p:sp>
      <p:sp>
        <p:nvSpPr>
          <p:cNvPr id="5" name="Rectangle 4">
            <a:extLst>
              <a:ext uri="{FF2B5EF4-FFF2-40B4-BE49-F238E27FC236}">
                <a16:creationId xmlns="" xmlns:a16="http://schemas.microsoft.com/office/drawing/2014/main" id="{8CAF3332-4EC8-8E34-5FB6-E62A06CF0736}"/>
              </a:ext>
            </a:extLst>
          </p:cNvPr>
          <p:cNvSpPr/>
          <p:nvPr/>
        </p:nvSpPr>
        <p:spPr>
          <a:xfrm>
            <a:off x="467544" y="548680"/>
            <a:ext cx="5544616" cy="461665"/>
          </a:xfrm>
          <a:prstGeom prst="rect">
            <a:avLst/>
          </a:prstGeom>
        </p:spPr>
        <p:txBody>
          <a:bodyPr wrap="square">
            <a:spAutoFit/>
          </a:bodyPr>
          <a:lstStyle/>
          <a:p>
            <a:r>
              <a:rPr lang="en-IN" sz="2400" b="1" dirty="0">
                <a:latin typeface="Times New Roman" pitchFamily="18" charset="0"/>
                <a:cs typeface="Times New Roman" pitchFamily="18" charset="0"/>
              </a:rPr>
              <a:t>SCREENSHOTS : OUTPUT</a:t>
            </a:r>
            <a:endParaRPr lang="en-IN" sz="2400" dirty="0"/>
          </a:p>
        </p:txBody>
      </p:sp>
      <p:pic>
        <p:nvPicPr>
          <p:cNvPr id="7" name="Picture 6">
            <a:extLst>
              <a:ext uri="{FF2B5EF4-FFF2-40B4-BE49-F238E27FC236}">
                <a16:creationId xmlns="" xmlns:a16="http://schemas.microsoft.com/office/drawing/2014/main" id="{6B12F6F6-9A75-29E9-7D01-713111D1C07A}"/>
              </a:ext>
            </a:extLst>
          </p:cNvPr>
          <p:cNvPicPr>
            <a:picLocks noChangeAspect="1"/>
          </p:cNvPicPr>
          <p:nvPr/>
        </p:nvPicPr>
        <p:blipFill>
          <a:blip r:embed="rId2" cstate="print"/>
          <a:stretch>
            <a:fillRect/>
          </a:stretch>
        </p:blipFill>
        <p:spPr>
          <a:xfrm>
            <a:off x="457200" y="1292700"/>
            <a:ext cx="3898776" cy="4635211"/>
          </a:xfrm>
          <a:prstGeom prst="rect">
            <a:avLst/>
          </a:prstGeom>
        </p:spPr>
      </p:pic>
      <p:pic>
        <p:nvPicPr>
          <p:cNvPr id="9" name="Picture 8">
            <a:extLst>
              <a:ext uri="{FF2B5EF4-FFF2-40B4-BE49-F238E27FC236}">
                <a16:creationId xmlns="" xmlns:a16="http://schemas.microsoft.com/office/drawing/2014/main" id="{AAD1BC72-C96E-43E2-3047-99153EF0B247}"/>
              </a:ext>
            </a:extLst>
          </p:cNvPr>
          <p:cNvPicPr>
            <a:picLocks noChangeAspect="1"/>
          </p:cNvPicPr>
          <p:nvPr/>
        </p:nvPicPr>
        <p:blipFill>
          <a:blip r:embed="rId3" cstate="print"/>
          <a:stretch>
            <a:fillRect/>
          </a:stretch>
        </p:blipFill>
        <p:spPr>
          <a:xfrm>
            <a:off x="3707904" y="1314192"/>
            <a:ext cx="4104456" cy="4732334"/>
          </a:xfrm>
          <a:prstGeom prst="rect">
            <a:avLst/>
          </a:prstGeom>
        </p:spPr>
      </p:pic>
      <p:sp>
        <p:nvSpPr>
          <p:cNvPr id="8" name="Footer Placeholder 3"/>
          <p:cNvSpPr>
            <a:spLocks noGrp="1"/>
          </p:cNvSpPr>
          <p:nvPr>
            <p:ph type="ftr" sz="quarter" idx="11"/>
          </p:nvPr>
        </p:nvSpPr>
        <p:spPr>
          <a:xfrm>
            <a:off x="2267744" y="6309320"/>
            <a:ext cx="5184576" cy="501650"/>
          </a:xfrm>
        </p:spPr>
        <p:txBody>
          <a:bodyPr/>
          <a:lstStyle/>
          <a:p>
            <a:r>
              <a:rPr lang="en-IN" dirty="0"/>
              <a:t>BATCH NO</a:t>
            </a:r>
            <a:r>
              <a:rPr lang="en-IN" dirty="0" smtClean="0"/>
              <a:t>: 36     </a:t>
            </a:r>
            <a:r>
              <a:rPr lang="en-IN" dirty="0"/>
              <a:t>DEPARTMENT OF COMPUTER SCIENCE &amp; ENGINEERING</a:t>
            </a:r>
          </a:p>
        </p:txBody>
      </p:sp>
    </p:spTree>
    <p:extLst>
      <p:ext uri="{BB962C8B-B14F-4D97-AF65-F5344CB8AC3E}">
        <p14:creationId xmlns="" xmlns:p14="http://schemas.microsoft.com/office/powerpoint/2010/main" val="12474508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3FEAF7-B8AE-4F73-87AD-2ADE609BDD3B}"/>
              </a:ext>
            </a:extLst>
          </p:cNvPr>
          <p:cNvSpPr>
            <a:spLocks noGrp="1"/>
          </p:cNvSpPr>
          <p:nvPr>
            <p:ph type="title"/>
          </p:nvPr>
        </p:nvSpPr>
        <p:spPr/>
        <p:txBody>
          <a:bodyPr>
            <a:normAutofit/>
          </a:bodyPr>
          <a:lstStyle/>
          <a:p>
            <a:pPr algn="l"/>
            <a:r>
              <a:rPr lang="en-IN" sz="2400" b="1" dirty="0" smtClean="0">
                <a:latin typeface="Times New Roman" panose="02020603050405020304" pitchFamily="18" charset="0"/>
                <a:cs typeface="Times New Roman" panose="02020603050405020304" pitchFamily="18" charset="0"/>
              </a:rPr>
              <a:t>STANDARDS &amp; POLICIES</a:t>
            </a:r>
            <a:endParaRPr lang="en-IN" sz="24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 xmlns:a16="http://schemas.microsoft.com/office/drawing/2014/main" id="{D968F232-96BB-4175-B0E9-D1199DE3D24C}"/>
              </a:ext>
            </a:extLst>
          </p:cNvPr>
          <p:cNvSpPr>
            <a:spLocks noGrp="1"/>
          </p:cNvSpPr>
          <p:nvPr>
            <p:ph type="dt" sz="half" idx="10"/>
          </p:nvPr>
        </p:nvSpPr>
        <p:spPr/>
        <p:txBody>
          <a:bodyPr/>
          <a:lstStyle/>
          <a:p>
            <a:fld id="{526DEE5C-195B-4209-9085-526B148D6B3E}" type="datetime1">
              <a:rPr lang="en-IN" smtClean="0"/>
              <a:pPr/>
              <a:t>22-07-2023</a:t>
            </a:fld>
            <a:endParaRPr lang="en-IN"/>
          </a:p>
        </p:txBody>
      </p:sp>
      <p:sp>
        <p:nvSpPr>
          <p:cNvPr id="6" name="Slide Number Placeholder 5">
            <a:extLst>
              <a:ext uri="{FF2B5EF4-FFF2-40B4-BE49-F238E27FC236}">
                <a16:creationId xmlns="" xmlns:a16="http://schemas.microsoft.com/office/drawing/2014/main" id="{E3CF7177-C469-4854-BC29-3FEA82E78671}"/>
              </a:ext>
            </a:extLst>
          </p:cNvPr>
          <p:cNvSpPr>
            <a:spLocks noGrp="1"/>
          </p:cNvSpPr>
          <p:nvPr>
            <p:ph type="sldNum" sz="quarter" idx="12"/>
          </p:nvPr>
        </p:nvSpPr>
        <p:spPr/>
        <p:txBody>
          <a:bodyPr/>
          <a:lstStyle/>
          <a:p>
            <a:fld id="{669AD40C-E5A7-4132-A31D-54A4D1BB6E89}" type="slidenum">
              <a:rPr lang="en-IN" smtClean="0"/>
              <a:pPr/>
              <a:t>28</a:t>
            </a:fld>
            <a:endParaRPr lang="en-IN"/>
          </a:p>
        </p:txBody>
      </p:sp>
      <p:sp>
        <p:nvSpPr>
          <p:cNvPr id="8" name="TextBox 7"/>
          <p:cNvSpPr txBox="1"/>
          <p:nvPr/>
        </p:nvSpPr>
        <p:spPr>
          <a:xfrm>
            <a:off x="539552" y="1700808"/>
            <a:ext cx="7992888" cy="3416320"/>
          </a:xfrm>
          <a:prstGeom prst="rect">
            <a:avLst/>
          </a:prstGeom>
          <a:noFill/>
        </p:spPr>
        <p:txBody>
          <a:bodyPr wrap="square" rtlCol="0">
            <a:spAutoFit/>
          </a:bodyPr>
          <a:lstStyle/>
          <a:p>
            <a:pPr algn="just">
              <a:lnSpc>
                <a:spcPct val="150000"/>
              </a:lnSpc>
              <a:buNone/>
            </a:pPr>
            <a:r>
              <a:rPr lang="en-US" b="1" dirty="0" smtClean="0">
                <a:latin typeface="Times New Roman" pitchFamily="18" charset="0"/>
                <a:cs typeface="Times New Roman" pitchFamily="18" charset="0"/>
              </a:rPr>
              <a:t>KAGGLE</a:t>
            </a:r>
            <a:r>
              <a:rPr lang="en-US" dirty="0" smtClean="0">
                <a:latin typeface="Times New Roman" pitchFamily="18" charset="0"/>
                <a:cs typeface="Times New Roman" pitchFamily="18" charset="0"/>
              </a:rPr>
              <a:t> </a:t>
            </a:r>
          </a:p>
          <a:p>
            <a:pPr algn="just">
              <a:lnSpc>
                <a:spcPct val="150000"/>
              </a:lnSpc>
              <a:buNone/>
            </a:pPr>
            <a:r>
              <a:rPr lang="en-US" dirty="0" smtClean="0">
                <a:latin typeface="Times New Roman" pitchFamily="18" charset="0"/>
                <a:cs typeface="Times New Roman" pitchFamily="18" charset="0"/>
              </a:rPr>
              <a:t>Kaggle is a popular online platform for data scientists and machine learning professionals to participate in data science competitions, collaborate with others, and learn from other experts in the field. Kaggle hosts a variety of data science challenges that provide participants with datasets and specific tasks to solve  Classification or Regression. Participants can submit their solutions and receive a score based on their model’s performance on the hosted test dataset.</a:t>
            </a:r>
            <a:br>
              <a:rPr lang="en-US"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Standard Used: ISO/IEC 27001</a:t>
            </a:r>
            <a:endParaRPr lang="en-IN" dirty="0" smtClean="0">
              <a:latin typeface="Times New Roman" pitchFamily="18" charset="0"/>
              <a:cs typeface="Times New Roman" pitchFamily="18" charset="0"/>
            </a:endParaRPr>
          </a:p>
        </p:txBody>
      </p:sp>
      <p:sp>
        <p:nvSpPr>
          <p:cNvPr id="7" name="Footer Placeholder 3"/>
          <p:cNvSpPr>
            <a:spLocks noGrp="1"/>
          </p:cNvSpPr>
          <p:nvPr>
            <p:ph type="ftr" sz="quarter" idx="11"/>
          </p:nvPr>
        </p:nvSpPr>
        <p:spPr>
          <a:xfrm>
            <a:off x="2267744" y="6309320"/>
            <a:ext cx="5184576" cy="501650"/>
          </a:xfrm>
        </p:spPr>
        <p:txBody>
          <a:bodyPr/>
          <a:lstStyle/>
          <a:p>
            <a:r>
              <a:rPr lang="en-IN" dirty="0"/>
              <a:t>BATCH NO</a:t>
            </a:r>
            <a:r>
              <a:rPr lang="en-IN" dirty="0" smtClean="0"/>
              <a:t>: 36     </a:t>
            </a:r>
            <a:r>
              <a:rPr lang="en-IN" dirty="0"/>
              <a:t>DEPARTMENT OF COMPUTER SCIENCE &amp; ENGINEERING</a:t>
            </a:r>
          </a:p>
        </p:txBody>
      </p:sp>
    </p:spTree>
    <p:extLst>
      <p:ext uri="{BB962C8B-B14F-4D97-AF65-F5344CB8AC3E}">
        <p14:creationId xmlns="" xmlns:p14="http://schemas.microsoft.com/office/powerpoint/2010/main" val="36186074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l"/>
            <a:r>
              <a:rPr lang="en-IN" sz="2400" b="1" dirty="0">
                <a:latin typeface="Times New Roman" pitchFamily="18" charset="0"/>
                <a:cs typeface="Times New Roman" pitchFamily="18" charset="0"/>
              </a:rPr>
              <a:t>CONCLUSION</a:t>
            </a:r>
          </a:p>
        </p:txBody>
      </p:sp>
      <p:sp>
        <p:nvSpPr>
          <p:cNvPr id="4" name="Footer Placeholder 3"/>
          <p:cNvSpPr>
            <a:spLocks noGrp="1"/>
          </p:cNvSpPr>
          <p:nvPr>
            <p:ph type="ftr" sz="quarter" idx="11"/>
          </p:nvPr>
        </p:nvSpPr>
        <p:spPr>
          <a:xfrm>
            <a:off x="2267744" y="6356350"/>
            <a:ext cx="5184576" cy="501650"/>
          </a:xfrm>
        </p:spPr>
        <p:txBody>
          <a:bodyPr/>
          <a:lstStyle/>
          <a:p>
            <a:r>
              <a:rPr lang="en-IN" dirty="0"/>
              <a:t>BATCH NO</a:t>
            </a:r>
            <a:r>
              <a:rPr lang="en-IN" dirty="0" smtClean="0"/>
              <a:t>: 36     </a:t>
            </a:r>
            <a:r>
              <a:rPr lang="en-IN" dirty="0"/>
              <a:t>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pPr/>
              <a:t>29</a:t>
            </a:fld>
            <a:endParaRPr lang="en-IN"/>
          </a:p>
        </p:txBody>
      </p:sp>
      <p:sp>
        <p:nvSpPr>
          <p:cNvPr id="3" name="Date Placeholder 2">
            <a:extLst>
              <a:ext uri="{FF2B5EF4-FFF2-40B4-BE49-F238E27FC236}">
                <a16:creationId xmlns="" xmlns:a16="http://schemas.microsoft.com/office/drawing/2014/main" id="{C76ECE0C-0A9C-4D4A-B087-C8D4A46AFB8F}"/>
              </a:ext>
            </a:extLst>
          </p:cNvPr>
          <p:cNvSpPr>
            <a:spLocks noGrp="1"/>
          </p:cNvSpPr>
          <p:nvPr>
            <p:ph type="dt" sz="half" idx="10"/>
          </p:nvPr>
        </p:nvSpPr>
        <p:spPr>
          <a:xfrm>
            <a:off x="395536" y="6453336"/>
            <a:ext cx="2133600" cy="365125"/>
          </a:xfrm>
        </p:spPr>
        <p:txBody>
          <a:bodyPr/>
          <a:lstStyle/>
          <a:p>
            <a:fld id="{CF328D1D-9324-47BE-A488-5B0712593D22}" type="datetime1">
              <a:rPr lang="en-IN" smtClean="0"/>
              <a:pPr/>
              <a:t>22-07-2023</a:t>
            </a:fld>
            <a:endParaRPr lang="en-IN" dirty="0"/>
          </a:p>
        </p:txBody>
      </p:sp>
      <p:sp>
        <p:nvSpPr>
          <p:cNvPr id="6" name="TextBox 5"/>
          <p:cNvSpPr txBox="1"/>
          <p:nvPr/>
        </p:nvSpPr>
        <p:spPr>
          <a:xfrm>
            <a:off x="323528" y="1412776"/>
            <a:ext cx="8496944" cy="5078313"/>
          </a:xfrm>
          <a:prstGeom prst="rect">
            <a:avLst/>
          </a:prstGeom>
          <a:noFill/>
        </p:spPr>
        <p:txBody>
          <a:bodyPr wrap="square" rtlCol="0">
            <a:spAutoFit/>
          </a:bodyPr>
          <a:lstStyle/>
          <a:p>
            <a:pPr algn="just">
              <a:lnSpc>
                <a:spcPct val="150000"/>
              </a:lnSpc>
            </a:pPr>
            <a:r>
              <a:rPr lang="en-US" dirty="0" smtClean="0">
                <a:latin typeface="Times New Roman" pitchFamily="18" charset="0"/>
                <a:cs typeface="Times New Roman" pitchFamily="18" charset="0"/>
              </a:rPr>
              <a:t>	The U-Net architecture has shown promising results in the task of brain tumor segmentation. The BraTS 2020 dataset contains multimodal MRI scans of brain tumors and corresponding segmentation masks, making it a challenging dataset for segmentation tasks. It included scans of 769 patients, including High-Grade Glioma and Low-Grade Glioma. The data were divided into a training subset and a validation subset, with 369 patients in the training subset and 400 patients in the validation subset. However, U-Net has been shown to achieve state-of-the-art performance in this task, achieving high accuracy and Dice Similarity Coefficient scores. The U-Net architecture has the ability to handle the complex shape and texture of the tumor, its ability to handle multi-modal MRI scans, and its ability to segment the tumor region with high accuracy. The resulting accuracy of our model is around 99 %. U-Net architecture can be further used for other medical diagnoses with hybrid methodology.</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2527846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593"/>
            <a:ext cx="8229600" cy="1039091"/>
          </a:xfrm>
        </p:spPr>
        <p:txBody>
          <a:bodyPr/>
          <a:lstStyle/>
          <a:p>
            <a:pPr algn="l"/>
            <a:r>
              <a:rPr lang="en-IN" sz="2400" b="1" dirty="0">
                <a:latin typeface="Times New Roman" pitchFamily="18" charset="0"/>
                <a:cs typeface="Times New Roman" pitchFamily="18" charset="0"/>
              </a:rPr>
              <a:t>ABSTRACT</a:t>
            </a:r>
            <a:endParaRPr lang="en-IN"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FA00FD27-8DB0-4CB2-BD37-BEA95C6A1008}" type="slidenum">
              <a:rPr lang="en-IN" smtClean="0"/>
              <a:pPr/>
              <a:t>3</a:t>
            </a:fld>
            <a:endParaRPr lang="en-IN"/>
          </a:p>
        </p:txBody>
      </p:sp>
      <p:sp>
        <p:nvSpPr>
          <p:cNvPr id="6" name="Date Placeholder 5">
            <a:extLst>
              <a:ext uri="{FF2B5EF4-FFF2-40B4-BE49-F238E27FC236}">
                <a16:creationId xmlns="" xmlns:a16="http://schemas.microsoft.com/office/drawing/2014/main" id="{EB54FE56-E558-4C14-AA6C-7A5B80E16273}"/>
              </a:ext>
            </a:extLst>
          </p:cNvPr>
          <p:cNvSpPr>
            <a:spLocks noGrp="1"/>
          </p:cNvSpPr>
          <p:nvPr>
            <p:ph type="dt" sz="half" idx="10"/>
          </p:nvPr>
        </p:nvSpPr>
        <p:spPr/>
        <p:txBody>
          <a:bodyPr/>
          <a:lstStyle/>
          <a:p>
            <a:fld id="{F67C4A23-F315-480F-A7E6-102C8FC63FC2}" type="datetime1">
              <a:rPr lang="en-IN" smtClean="0"/>
              <a:pPr/>
              <a:t>22-07-2023</a:t>
            </a:fld>
            <a:endParaRPr lang="en-IN"/>
          </a:p>
        </p:txBody>
      </p:sp>
      <p:sp>
        <p:nvSpPr>
          <p:cNvPr id="7" name="Content Placeholder 2">
            <a:extLst>
              <a:ext uri="{FF2B5EF4-FFF2-40B4-BE49-F238E27FC236}">
                <a16:creationId xmlns="" xmlns:a16="http://schemas.microsoft.com/office/drawing/2014/main" id="{ABC6E20C-FD98-438F-C4C6-A1862DDEAE54}"/>
              </a:ext>
            </a:extLst>
          </p:cNvPr>
          <p:cNvSpPr>
            <a:spLocks noGrp="1"/>
          </p:cNvSpPr>
          <p:nvPr/>
        </p:nvSpPr>
        <p:spPr>
          <a:xfrm>
            <a:off x="342900" y="1556792"/>
            <a:ext cx="8458200" cy="5159375"/>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algn="just">
              <a:lnSpc>
                <a:spcPct val="150000"/>
              </a:lnSpc>
              <a:buFont typeface="Wingdings" panose="05000000000000000000" charset="0"/>
              <a:buChar char="Ø"/>
            </a:pPr>
            <a:r>
              <a:rPr lang="en-US" dirty="0">
                <a:latin typeface="Times New Roman" panose="02020603050405020304" pitchFamily="18" charset="0"/>
                <a:cs typeface="Times New Roman" panose="02020603050405020304" pitchFamily="18" charset="0"/>
              </a:rPr>
              <a:t> Brain cancer is a fatal disease with little chance of survival. One of the most important tasks of neurologists and radiologists is detecting brain tumors.</a:t>
            </a:r>
          </a:p>
          <a:p>
            <a:pPr algn="just">
              <a:lnSpc>
                <a:spcPct val="150000"/>
              </a:lnSpc>
              <a:buFont typeface="Wingdings" panose="05000000000000000000" charset="0"/>
              <a:buChar char="Ø"/>
            </a:pPr>
            <a:r>
              <a:rPr lang="en-US" dirty="0">
                <a:latin typeface="Times New Roman" panose="02020603050405020304" pitchFamily="18" charset="0"/>
                <a:cs typeface="Times New Roman" panose="02020603050405020304" pitchFamily="18" charset="0"/>
              </a:rPr>
              <a:t> </a:t>
            </a:r>
            <a:r>
              <a:rPr lang="en-US" spc="-100" dirty="0">
                <a:solidFill>
                  <a:schemeClr val="tx1"/>
                </a:solidFill>
                <a:uFillTx/>
                <a:latin typeface="Times New Roman" panose="02020603050405020304" pitchFamily="18" charset="0"/>
                <a:cs typeface="Times New Roman" panose="02020603050405020304" pitchFamily="18" charset="0"/>
              </a:rPr>
              <a:t>Brain tumors can be benign (noncancerous) or malignant (cancerous) which affects adults and </a:t>
            </a:r>
            <a:r>
              <a:rPr lang="en-US" spc="-100" dirty="0">
                <a:latin typeface="Times New Roman" panose="02020603050405020304" pitchFamily="18" charset="0"/>
                <a:cs typeface="Times New Roman" panose="02020603050405020304" pitchFamily="18" charset="0"/>
              </a:rPr>
              <a:t>children</a:t>
            </a:r>
            <a:r>
              <a:rPr lang="en-US" spc="-100" dirty="0">
                <a:solidFill>
                  <a:schemeClr val="tx1"/>
                </a:solidFill>
                <a:uFillTx/>
                <a:latin typeface="Times New Roman" panose="02020603050405020304" pitchFamily="18" charset="0"/>
                <a:cs typeface="Times New Roman" panose="02020603050405020304" pitchFamily="18" charset="0"/>
              </a:rPr>
              <a:t>. However, whether a brain tumor is cancerous or not, it can affect how the brain works if it becomes large enough to compress surrounding tissue.</a:t>
            </a:r>
            <a:r>
              <a:rPr lang="en-US" dirty="0">
                <a:latin typeface="Times New Roman" panose="02020603050405020304" pitchFamily="18" charset="0"/>
                <a:cs typeface="Times New Roman" panose="02020603050405020304" pitchFamily="18" charset="0"/>
              </a:rPr>
              <a:t> </a:t>
            </a:r>
          </a:p>
          <a:p>
            <a:pPr algn="just">
              <a:lnSpc>
                <a:spcPct val="150000"/>
              </a:lnSpc>
              <a:buFont typeface="Wingdings" panose="05000000000000000000" charset="0"/>
              <a:buChar char="Ø"/>
            </a:pPr>
            <a:r>
              <a:rPr lang="en-US" dirty="0">
                <a:latin typeface="Times New Roman" panose="02020603050405020304" pitchFamily="18" charset="0"/>
                <a:cs typeface="Times New Roman" panose="02020603050405020304" pitchFamily="18" charset="0"/>
              </a:rPr>
              <a:t> MRI is the most common method for diagnosing brain tumors. Brain tumor segmentation using the U-Net uses more layered structure to autonomously and accurately determine the size and location of brain tumors from MRI.</a:t>
            </a:r>
            <a:endParaRPr lang="en-IN" dirty="0">
              <a:latin typeface="Times New Roman" panose="02020603050405020304" pitchFamily="18" charset="0"/>
              <a:cs typeface="Times New Roman" panose="02020603050405020304" pitchFamily="18" charset="0"/>
            </a:endParaRPr>
          </a:p>
        </p:txBody>
      </p:sp>
      <p:sp>
        <p:nvSpPr>
          <p:cNvPr id="8" name="Footer Placeholder 3"/>
          <p:cNvSpPr>
            <a:spLocks noGrp="1"/>
          </p:cNvSpPr>
          <p:nvPr>
            <p:ph type="ftr" sz="quarter" idx="11"/>
          </p:nvPr>
        </p:nvSpPr>
        <p:spPr>
          <a:xfrm>
            <a:off x="2339752" y="6309320"/>
            <a:ext cx="5184576" cy="501650"/>
          </a:xfrm>
        </p:spPr>
        <p:txBody>
          <a:bodyPr/>
          <a:lstStyle/>
          <a:p>
            <a:r>
              <a:rPr lang="en-IN" dirty="0"/>
              <a:t>BATCH NO</a:t>
            </a:r>
            <a:r>
              <a:rPr lang="en-IN" dirty="0" smtClean="0"/>
              <a:t>: 36     </a:t>
            </a:r>
            <a:r>
              <a:rPr lang="en-IN" dirty="0"/>
              <a:t>DEPARTMENT OF COMPUTER SCIENCE &amp; ENGINEERING</a:t>
            </a:r>
          </a:p>
        </p:txBody>
      </p:sp>
    </p:spTree>
    <p:extLst>
      <p:ext uri="{BB962C8B-B14F-4D97-AF65-F5344CB8AC3E}">
        <p14:creationId xmlns="" xmlns:p14="http://schemas.microsoft.com/office/powerpoint/2010/main" val="14208001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176434-2B44-4EE9-86E5-264C48ED23DC}"/>
              </a:ext>
            </a:extLst>
          </p:cNvPr>
          <p:cNvSpPr>
            <a:spLocks noGrp="1"/>
          </p:cNvSpPr>
          <p:nvPr>
            <p:ph type="title"/>
          </p:nvPr>
        </p:nvSpPr>
        <p:spPr/>
        <p:txBody>
          <a:bodyPr>
            <a:normAutofit/>
          </a:bodyPr>
          <a:lstStyle/>
          <a:p>
            <a:pPr algn="l"/>
            <a:r>
              <a:rPr lang="en-IN" sz="2400" b="1" dirty="0" smtClean="0">
                <a:latin typeface="Times New Roman" panose="02020603050405020304" pitchFamily="18" charset="0"/>
                <a:cs typeface="Times New Roman" panose="02020603050405020304" pitchFamily="18" charset="0"/>
              </a:rPr>
              <a:t>FUTURE ENHANCEMENTS</a:t>
            </a:r>
            <a:endParaRPr lang="en-IN" sz="24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 xmlns:a16="http://schemas.microsoft.com/office/drawing/2014/main" id="{09A4432F-A4AC-4B01-A0B0-38DE6D8FFF3D}"/>
              </a:ext>
            </a:extLst>
          </p:cNvPr>
          <p:cNvSpPr>
            <a:spLocks noGrp="1"/>
          </p:cNvSpPr>
          <p:nvPr>
            <p:ph type="dt" sz="half" idx="10"/>
          </p:nvPr>
        </p:nvSpPr>
        <p:spPr/>
        <p:txBody>
          <a:bodyPr/>
          <a:lstStyle/>
          <a:p>
            <a:fld id="{526DEE5C-195B-4209-9085-526B148D6B3E}" type="datetime1">
              <a:rPr lang="en-IN" smtClean="0"/>
              <a:pPr/>
              <a:t>22-07-2023</a:t>
            </a:fld>
            <a:endParaRPr lang="en-IN"/>
          </a:p>
        </p:txBody>
      </p:sp>
      <p:sp>
        <p:nvSpPr>
          <p:cNvPr id="6" name="Slide Number Placeholder 5">
            <a:extLst>
              <a:ext uri="{FF2B5EF4-FFF2-40B4-BE49-F238E27FC236}">
                <a16:creationId xmlns="" xmlns:a16="http://schemas.microsoft.com/office/drawing/2014/main" id="{F677ED08-AD14-41A1-A69B-6B0362582E4E}"/>
              </a:ext>
            </a:extLst>
          </p:cNvPr>
          <p:cNvSpPr>
            <a:spLocks noGrp="1"/>
          </p:cNvSpPr>
          <p:nvPr>
            <p:ph type="sldNum" sz="quarter" idx="12"/>
          </p:nvPr>
        </p:nvSpPr>
        <p:spPr/>
        <p:txBody>
          <a:bodyPr/>
          <a:lstStyle/>
          <a:p>
            <a:fld id="{669AD40C-E5A7-4132-A31D-54A4D1BB6E89}" type="slidenum">
              <a:rPr lang="en-IN" smtClean="0"/>
              <a:pPr/>
              <a:t>30</a:t>
            </a:fld>
            <a:endParaRPr lang="en-IN"/>
          </a:p>
        </p:txBody>
      </p:sp>
      <p:sp>
        <p:nvSpPr>
          <p:cNvPr id="7" name="TextBox 6"/>
          <p:cNvSpPr txBox="1"/>
          <p:nvPr/>
        </p:nvSpPr>
        <p:spPr>
          <a:xfrm>
            <a:off x="323528" y="1412776"/>
            <a:ext cx="8532440" cy="4613058"/>
          </a:xfrm>
          <a:prstGeom prst="rect">
            <a:avLst/>
          </a:prstGeom>
          <a:noFill/>
        </p:spPr>
        <p:txBody>
          <a:bodyPr wrap="square" rtlCol="0">
            <a:spAutoFit/>
          </a:bodyPr>
          <a:lstStyle/>
          <a:p>
            <a:pPr algn="just">
              <a:lnSpc>
                <a:spcPct val="150000"/>
              </a:lnSpc>
            </a:pPr>
            <a:r>
              <a:rPr lang="en-US" dirty="0" smtClean="0">
                <a:latin typeface="Times New Roman" pitchFamily="18" charset="0"/>
                <a:cs typeface="Times New Roman" pitchFamily="18" charset="0"/>
              </a:rPr>
              <a:t>	Incorporating attention mechanisms to selectively focus on relevant regions and features for improved segmentation performance. Utilizing deep supervision techniques to enhance feature representation and improve the accuracy of the model. Exploring the use of U-Net architectures to capture more spatial information and enable more accurate segmentation of irregularly shaped tumors. Investigating the use of Generative Adversarial Networks (GANs) for data augmentation and improving the generalization capability of the model. Integrating multi-task learning with U-Net for joint segmentation of brain tumors and other brain structures or abnormalities. Implementing transfer learning techniques to improve the model’s performance on new or unseen datasets. Evaluating the model’s performance on more diverse and challenging datasets, including datasets with larger variations in tumor size, location, and type.</a:t>
            </a:r>
            <a:endParaRPr lang="en-US" dirty="0">
              <a:latin typeface="Times New Roman" pitchFamily="18" charset="0"/>
              <a:cs typeface="Times New Roman" pitchFamily="18" charset="0"/>
            </a:endParaRPr>
          </a:p>
        </p:txBody>
      </p:sp>
      <p:sp>
        <p:nvSpPr>
          <p:cNvPr id="8" name="Footer Placeholder 3"/>
          <p:cNvSpPr>
            <a:spLocks noGrp="1"/>
          </p:cNvSpPr>
          <p:nvPr>
            <p:ph type="ftr" sz="quarter" idx="11"/>
          </p:nvPr>
        </p:nvSpPr>
        <p:spPr>
          <a:xfrm>
            <a:off x="2267744" y="6356350"/>
            <a:ext cx="5184576" cy="501650"/>
          </a:xfrm>
        </p:spPr>
        <p:txBody>
          <a:bodyPr/>
          <a:lstStyle/>
          <a:p>
            <a:r>
              <a:rPr lang="en-IN" dirty="0"/>
              <a:t>BATCH NO</a:t>
            </a:r>
            <a:r>
              <a:rPr lang="en-IN" dirty="0" smtClean="0"/>
              <a:t>: 36     </a:t>
            </a:r>
            <a:r>
              <a:rPr lang="en-IN" dirty="0"/>
              <a:t>DEPARTMENT OF COMPUTER SCIENCE &amp; ENGINEERING</a:t>
            </a:r>
          </a:p>
        </p:txBody>
      </p:sp>
    </p:spTree>
    <p:extLst>
      <p:ext uri="{BB962C8B-B14F-4D97-AF65-F5344CB8AC3E}">
        <p14:creationId xmlns="" xmlns:p14="http://schemas.microsoft.com/office/powerpoint/2010/main" val="14582512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8A61D26B-ED90-37FC-5860-86549D1AE0EC}"/>
              </a:ext>
            </a:extLst>
          </p:cNvPr>
          <p:cNvSpPr>
            <a:spLocks noGrp="1"/>
          </p:cNvSpPr>
          <p:nvPr>
            <p:ph type="dt" sz="half" idx="10"/>
          </p:nvPr>
        </p:nvSpPr>
        <p:spPr/>
        <p:txBody>
          <a:bodyPr/>
          <a:lstStyle/>
          <a:p>
            <a:fld id="{DFB176AE-A2F7-48FF-8D57-374ABD9244C2}" type="datetime1">
              <a:rPr lang="en-IN" smtClean="0"/>
              <a:pPr/>
              <a:t>22-07-2023</a:t>
            </a:fld>
            <a:endParaRPr lang="en-IN"/>
          </a:p>
        </p:txBody>
      </p:sp>
      <p:sp>
        <p:nvSpPr>
          <p:cNvPr id="6" name="Slide Number Placeholder 5">
            <a:extLst>
              <a:ext uri="{FF2B5EF4-FFF2-40B4-BE49-F238E27FC236}">
                <a16:creationId xmlns="" xmlns:a16="http://schemas.microsoft.com/office/drawing/2014/main" id="{63A8BACA-8ECD-5048-6F6B-D10B2B5DEAA1}"/>
              </a:ext>
            </a:extLst>
          </p:cNvPr>
          <p:cNvSpPr>
            <a:spLocks noGrp="1"/>
          </p:cNvSpPr>
          <p:nvPr>
            <p:ph type="sldNum" sz="quarter" idx="12"/>
          </p:nvPr>
        </p:nvSpPr>
        <p:spPr/>
        <p:txBody>
          <a:bodyPr/>
          <a:lstStyle/>
          <a:p>
            <a:fld id="{669AD40C-E5A7-4132-A31D-54A4D1BB6E89}" type="slidenum">
              <a:rPr lang="en-IN" smtClean="0"/>
              <a:pPr/>
              <a:t>31</a:t>
            </a:fld>
            <a:endParaRPr lang="en-IN"/>
          </a:p>
        </p:txBody>
      </p:sp>
      <p:sp>
        <p:nvSpPr>
          <p:cNvPr id="8" name="TextBox 7">
            <a:extLst>
              <a:ext uri="{FF2B5EF4-FFF2-40B4-BE49-F238E27FC236}">
                <a16:creationId xmlns="" xmlns:a16="http://schemas.microsoft.com/office/drawing/2014/main" id="{7F40AF13-032A-BF6D-E244-025CA7856186}"/>
              </a:ext>
            </a:extLst>
          </p:cNvPr>
          <p:cNvSpPr txBox="1"/>
          <p:nvPr/>
        </p:nvSpPr>
        <p:spPr>
          <a:xfrm>
            <a:off x="457200" y="548680"/>
            <a:ext cx="4572000" cy="400110"/>
          </a:xfrm>
          <a:prstGeom prst="rect">
            <a:avLst/>
          </a:prstGeom>
          <a:noFill/>
        </p:spPr>
        <p:txBody>
          <a:bodyPr wrap="square">
            <a:spAutoFit/>
          </a:bodyPr>
          <a:lstStyle/>
          <a:p>
            <a:r>
              <a:rPr lang="en-IN" sz="2000" b="1" dirty="0">
                <a:latin typeface="Times New Roman" pitchFamily="18" charset="0"/>
                <a:cs typeface="Times New Roman" pitchFamily="18" charset="0"/>
              </a:rPr>
              <a:t>WEB REFERENCES LINK</a:t>
            </a:r>
            <a:endParaRPr lang="en-US" sz="2000" b="1" dirty="0"/>
          </a:p>
        </p:txBody>
      </p:sp>
      <p:sp>
        <p:nvSpPr>
          <p:cNvPr id="9" name="TextBox 8">
            <a:extLst>
              <a:ext uri="{FF2B5EF4-FFF2-40B4-BE49-F238E27FC236}">
                <a16:creationId xmlns="" xmlns:a16="http://schemas.microsoft.com/office/drawing/2014/main" id="{8C1329C1-68DD-FC6B-41F9-B7B6994BE201}"/>
              </a:ext>
            </a:extLst>
          </p:cNvPr>
          <p:cNvSpPr txBox="1"/>
          <p:nvPr/>
        </p:nvSpPr>
        <p:spPr>
          <a:xfrm>
            <a:off x="827584" y="2898417"/>
            <a:ext cx="7992888" cy="369332"/>
          </a:xfrm>
          <a:prstGeom prst="rect">
            <a:avLst/>
          </a:prstGeom>
          <a:noFill/>
        </p:spPr>
        <p:txBody>
          <a:bodyPr wrap="square" rtlCol="0">
            <a:spAutoFit/>
          </a:bodyPr>
          <a:lstStyle/>
          <a:p>
            <a:r>
              <a:rPr lang="en-US" dirty="0">
                <a:hlinkClick r:id="rId2"/>
              </a:rPr>
              <a:t>https://www.kaggle.com/datasets/awsaf49/brats20-dataset-training-validation</a:t>
            </a:r>
            <a:endParaRPr lang="en-US" dirty="0"/>
          </a:p>
        </p:txBody>
      </p:sp>
      <p:sp>
        <p:nvSpPr>
          <p:cNvPr id="11" name="TextBox 10">
            <a:extLst>
              <a:ext uri="{FF2B5EF4-FFF2-40B4-BE49-F238E27FC236}">
                <a16:creationId xmlns="" xmlns:a16="http://schemas.microsoft.com/office/drawing/2014/main" id="{8E04EA99-B1EA-D0FC-0DBD-3E3423CF3188}"/>
              </a:ext>
            </a:extLst>
          </p:cNvPr>
          <p:cNvSpPr txBox="1"/>
          <p:nvPr/>
        </p:nvSpPr>
        <p:spPr>
          <a:xfrm>
            <a:off x="827584" y="3884170"/>
            <a:ext cx="8406680" cy="369332"/>
          </a:xfrm>
          <a:prstGeom prst="rect">
            <a:avLst/>
          </a:prstGeom>
          <a:noFill/>
        </p:spPr>
        <p:txBody>
          <a:bodyPr wrap="square">
            <a:spAutoFit/>
          </a:bodyPr>
          <a:lstStyle/>
          <a:p>
            <a:r>
              <a:rPr lang="en-US" dirty="0">
                <a:hlinkClick r:id="rId3"/>
              </a:rPr>
              <a:t>https://towardsdatascience.com/unet-line-by-line-explanation-9b191c76baf5</a:t>
            </a:r>
            <a:endParaRPr lang="en-US" dirty="0"/>
          </a:p>
        </p:txBody>
      </p:sp>
      <p:sp>
        <p:nvSpPr>
          <p:cNvPr id="13" name="TextBox 12">
            <a:extLst>
              <a:ext uri="{FF2B5EF4-FFF2-40B4-BE49-F238E27FC236}">
                <a16:creationId xmlns="" xmlns:a16="http://schemas.microsoft.com/office/drawing/2014/main" id="{A120D47C-FFDE-0B02-0C00-C3640761F7B4}"/>
              </a:ext>
            </a:extLst>
          </p:cNvPr>
          <p:cNvSpPr txBox="1"/>
          <p:nvPr/>
        </p:nvSpPr>
        <p:spPr>
          <a:xfrm>
            <a:off x="813292" y="5003884"/>
            <a:ext cx="7952407" cy="369332"/>
          </a:xfrm>
          <a:prstGeom prst="rect">
            <a:avLst/>
          </a:prstGeom>
          <a:noFill/>
        </p:spPr>
        <p:txBody>
          <a:bodyPr wrap="square">
            <a:spAutoFit/>
          </a:bodyPr>
          <a:lstStyle/>
          <a:p>
            <a:r>
              <a:rPr lang="en-US" dirty="0">
                <a:hlinkClick r:id="rId4"/>
              </a:rPr>
              <a:t>https://pyimagesearch.com/2022/02/21/u-net-image-segmentation-in-keras</a:t>
            </a:r>
            <a:endParaRPr lang="en-US" dirty="0"/>
          </a:p>
        </p:txBody>
      </p:sp>
      <p:sp>
        <p:nvSpPr>
          <p:cNvPr id="15" name="TextBox 14">
            <a:extLst>
              <a:ext uri="{FF2B5EF4-FFF2-40B4-BE49-F238E27FC236}">
                <a16:creationId xmlns="" xmlns:a16="http://schemas.microsoft.com/office/drawing/2014/main" id="{D4057D8A-1C13-CEFB-9D65-E3F82325D158}"/>
              </a:ext>
            </a:extLst>
          </p:cNvPr>
          <p:cNvSpPr txBox="1"/>
          <p:nvPr/>
        </p:nvSpPr>
        <p:spPr>
          <a:xfrm>
            <a:off x="780752" y="1907540"/>
            <a:ext cx="7031608" cy="369332"/>
          </a:xfrm>
          <a:prstGeom prst="rect">
            <a:avLst/>
          </a:prstGeom>
          <a:noFill/>
        </p:spPr>
        <p:txBody>
          <a:bodyPr wrap="square">
            <a:spAutoFit/>
          </a:bodyPr>
          <a:lstStyle/>
          <a:p>
            <a:r>
              <a:rPr lang="en-US" dirty="0">
                <a:hlinkClick r:id="rId5"/>
              </a:rPr>
              <a:t>https://www.mayoclinic.org/diseases-conditions/glioma</a:t>
            </a:r>
            <a:endParaRPr lang="en-US" dirty="0"/>
          </a:p>
        </p:txBody>
      </p:sp>
      <p:sp>
        <p:nvSpPr>
          <p:cNvPr id="16" name="TextBox 15">
            <a:extLst>
              <a:ext uri="{FF2B5EF4-FFF2-40B4-BE49-F238E27FC236}">
                <a16:creationId xmlns="" xmlns:a16="http://schemas.microsoft.com/office/drawing/2014/main" id="{E8D5578D-5E85-D514-EC9D-62CB1509D1BF}"/>
              </a:ext>
            </a:extLst>
          </p:cNvPr>
          <p:cNvSpPr txBox="1"/>
          <p:nvPr/>
        </p:nvSpPr>
        <p:spPr>
          <a:xfrm>
            <a:off x="454248" y="2400254"/>
            <a:ext cx="2639144" cy="369332"/>
          </a:xfrm>
          <a:prstGeom prst="rect">
            <a:avLst/>
          </a:prstGeom>
          <a:noFill/>
        </p:spPr>
        <p:txBody>
          <a:bodyPr wrap="square" rtlCol="0">
            <a:spAutoFit/>
          </a:bodyPr>
          <a:lstStyle/>
          <a:p>
            <a:r>
              <a:rPr lang="en-IN" dirty="0"/>
              <a:t>Dataset : BRATs 2020</a:t>
            </a:r>
            <a:endParaRPr lang="en-US" dirty="0"/>
          </a:p>
        </p:txBody>
      </p:sp>
      <p:sp>
        <p:nvSpPr>
          <p:cNvPr id="17" name="TextBox 16">
            <a:extLst>
              <a:ext uri="{FF2B5EF4-FFF2-40B4-BE49-F238E27FC236}">
                <a16:creationId xmlns="" xmlns:a16="http://schemas.microsoft.com/office/drawing/2014/main" id="{436F8043-4EFA-B6CA-4FED-6BAB3EB651BE}"/>
              </a:ext>
            </a:extLst>
          </p:cNvPr>
          <p:cNvSpPr txBox="1"/>
          <p:nvPr/>
        </p:nvSpPr>
        <p:spPr>
          <a:xfrm>
            <a:off x="454248" y="3424421"/>
            <a:ext cx="2639144" cy="369332"/>
          </a:xfrm>
          <a:prstGeom prst="rect">
            <a:avLst/>
          </a:prstGeom>
          <a:noFill/>
        </p:spPr>
        <p:txBody>
          <a:bodyPr wrap="square" rtlCol="0">
            <a:spAutoFit/>
          </a:bodyPr>
          <a:lstStyle/>
          <a:p>
            <a:r>
              <a:rPr lang="en-IN" dirty="0"/>
              <a:t>U-Net Architecture </a:t>
            </a:r>
            <a:endParaRPr lang="en-US" dirty="0"/>
          </a:p>
        </p:txBody>
      </p:sp>
      <p:sp>
        <p:nvSpPr>
          <p:cNvPr id="18" name="TextBox 17">
            <a:extLst>
              <a:ext uri="{FF2B5EF4-FFF2-40B4-BE49-F238E27FC236}">
                <a16:creationId xmlns="" xmlns:a16="http://schemas.microsoft.com/office/drawing/2014/main" id="{3980C289-AB8F-9230-FF3D-FAF86D72D56D}"/>
              </a:ext>
            </a:extLst>
          </p:cNvPr>
          <p:cNvSpPr txBox="1"/>
          <p:nvPr/>
        </p:nvSpPr>
        <p:spPr>
          <a:xfrm>
            <a:off x="467544" y="4467290"/>
            <a:ext cx="2639144" cy="369332"/>
          </a:xfrm>
          <a:prstGeom prst="rect">
            <a:avLst/>
          </a:prstGeom>
          <a:noFill/>
        </p:spPr>
        <p:txBody>
          <a:bodyPr wrap="square" rtlCol="0">
            <a:spAutoFit/>
          </a:bodyPr>
          <a:lstStyle/>
          <a:p>
            <a:r>
              <a:rPr lang="en-IN" dirty="0"/>
              <a:t>Image Segmentation </a:t>
            </a:r>
            <a:endParaRPr lang="en-US" dirty="0"/>
          </a:p>
        </p:txBody>
      </p:sp>
      <p:sp>
        <p:nvSpPr>
          <p:cNvPr id="19" name="TextBox 18">
            <a:extLst>
              <a:ext uri="{FF2B5EF4-FFF2-40B4-BE49-F238E27FC236}">
                <a16:creationId xmlns="" xmlns:a16="http://schemas.microsoft.com/office/drawing/2014/main" id="{8F6F7022-B2F4-50F8-56C8-1CC5B3BE7FA4}"/>
              </a:ext>
            </a:extLst>
          </p:cNvPr>
          <p:cNvSpPr txBox="1"/>
          <p:nvPr/>
        </p:nvSpPr>
        <p:spPr>
          <a:xfrm>
            <a:off x="485056" y="1494290"/>
            <a:ext cx="2639144" cy="369332"/>
          </a:xfrm>
          <a:prstGeom prst="rect">
            <a:avLst/>
          </a:prstGeom>
          <a:noFill/>
        </p:spPr>
        <p:txBody>
          <a:bodyPr wrap="square" rtlCol="0">
            <a:spAutoFit/>
          </a:bodyPr>
          <a:lstStyle/>
          <a:p>
            <a:r>
              <a:rPr lang="en-IN" dirty="0"/>
              <a:t>Brain Tumor</a:t>
            </a:r>
            <a:endParaRPr lang="en-US" dirty="0"/>
          </a:p>
        </p:txBody>
      </p:sp>
      <p:sp>
        <p:nvSpPr>
          <p:cNvPr id="14" name="Footer Placeholder 3"/>
          <p:cNvSpPr>
            <a:spLocks noGrp="1"/>
          </p:cNvSpPr>
          <p:nvPr>
            <p:ph type="ftr" sz="quarter" idx="11"/>
          </p:nvPr>
        </p:nvSpPr>
        <p:spPr>
          <a:xfrm>
            <a:off x="2267744" y="6356350"/>
            <a:ext cx="5184576" cy="501650"/>
          </a:xfrm>
        </p:spPr>
        <p:txBody>
          <a:bodyPr/>
          <a:lstStyle/>
          <a:p>
            <a:r>
              <a:rPr lang="en-IN" dirty="0"/>
              <a:t>BATCH NO</a:t>
            </a:r>
            <a:r>
              <a:rPr lang="en-IN" dirty="0" smtClean="0"/>
              <a:t>: 36     </a:t>
            </a:r>
            <a:r>
              <a:rPr lang="en-IN" dirty="0"/>
              <a:t>DEPARTMENT OF COMPUTER SCIENCE &amp; ENGINEERING</a:t>
            </a:r>
          </a:p>
        </p:txBody>
      </p:sp>
    </p:spTree>
    <p:extLst>
      <p:ext uri="{BB962C8B-B14F-4D97-AF65-F5344CB8AC3E}">
        <p14:creationId xmlns="" xmlns:p14="http://schemas.microsoft.com/office/powerpoint/2010/main" val="31761319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FA00FD27-8DB0-4CB2-BD37-BEA95C6A1008}" type="slidenum">
              <a:rPr lang="en-IN" smtClean="0"/>
              <a:pPr/>
              <a:t>32</a:t>
            </a:fld>
            <a:endParaRPr lang="en-IN"/>
          </a:p>
        </p:txBody>
      </p:sp>
      <p:sp>
        <p:nvSpPr>
          <p:cNvPr id="6" name="Title 1"/>
          <p:cNvSpPr>
            <a:spLocks noGrp="1"/>
          </p:cNvSpPr>
          <p:nvPr>
            <p:ph type="title"/>
          </p:nvPr>
        </p:nvSpPr>
        <p:spPr/>
        <p:txBody>
          <a:bodyPr>
            <a:normAutofit/>
          </a:bodyPr>
          <a:lstStyle/>
          <a:p>
            <a:pPr algn="l"/>
            <a:r>
              <a:rPr lang="en-IN" sz="2400" b="1" dirty="0">
                <a:latin typeface="Times New Roman" pitchFamily="18" charset="0"/>
                <a:cs typeface="Times New Roman" pitchFamily="18" charset="0"/>
              </a:rPr>
              <a:t>REFERENCES(as per IEEE format only)</a:t>
            </a:r>
            <a:endParaRPr lang="en-IN" sz="2400" dirty="0"/>
          </a:p>
        </p:txBody>
      </p:sp>
      <p:sp>
        <p:nvSpPr>
          <p:cNvPr id="2" name="Date Placeholder 1">
            <a:extLst>
              <a:ext uri="{FF2B5EF4-FFF2-40B4-BE49-F238E27FC236}">
                <a16:creationId xmlns:a16="http://schemas.microsoft.com/office/drawing/2014/main" xmlns="" id="{F71EC006-EAFB-4114-ADDC-5462E58E6087}"/>
              </a:ext>
            </a:extLst>
          </p:cNvPr>
          <p:cNvSpPr>
            <a:spLocks noGrp="1"/>
          </p:cNvSpPr>
          <p:nvPr>
            <p:ph type="dt" sz="half" idx="10"/>
          </p:nvPr>
        </p:nvSpPr>
        <p:spPr/>
        <p:txBody>
          <a:bodyPr/>
          <a:lstStyle/>
          <a:p>
            <a:fld id="{086619B9-6A58-4061-BD81-B7D1C687DF67}" type="datetime1">
              <a:rPr lang="en-IN" smtClean="0"/>
              <a:pPr/>
              <a:t>22-07-2023</a:t>
            </a:fld>
            <a:endParaRPr lang="en-IN"/>
          </a:p>
        </p:txBody>
      </p:sp>
      <p:sp>
        <p:nvSpPr>
          <p:cNvPr id="3" name="Content Placeholder 2">
            <a:extLst>
              <a:ext uri="{FF2B5EF4-FFF2-40B4-BE49-F238E27FC236}">
                <a16:creationId xmlns:a16="http://schemas.microsoft.com/office/drawing/2014/main" xmlns="" id="{E2D6CE64-4B36-5CBE-8E60-D976BB4C58BB}"/>
              </a:ext>
            </a:extLst>
          </p:cNvPr>
          <p:cNvSpPr>
            <a:spLocks noGrp="1"/>
          </p:cNvSpPr>
          <p:nvPr/>
        </p:nvSpPr>
        <p:spPr>
          <a:xfrm>
            <a:off x="395536" y="1412776"/>
            <a:ext cx="8352928" cy="4536504"/>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algn="just">
              <a:lnSpc>
                <a:spcPct val="150000"/>
              </a:lnSpc>
              <a:buFont typeface="Wingdings" panose="05000000000000000000" pitchFamily="2" charset="2"/>
              <a:buChar char="Ø"/>
            </a:pPr>
            <a:r>
              <a:rPr lang="en-US" sz="1800" u="none" strike="noStrike" baseline="0" dirty="0">
                <a:solidFill>
                  <a:srgbClr val="131413"/>
                </a:solidFill>
                <a:latin typeface="Times New Roman" panose="02020603050405020304" pitchFamily="18" charset="0"/>
                <a:cs typeface="Times New Roman" panose="02020603050405020304" pitchFamily="18" charset="0"/>
              </a:rPr>
              <a:t> Tejas Shelatkar, Dr. Urvashi,</a:t>
            </a:r>
            <a:r>
              <a:rPr lang="en-US" sz="1800" dirty="0">
                <a:solidFill>
                  <a:srgbClr val="131413"/>
                </a:solidFill>
                <a:latin typeface="Times New Roman" panose="02020603050405020304" pitchFamily="18" charset="0"/>
                <a:cs typeface="Times New Roman" panose="02020603050405020304" pitchFamily="18" charset="0"/>
              </a:rPr>
              <a:t> </a:t>
            </a:r>
            <a:r>
              <a:rPr lang="en-US" sz="1800" u="none" strike="noStrike" baseline="0" dirty="0">
                <a:solidFill>
                  <a:srgbClr val="131413"/>
                </a:solidFill>
                <a:latin typeface="Times New Roman" panose="02020603050405020304" pitchFamily="18" charset="0"/>
                <a:cs typeface="Times New Roman" panose="02020603050405020304" pitchFamily="18" charset="0"/>
              </a:rPr>
              <a:t>Mohammad Shorfuzzaman</a:t>
            </a:r>
            <a:r>
              <a:rPr lang="en-US" sz="1800" dirty="0">
                <a:solidFill>
                  <a:srgbClr val="131413"/>
                </a:solidFill>
                <a:latin typeface="Times New Roman" panose="02020603050405020304" pitchFamily="18" charset="0"/>
                <a:cs typeface="Times New Roman" panose="02020603050405020304" pitchFamily="18" charset="0"/>
              </a:rPr>
              <a:t>, </a:t>
            </a:r>
            <a:r>
              <a:rPr lang="en-US" sz="1800" u="none" strike="noStrike" baseline="0" dirty="0">
                <a:solidFill>
                  <a:srgbClr val="131413"/>
                </a:solidFill>
                <a:latin typeface="Times New Roman" panose="02020603050405020304" pitchFamily="18" charset="0"/>
                <a:cs typeface="Times New Roman" panose="02020603050405020304" pitchFamily="18" charset="0"/>
              </a:rPr>
              <a:t>Abdulmajeed Alsufyani</a:t>
            </a:r>
            <a:r>
              <a:rPr lang="en-US" sz="1800" dirty="0">
                <a:solidFill>
                  <a:srgbClr val="131413"/>
                </a:solidFill>
                <a:latin typeface="Times New Roman" panose="02020603050405020304" pitchFamily="18" charset="0"/>
                <a:cs typeface="Times New Roman" panose="02020603050405020304" pitchFamily="18" charset="0"/>
              </a:rPr>
              <a:t>, </a:t>
            </a:r>
            <a:r>
              <a:rPr lang="en-US" sz="1800" u="none" strike="noStrike" baseline="0" dirty="0">
                <a:solidFill>
                  <a:srgbClr val="131413"/>
                </a:solidFill>
                <a:latin typeface="Times New Roman" panose="02020603050405020304" pitchFamily="18" charset="0"/>
                <a:cs typeface="Times New Roman" panose="02020603050405020304" pitchFamily="18" charset="0"/>
              </a:rPr>
              <a:t>Kuruva Lakshmanna</a:t>
            </a:r>
            <a:r>
              <a:rPr lang="en-US" sz="1800" dirty="0">
                <a:solidFill>
                  <a:srgbClr val="131413"/>
                </a:solidFill>
                <a:latin typeface="Times New Roman" panose="02020603050405020304" pitchFamily="18" charset="0"/>
                <a:cs typeface="Times New Roman" panose="02020603050405020304" pitchFamily="18" charset="0"/>
              </a:rPr>
              <a:t>, “</a:t>
            </a:r>
            <a:r>
              <a:rPr lang="en-US" sz="1800" u="none" strike="noStrike" baseline="0" dirty="0">
                <a:solidFill>
                  <a:srgbClr val="131413"/>
                </a:solidFill>
                <a:latin typeface="Times New Roman" panose="02020603050405020304" pitchFamily="18" charset="0"/>
                <a:cs typeface="Times New Roman" panose="02020603050405020304" pitchFamily="18" charset="0"/>
              </a:rPr>
              <a:t>Diagnosis of Brain Tumor Using Light Weight Deep Learning Model with Fine-Tuning Approach”, </a:t>
            </a:r>
            <a:r>
              <a:rPr lang="en-US" sz="1800" u="none" strike="noStrike" baseline="0" dirty="0">
                <a:latin typeface="Times New Roman" panose="02020603050405020304" pitchFamily="18" charset="0"/>
                <a:cs typeface="Times New Roman" panose="02020603050405020304" pitchFamily="18" charset="0"/>
              </a:rPr>
              <a:t>Computational and Mathematical Methods in Medicine , 2022.</a:t>
            </a:r>
          </a:p>
          <a:p>
            <a:pPr algn="just">
              <a:lnSpc>
                <a:spcPct val="150000"/>
              </a:lnSpc>
              <a:buFont typeface="Wingdings" panose="05000000000000000000" pitchFamily="2" charset="2"/>
              <a:buChar char="Ø"/>
            </a:pPr>
            <a:r>
              <a:rPr lang="en-US" sz="1800" u="none" strike="noStrike" baseline="0" dirty="0">
                <a:latin typeface="Times New Roman" panose="02020603050405020304" pitchFamily="18" charset="0"/>
                <a:cs typeface="Times New Roman" panose="02020603050405020304" pitchFamily="18" charset="0"/>
              </a:rPr>
              <a:t> Nahian Siddique, Sidike Paheding, Colin P. Elkin, Vijay DevabhaKtuni,</a:t>
            </a:r>
            <a:r>
              <a:rPr lang="en-US" sz="1800" dirty="0">
                <a:latin typeface="Times New Roman" panose="02020603050405020304" pitchFamily="18" charset="0"/>
                <a:cs typeface="Times New Roman" panose="02020603050405020304" pitchFamily="18" charset="0"/>
              </a:rPr>
              <a:t> ”</a:t>
            </a:r>
            <a:r>
              <a:rPr lang="en-US" sz="1800" u="none" strike="noStrike" baseline="0" dirty="0">
                <a:latin typeface="Times New Roman" panose="02020603050405020304" pitchFamily="18" charset="0"/>
                <a:cs typeface="Times New Roman" panose="02020603050405020304" pitchFamily="18" charset="0"/>
              </a:rPr>
              <a:t>U-Net and Its Variants for Medical Image Segmentation: A Review of Theory and Applications”, Digital Object Identifier, 2021.</a:t>
            </a:r>
            <a:endParaRPr lang="en-US" sz="18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1800" u="none" strike="noStrike" baseline="0" dirty="0">
                <a:latin typeface="Times New Roman" panose="02020603050405020304" pitchFamily="18" charset="0"/>
                <a:cs typeface="Times New Roman" panose="02020603050405020304" pitchFamily="18" charset="0"/>
              </a:rPr>
              <a:t> Samia Mushtaq, Apash Roy, Tawseef Ahmed Teli, “A Comparative Study on Various Machine Learning Techniques for Brain Tumor Detection Using MRI”, Global Emerging Innovation Summit, 2021.</a:t>
            </a:r>
            <a:endParaRPr lang="en-US" sz="18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1800" dirty="0">
              <a:solidFill>
                <a:srgbClr val="131413"/>
              </a:solidFill>
              <a:latin typeface="Times New Roman" panose="02020603050405020304" pitchFamily="18" charset="0"/>
              <a:cs typeface="Times New Roman" panose="02020603050405020304" pitchFamily="18" charset="0"/>
            </a:endParaRPr>
          </a:p>
        </p:txBody>
      </p:sp>
      <p:sp>
        <p:nvSpPr>
          <p:cNvPr id="7" name="Footer Placeholder 3"/>
          <p:cNvSpPr>
            <a:spLocks noGrp="1"/>
          </p:cNvSpPr>
          <p:nvPr>
            <p:ph type="ftr" sz="quarter" idx="11"/>
          </p:nvPr>
        </p:nvSpPr>
        <p:spPr>
          <a:xfrm>
            <a:off x="2267744" y="6356350"/>
            <a:ext cx="5184576" cy="501650"/>
          </a:xfrm>
        </p:spPr>
        <p:txBody>
          <a:bodyPr/>
          <a:lstStyle/>
          <a:p>
            <a:r>
              <a:rPr lang="en-IN" dirty="0"/>
              <a:t>BATCH NO</a:t>
            </a:r>
            <a:r>
              <a:rPr lang="en-IN" dirty="0" smtClean="0"/>
              <a:t>: 36     </a:t>
            </a:r>
            <a:r>
              <a:rPr lang="en-IN" dirty="0"/>
              <a:t>DEPARTMENT OF COMPUTER SCIENCE &amp; ENGINEERING</a:t>
            </a:r>
          </a:p>
        </p:txBody>
      </p:sp>
    </p:spTree>
    <p:extLst>
      <p:ext uri="{BB962C8B-B14F-4D97-AF65-F5344CB8AC3E}">
        <p14:creationId xmlns:p14="http://schemas.microsoft.com/office/powerpoint/2010/main" xmlns="" val="9846263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FA00FD27-8DB0-4CB2-BD37-BEA95C6A1008}" type="slidenum">
              <a:rPr lang="en-IN" smtClean="0"/>
              <a:pPr/>
              <a:t>33</a:t>
            </a:fld>
            <a:endParaRPr lang="en-IN"/>
          </a:p>
        </p:txBody>
      </p:sp>
      <p:sp>
        <p:nvSpPr>
          <p:cNvPr id="6" name="Title 1"/>
          <p:cNvSpPr>
            <a:spLocks noGrp="1"/>
          </p:cNvSpPr>
          <p:nvPr>
            <p:ph type="title"/>
          </p:nvPr>
        </p:nvSpPr>
        <p:spPr/>
        <p:txBody>
          <a:bodyPr/>
          <a:lstStyle/>
          <a:p>
            <a:pPr algn="l"/>
            <a:r>
              <a:rPr lang="en-IN" sz="2400" b="1" dirty="0">
                <a:latin typeface="Times New Roman" pitchFamily="18" charset="0"/>
                <a:cs typeface="Times New Roman" pitchFamily="18" charset="0"/>
              </a:rPr>
              <a:t>REFERENCES(as per IEEE format only)</a:t>
            </a:r>
            <a:endParaRPr lang="en-IN" dirty="0"/>
          </a:p>
        </p:txBody>
      </p:sp>
      <p:sp>
        <p:nvSpPr>
          <p:cNvPr id="2" name="Date Placeholder 1">
            <a:extLst>
              <a:ext uri="{FF2B5EF4-FFF2-40B4-BE49-F238E27FC236}">
                <a16:creationId xmlns:a16="http://schemas.microsoft.com/office/drawing/2014/main" xmlns="" id="{F71EC006-EAFB-4114-ADDC-5462E58E6087}"/>
              </a:ext>
            </a:extLst>
          </p:cNvPr>
          <p:cNvSpPr>
            <a:spLocks noGrp="1"/>
          </p:cNvSpPr>
          <p:nvPr>
            <p:ph type="dt" sz="half" idx="10"/>
          </p:nvPr>
        </p:nvSpPr>
        <p:spPr/>
        <p:txBody>
          <a:bodyPr/>
          <a:lstStyle/>
          <a:p>
            <a:fld id="{086619B9-6A58-4061-BD81-B7D1C687DF67}" type="datetime1">
              <a:rPr lang="en-IN" smtClean="0"/>
              <a:pPr/>
              <a:t>22-07-2023</a:t>
            </a:fld>
            <a:endParaRPr lang="en-IN"/>
          </a:p>
        </p:txBody>
      </p:sp>
      <p:sp>
        <p:nvSpPr>
          <p:cNvPr id="7" name="Content Placeholder 1">
            <a:extLst>
              <a:ext uri="{FF2B5EF4-FFF2-40B4-BE49-F238E27FC236}">
                <a16:creationId xmlns:a16="http://schemas.microsoft.com/office/drawing/2014/main" xmlns="" id="{87D6C60A-F1BD-33C5-A3EB-6C7EBEB3F576}"/>
              </a:ext>
            </a:extLst>
          </p:cNvPr>
          <p:cNvSpPr>
            <a:spLocks noGrp="1"/>
          </p:cNvSpPr>
          <p:nvPr/>
        </p:nvSpPr>
        <p:spPr>
          <a:xfrm>
            <a:off x="457200" y="1376772"/>
            <a:ext cx="8229600" cy="4104456"/>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algn="just">
              <a:lnSpc>
                <a:spcPct val="150000"/>
              </a:lnSpc>
              <a:buFont typeface="Wingdings" panose="05000000000000000000" pitchFamily="2" charset="2"/>
              <a:buChar char="Ø"/>
            </a:pPr>
            <a:r>
              <a:rPr lang="en-US" sz="1800" b="0" i="0" u="none" strike="noStrike" baseline="0" dirty="0">
                <a:solidFill>
                  <a:srgbClr val="131413"/>
                </a:solidFill>
                <a:latin typeface="Times New Roman" panose="02020603050405020304" pitchFamily="18" charset="0"/>
                <a:cs typeface="Times New Roman" panose="02020603050405020304" pitchFamily="18" charset="0"/>
              </a:rPr>
              <a:t> P. Khan, M. F. Kader, S. M. R. Islam et al., “Machine learning and deep learning approaches for brain disease diagnosis: principles and recent advances,” IEEE Access, vol. 9, pp. 37622–37655, 2021.</a:t>
            </a:r>
            <a:endParaRPr lang="en-US" sz="1800" u="none" strike="noStrike" baseline="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1800" u="none" strike="noStrike" baseline="0" dirty="0">
                <a:latin typeface="Times New Roman" panose="02020603050405020304" pitchFamily="18" charset="0"/>
                <a:cs typeface="Times New Roman" panose="02020603050405020304" pitchFamily="18" charset="0"/>
              </a:rPr>
              <a:t> Getao Du, Xu Cao, Jimin Liang, Xueli Chen, and Yonghua Zhan, “Medical Image Segmentation based on U-Net: A Review”, Journal of Imaging Science and Technology, 2020.</a:t>
            </a:r>
            <a:endParaRPr lang="en-US" sz="18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1800" b="0" i="0" u="none" strike="noStrike" baseline="0" dirty="0">
                <a:solidFill>
                  <a:srgbClr val="131413"/>
                </a:solidFill>
                <a:latin typeface="Times New Roman" panose="02020603050405020304" pitchFamily="18" charset="0"/>
                <a:cs typeface="Times New Roman" panose="02020603050405020304" pitchFamily="18" charset="0"/>
              </a:rPr>
              <a:t> A. Rehman, S. Naz, M. I. Razzak, F. Akram, and M. Imran, “A deep learning-based framework for automatic brain tumors classification using transfer learning,” Circuits, Systems, and Signal Processing, vol. 39, no. 2, pp. 757–775, 2020.</a:t>
            </a:r>
          </a:p>
          <a:p>
            <a:pPr algn="just">
              <a:lnSpc>
                <a:spcPct val="150000"/>
              </a:lnSpc>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p:txBody>
      </p:sp>
      <p:sp>
        <p:nvSpPr>
          <p:cNvPr id="8" name="Footer Placeholder 3"/>
          <p:cNvSpPr>
            <a:spLocks noGrp="1"/>
          </p:cNvSpPr>
          <p:nvPr>
            <p:ph type="ftr" sz="quarter" idx="11"/>
          </p:nvPr>
        </p:nvSpPr>
        <p:spPr>
          <a:xfrm>
            <a:off x="2267744" y="6309320"/>
            <a:ext cx="5184576" cy="501650"/>
          </a:xfrm>
        </p:spPr>
        <p:txBody>
          <a:bodyPr/>
          <a:lstStyle/>
          <a:p>
            <a:r>
              <a:rPr lang="en-IN" dirty="0"/>
              <a:t>BATCH NO</a:t>
            </a:r>
            <a:r>
              <a:rPr lang="en-IN" dirty="0" smtClean="0"/>
              <a:t>: 36     </a:t>
            </a:r>
            <a:r>
              <a:rPr lang="en-IN" dirty="0"/>
              <a:t>DEPARTMENT OF COMPUTER SCIENCE &amp; ENGINEERING</a:t>
            </a:r>
          </a:p>
        </p:txBody>
      </p:sp>
    </p:spTree>
    <p:extLst>
      <p:ext uri="{BB962C8B-B14F-4D97-AF65-F5344CB8AC3E}">
        <p14:creationId xmlns:p14="http://schemas.microsoft.com/office/powerpoint/2010/main" xmlns="" val="22689129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FA00FD27-8DB0-4CB2-BD37-BEA95C6A1008}" type="slidenum">
              <a:rPr lang="en-IN" smtClean="0"/>
              <a:pPr/>
              <a:t>34</a:t>
            </a:fld>
            <a:endParaRPr lang="en-IN"/>
          </a:p>
        </p:txBody>
      </p:sp>
      <p:sp>
        <p:nvSpPr>
          <p:cNvPr id="6" name="Title 1"/>
          <p:cNvSpPr>
            <a:spLocks noGrp="1"/>
          </p:cNvSpPr>
          <p:nvPr>
            <p:ph type="title"/>
          </p:nvPr>
        </p:nvSpPr>
        <p:spPr/>
        <p:txBody>
          <a:bodyPr/>
          <a:lstStyle/>
          <a:p>
            <a:pPr algn="l"/>
            <a:r>
              <a:rPr lang="en-IN" sz="2400" b="1" dirty="0">
                <a:latin typeface="Times New Roman" pitchFamily="18" charset="0"/>
                <a:cs typeface="Times New Roman" pitchFamily="18" charset="0"/>
              </a:rPr>
              <a:t>REFERENCES(as per IEEE format only)</a:t>
            </a:r>
            <a:endParaRPr lang="en-IN" dirty="0"/>
          </a:p>
        </p:txBody>
      </p:sp>
      <p:sp>
        <p:nvSpPr>
          <p:cNvPr id="2" name="Date Placeholder 1">
            <a:extLst>
              <a:ext uri="{FF2B5EF4-FFF2-40B4-BE49-F238E27FC236}">
                <a16:creationId xmlns:a16="http://schemas.microsoft.com/office/drawing/2014/main" xmlns="" id="{F71EC006-EAFB-4114-ADDC-5462E58E6087}"/>
              </a:ext>
            </a:extLst>
          </p:cNvPr>
          <p:cNvSpPr>
            <a:spLocks noGrp="1"/>
          </p:cNvSpPr>
          <p:nvPr>
            <p:ph type="dt" sz="half" idx="10"/>
          </p:nvPr>
        </p:nvSpPr>
        <p:spPr/>
        <p:txBody>
          <a:bodyPr/>
          <a:lstStyle/>
          <a:p>
            <a:fld id="{086619B9-6A58-4061-BD81-B7D1C687DF67}" type="datetime1">
              <a:rPr lang="en-IN" smtClean="0"/>
              <a:pPr/>
              <a:t>22-07-2023</a:t>
            </a:fld>
            <a:endParaRPr lang="en-IN"/>
          </a:p>
        </p:txBody>
      </p:sp>
      <p:sp>
        <p:nvSpPr>
          <p:cNvPr id="3" name="Content Placeholder 2">
            <a:extLst>
              <a:ext uri="{FF2B5EF4-FFF2-40B4-BE49-F238E27FC236}">
                <a16:creationId xmlns:a16="http://schemas.microsoft.com/office/drawing/2014/main" xmlns="" id="{E2D6CE64-4B36-5CBE-8E60-D976BB4C58BB}"/>
              </a:ext>
            </a:extLst>
          </p:cNvPr>
          <p:cNvSpPr>
            <a:spLocks noGrp="1"/>
          </p:cNvSpPr>
          <p:nvPr/>
        </p:nvSpPr>
        <p:spPr>
          <a:xfrm>
            <a:off x="395536" y="1412776"/>
            <a:ext cx="8352928" cy="4536504"/>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algn="just">
              <a:lnSpc>
                <a:spcPct val="150000"/>
              </a:lnSpc>
              <a:buFont typeface="Wingdings" panose="05000000000000000000" pitchFamily="2" charset="2"/>
              <a:buChar char="Ø"/>
            </a:pPr>
            <a:endParaRPr lang="en-US" sz="1800" dirty="0">
              <a:solidFill>
                <a:srgbClr val="131413"/>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70EA1F22-9E03-A6B7-54D4-8B3CA2F08F4D}"/>
              </a:ext>
            </a:extLst>
          </p:cNvPr>
          <p:cNvSpPr txBox="1"/>
          <p:nvPr/>
        </p:nvSpPr>
        <p:spPr>
          <a:xfrm>
            <a:off x="457200" y="1412776"/>
            <a:ext cx="8352928" cy="4166782"/>
          </a:xfrm>
          <a:prstGeom prst="rect">
            <a:avLst/>
          </a:prstGeom>
          <a:noFill/>
        </p:spPr>
        <p:txBody>
          <a:bodyPr wrap="square">
            <a:spAutoFit/>
          </a:bodyPr>
          <a:lstStyle/>
          <a:p>
            <a:pPr marL="285750" indent="-285750" algn="just" fontAlgn="auto">
              <a:lnSpc>
                <a:spcPct val="150000"/>
              </a:lnSpc>
              <a:spcBef>
                <a:spcPts val="1000"/>
              </a:spcBef>
              <a:buFont typeface="Wingdings" panose="05000000000000000000" pitchFamily="2" charset="2"/>
              <a:buChar char="Ø"/>
            </a:pPr>
            <a:r>
              <a:rPr lang="en-US" u="none" strike="noStrike" baseline="0" dirty="0">
                <a:solidFill>
                  <a:srgbClr val="131413"/>
                </a:solidFill>
                <a:latin typeface="Times New Roman" panose="02020603050405020304" pitchFamily="18" charset="0"/>
                <a:cs typeface="Times New Roman" panose="02020603050405020304" pitchFamily="18" charset="0"/>
              </a:rPr>
              <a:t>Micha l Futrega, Alexandre Milesi, Micha l Marcinkiewicz, Pablo Ribalta</a:t>
            </a:r>
            <a:r>
              <a:rPr lang="en-US" dirty="0">
                <a:solidFill>
                  <a:srgbClr val="131413"/>
                </a:solidFill>
                <a:latin typeface="Times New Roman" panose="02020603050405020304" pitchFamily="18" charset="0"/>
                <a:cs typeface="Times New Roman" panose="02020603050405020304" pitchFamily="18" charset="0"/>
              </a:rPr>
              <a:t>, “</a:t>
            </a:r>
            <a:r>
              <a:rPr lang="en-US" u="none" strike="noStrike" baseline="0" dirty="0">
                <a:solidFill>
                  <a:srgbClr val="131413"/>
                </a:solidFill>
                <a:latin typeface="Times New Roman" panose="02020603050405020304" pitchFamily="18" charset="0"/>
                <a:cs typeface="Times New Roman" panose="02020603050405020304" pitchFamily="18" charset="0"/>
              </a:rPr>
              <a:t>Optimized U-Net for Brain Tumor Segmentation”, NVIDIA, Santa Clara</a:t>
            </a:r>
            <a:r>
              <a:rPr lang="en-US" u="none" strike="noStrike" baseline="0" dirty="0">
                <a:latin typeface="Times New Roman" panose="02020603050405020304" pitchFamily="18" charset="0"/>
                <a:cs typeface="Times New Roman" panose="02020603050405020304" pitchFamily="18" charset="0"/>
              </a:rPr>
              <a:t> , 2021</a:t>
            </a:r>
          </a:p>
          <a:p>
            <a:pPr marL="285750" indent="-285750" algn="just" fontAlgn="auto">
              <a:lnSpc>
                <a:spcPct val="150000"/>
              </a:lnSpc>
              <a:spcBef>
                <a:spcPts val="1000"/>
              </a:spcBef>
              <a:buFont typeface="Wingdings" panose="05000000000000000000" pitchFamily="2" charset="2"/>
              <a:buChar char="Ø"/>
            </a:pPr>
            <a:r>
              <a:rPr lang="en-US" u="none" strike="noStrike" baseline="0" dirty="0">
                <a:solidFill>
                  <a:srgbClr val="131413"/>
                </a:solidFill>
                <a:latin typeface="Times New Roman" panose="02020603050405020304" pitchFamily="18" charset="0"/>
                <a:cs typeface="Times New Roman" panose="02020603050405020304" pitchFamily="18" charset="0"/>
              </a:rPr>
              <a:t>Ali Ari, Davut Hanbay</a:t>
            </a:r>
            <a:r>
              <a:rPr lang="en-US" dirty="0">
                <a:solidFill>
                  <a:srgbClr val="131413"/>
                </a:solidFill>
                <a:latin typeface="Times New Roman" panose="02020603050405020304" pitchFamily="18" charset="0"/>
                <a:cs typeface="Times New Roman" panose="02020603050405020304" pitchFamily="18" charset="0"/>
              </a:rPr>
              <a:t>, “</a:t>
            </a:r>
            <a:r>
              <a:rPr lang="en-US" u="none" strike="noStrike" baseline="0" dirty="0">
                <a:solidFill>
                  <a:srgbClr val="131413"/>
                </a:solidFill>
                <a:latin typeface="Times New Roman" panose="02020603050405020304" pitchFamily="18" charset="0"/>
                <a:cs typeface="Times New Roman" panose="02020603050405020304" pitchFamily="18" charset="0"/>
              </a:rPr>
              <a:t>Deep learning based brain tumor classification and detection system”, </a:t>
            </a:r>
            <a:r>
              <a:rPr lang="en-US" u="none" strike="noStrike" baseline="0" dirty="0">
                <a:latin typeface="Times New Roman" panose="02020603050405020304" pitchFamily="18" charset="0"/>
                <a:cs typeface="Times New Roman" panose="02020603050405020304" pitchFamily="18" charset="0"/>
              </a:rPr>
              <a:t>Turkish Journal of Electrical Engineering and Computer Sciences , 2018.</a:t>
            </a:r>
          </a:p>
          <a:p>
            <a:pPr marL="285750" indent="-285750" algn="just" fontAlgn="auto">
              <a:lnSpc>
                <a:spcPct val="150000"/>
              </a:lnSpc>
              <a:spcBef>
                <a:spcPts val="100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T.M. Shahriar Sazzad, K.M. Tanzibul Ahmmed, M.U. Hoque, and M. Rahman, "Development of Automated Brain Tumor Identification Using MRI Images", 2nd Int. Conf. Electr. Comput. Commun. Eng. ECCE 2019, 2019 pp. 1-4.</a:t>
            </a:r>
          </a:p>
          <a:p>
            <a:pPr marL="285750" indent="-285750" algn="just" fontAlgn="auto">
              <a:lnSpc>
                <a:spcPct val="150000"/>
              </a:lnSpc>
              <a:spcBef>
                <a:spcPts val="100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Aboli Kapadnis,</a:t>
            </a:r>
            <a:r>
              <a:rPr lang="en-US" u="none" strike="noStrike" baseline="0" dirty="0">
                <a:solidFill>
                  <a:srgbClr val="131413"/>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Brain Tumor Detection using Transfer Learning with AlexNet and CNN”</a:t>
            </a:r>
            <a:r>
              <a:rPr lang="en-US" dirty="0">
                <a:solidFill>
                  <a:srgbClr val="131413"/>
                </a:solidFill>
                <a:latin typeface="Times New Roman" panose="02020603050405020304" pitchFamily="18" charset="0"/>
                <a:cs typeface="Times New Roman" panose="02020603050405020304" pitchFamily="18" charset="0"/>
              </a:rPr>
              <a:t>, National College of Ireland</a:t>
            </a:r>
            <a:r>
              <a:rPr lang="en-US" u="none" strike="noStrike" baseline="0" dirty="0">
                <a:latin typeface="Times New Roman" panose="02020603050405020304" pitchFamily="18" charset="0"/>
                <a:cs typeface="Times New Roman" panose="02020603050405020304" pitchFamily="18" charset="0"/>
              </a:rPr>
              <a:t>, 2021.</a:t>
            </a:r>
            <a:endParaRPr lang="en-US" u="none" strike="noStrike" baseline="0" dirty="0">
              <a:solidFill>
                <a:srgbClr val="131413"/>
              </a:solidFill>
              <a:latin typeface="Times New Roman" panose="02020603050405020304" pitchFamily="18" charset="0"/>
              <a:cs typeface="Times New Roman" panose="02020603050405020304" pitchFamily="18" charset="0"/>
            </a:endParaRPr>
          </a:p>
        </p:txBody>
      </p:sp>
      <p:sp>
        <p:nvSpPr>
          <p:cNvPr id="9" name="Footer Placeholder 3"/>
          <p:cNvSpPr>
            <a:spLocks noGrp="1"/>
          </p:cNvSpPr>
          <p:nvPr>
            <p:ph type="ftr" sz="quarter" idx="11"/>
          </p:nvPr>
        </p:nvSpPr>
        <p:spPr>
          <a:xfrm>
            <a:off x="2267744" y="6309320"/>
            <a:ext cx="5184576" cy="501650"/>
          </a:xfrm>
        </p:spPr>
        <p:txBody>
          <a:bodyPr/>
          <a:lstStyle/>
          <a:p>
            <a:r>
              <a:rPr lang="en-IN" dirty="0"/>
              <a:t>BATCH NO</a:t>
            </a:r>
            <a:r>
              <a:rPr lang="en-IN" dirty="0" smtClean="0"/>
              <a:t>: 36     </a:t>
            </a:r>
            <a:r>
              <a:rPr lang="en-IN" dirty="0"/>
              <a:t>DEPARTMENT OF COMPUTER SCIENCE &amp; ENGINEERING</a:t>
            </a:r>
          </a:p>
        </p:txBody>
      </p:sp>
    </p:spTree>
    <p:extLst>
      <p:ext uri="{BB962C8B-B14F-4D97-AF65-F5344CB8AC3E}">
        <p14:creationId xmlns:p14="http://schemas.microsoft.com/office/powerpoint/2010/main" xmlns="" val="33658091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35D0DB-AFF5-44D3-A8D0-B3D93CD933A9}"/>
              </a:ext>
            </a:extLst>
          </p:cNvPr>
          <p:cNvSpPr>
            <a:spLocks noGrp="1"/>
          </p:cNvSpPr>
          <p:nvPr>
            <p:ph type="title"/>
          </p:nvPr>
        </p:nvSpPr>
        <p:spPr/>
        <p:txBody>
          <a:bodyPr>
            <a:normAutofit/>
          </a:bodyPr>
          <a:lstStyle/>
          <a:p>
            <a:pPr algn="l"/>
            <a:r>
              <a:rPr lang="en-IN" sz="2400" b="1" dirty="0" smtClean="0">
                <a:latin typeface="Times New Roman" panose="02020603050405020304" pitchFamily="18" charset="0"/>
                <a:cs typeface="Times New Roman" panose="02020603050405020304" pitchFamily="18" charset="0"/>
              </a:rPr>
              <a:t>PLAGIARISM REPORT</a:t>
            </a:r>
            <a:endParaRPr lang="en-IN" sz="24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 xmlns:a16="http://schemas.microsoft.com/office/drawing/2014/main" id="{38FA2104-62E8-410B-B708-C310D91F8F00}"/>
              </a:ext>
            </a:extLst>
          </p:cNvPr>
          <p:cNvSpPr>
            <a:spLocks noGrp="1"/>
          </p:cNvSpPr>
          <p:nvPr>
            <p:ph type="dt" sz="half" idx="10"/>
          </p:nvPr>
        </p:nvSpPr>
        <p:spPr/>
        <p:txBody>
          <a:bodyPr/>
          <a:lstStyle/>
          <a:p>
            <a:fld id="{C52E69EF-EA3C-433D-AB92-9EDCABBE821F}" type="datetime1">
              <a:rPr lang="en-IN" smtClean="0"/>
              <a:pPr/>
              <a:t>22-07-2023</a:t>
            </a:fld>
            <a:endParaRPr lang="en-IN"/>
          </a:p>
        </p:txBody>
      </p:sp>
      <p:sp>
        <p:nvSpPr>
          <p:cNvPr id="6" name="Slide Number Placeholder 5">
            <a:extLst>
              <a:ext uri="{FF2B5EF4-FFF2-40B4-BE49-F238E27FC236}">
                <a16:creationId xmlns="" xmlns:a16="http://schemas.microsoft.com/office/drawing/2014/main" id="{0E605F8D-3311-49C6-B9F9-A80CF5CA9E36}"/>
              </a:ext>
            </a:extLst>
          </p:cNvPr>
          <p:cNvSpPr>
            <a:spLocks noGrp="1"/>
          </p:cNvSpPr>
          <p:nvPr>
            <p:ph type="sldNum" sz="quarter" idx="12"/>
          </p:nvPr>
        </p:nvSpPr>
        <p:spPr/>
        <p:txBody>
          <a:bodyPr/>
          <a:lstStyle/>
          <a:p>
            <a:fld id="{669AD40C-E5A7-4132-A31D-54A4D1BB6E89}" type="slidenum">
              <a:rPr lang="en-IN" smtClean="0"/>
              <a:pPr/>
              <a:t>35</a:t>
            </a:fld>
            <a:endParaRPr lang="en-IN"/>
          </a:p>
        </p:txBody>
      </p:sp>
      <p:sp>
        <p:nvSpPr>
          <p:cNvPr id="7" name="Footer Placeholder 3"/>
          <p:cNvSpPr>
            <a:spLocks noGrp="1"/>
          </p:cNvSpPr>
          <p:nvPr>
            <p:ph type="ftr" sz="quarter" idx="11"/>
          </p:nvPr>
        </p:nvSpPr>
        <p:spPr>
          <a:xfrm>
            <a:off x="2267744" y="6309320"/>
            <a:ext cx="5184576" cy="501650"/>
          </a:xfrm>
        </p:spPr>
        <p:txBody>
          <a:bodyPr/>
          <a:lstStyle/>
          <a:p>
            <a:r>
              <a:rPr lang="en-IN" dirty="0"/>
              <a:t>BATCH NO</a:t>
            </a:r>
            <a:r>
              <a:rPr lang="en-IN" dirty="0" smtClean="0"/>
              <a:t>: 36     </a:t>
            </a:r>
            <a:r>
              <a:rPr lang="en-IN" dirty="0"/>
              <a:t>DEPARTMENT OF COMPUTER SCIENCE &amp; ENGINEERING</a:t>
            </a:r>
          </a:p>
        </p:txBody>
      </p:sp>
      <p:pic>
        <p:nvPicPr>
          <p:cNvPr id="1026" name="Picture 2"/>
          <p:cNvPicPr>
            <a:picLocks noChangeAspect="1" noChangeArrowheads="1"/>
          </p:cNvPicPr>
          <p:nvPr/>
        </p:nvPicPr>
        <p:blipFill>
          <a:blip r:embed="rId2" cstate="print"/>
          <a:srcRect/>
          <a:stretch>
            <a:fillRect/>
          </a:stretch>
        </p:blipFill>
        <p:spPr bwMode="auto">
          <a:xfrm>
            <a:off x="2195736" y="1484784"/>
            <a:ext cx="4313965" cy="4605188"/>
          </a:xfrm>
          <a:prstGeom prst="rect">
            <a:avLst/>
          </a:prstGeom>
          <a:noFill/>
          <a:ln w="9525">
            <a:noFill/>
            <a:miter lim="800000"/>
            <a:headEnd/>
            <a:tailEnd/>
          </a:ln>
          <a:effectLst/>
        </p:spPr>
      </p:pic>
    </p:spTree>
    <p:extLst>
      <p:ext uri="{BB962C8B-B14F-4D97-AF65-F5344CB8AC3E}">
        <p14:creationId xmlns="" xmlns:p14="http://schemas.microsoft.com/office/powerpoint/2010/main" val="40038303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CB4729-4CC0-4644-B7B7-8F0AFFB43733}"/>
              </a:ext>
            </a:extLst>
          </p:cNvPr>
          <p:cNvSpPr>
            <a:spLocks noGrp="1"/>
          </p:cNvSpPr>
          <p:nvPr>
            <p:ph type="title"/>
          </p:nvPr>
        </p:nvSpPr>
        <p:spPr/>
        <p:txBody>
          <a:bodyPr>
            <a:normAutofit/>
          </a:bodyPr>
          <a:lstStyle/>
          <a:p>
            <a:pPr algn="l"/>
            <a:r>
              <a:rPr lang="en-IN" sz="2400" b="1" dirty="0" smtClean="0">
                <a:latin typeface="Times New Roman" panose="02020603050405020304" pitchFamily="18" charset="0"/>
                <a:cs typeface="Times New Roman" panose="02020603050405020304" pitchFamily="18" charset="0"/>
              </a:rPr>
              <a:t>POSTER PRESENTATION</a:t>
            </a:r>
            <a:endParaRPr lang="en-IN" sz="24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 xmlns:a16="http://schemas.microsoft.com/office/drawing/2014/main" id="{6CE8465C-A9CA-4D63-9488-272F7398398E}"/>
              </a:ext>
            </a:extLst>
          </p:cNvPr>
          <p:cNvSpPr>
            <a:spLocks noGrp="1"/>
          </p:cNvSpPr>
          <p:nvPr>
            <p:ph type="dt" sz="half" idx="10"/>
          </p:nvPr>
        </p:nvSpPr>
        <p:spPr/>
        <p:txBody>
          <a:bodyPr/>
          <a:lstStyle/>
          <a:p>
            <a:fld id="{526DEE5C-195B-4209-9085-526B148D6B3E}" type="datetime1">
              <a:rPr lang="en-IN" smtClean="0"/>
              <a:pPr/>
              <a:t>22-07-2023</a:t>
            </a:fld>
            <a:endParaRPr lang="en-IN"/>
          </a:p>
        </p:txBody>
      </p:sp>
      <p:sp>
        <p:nvSpPr>
          <p:cNvPr id="6" name="Slide Number Placeholder 5">
            <a:extLst>
              <a:ext uri="{FF2B5EF4-FFF2-40B4-BE49-F238E27FC236}">
                <a16:creationId xmlns="" xmlns:a16="http://schemas.microsoft.com/office/drawing/2014/main" id="{FE794501-2C5C-4EBB-B1D7-4FE7205D8558}"/>
              </a:ext>
            </a:extLst>
          </p:cNvPr>
          <p:cNvSpPr>
            <a:spLocks noGrp="1"/>
          </p:cNvSpPr>
          <p:nvPr>
            <p:ph type="sldNum" sz="quarter" idx="12"/>
          </p:nvPr>
        </p:nvSpPr>
        <p:spPr/>
        <p:txBody>
          <a:bodyPr/>
          <a:lstStyle/>
          <a:p>
            <a:fld id="{669AD40C-E5A7-4132-A31D-54A4D1BB6E89}" type="slidenum">
              <a:rPr lang="en-IN" smtClean="0"/>
              <a:pPr/>
              <a:t>36</a:t>
            </a:fld>
            <a:endParaRPr lang="en-IN"/>
          </a:p>
        </p:txBody>
      </p:sp>
      <p:pic>
        <p:nvPicPr>
          <p:cNvPr id="7" name="Picture 6" descr="pp1.PNG"/>
          <p:cNvPicPr>
            <a:picLocks noChangeAspect="1"/>
          </p:cNvPicPr>
          <p:nvPr/>
        </p:nvPicPr>
        <p:blipFill>
          <a:blip r:embed="rId2" cstate="print"/>
          <a:stretch>
            <a:fillRect/>
          </a:stretch>
        </p:blipFill>
        <p:spPr>
          <a:xfrm rot="5400000">
            <a:off x="2483768" y="-387424"/>
            <a:ext cx="4176464" cy="8352928"/>
          </a:xfrm>
          <a:prstGeom prst="rect">
            <a:avLst/>
          </a:prstGeom>
        </p:spPr>
      </p:pic>
      <p:sp>
        <p:nvSpPr>
          <p:cNvPr id="8" name="Footer Placeholder 3"/>
          <p:cNvSpPr>
            <a:spLocks noGrp="1"/>
          </p:cNvSpPr>
          <p:nvPr>
            <p:ph type="ftr" sz="quarter" idx="11"/>
          </p:nvPr>
        </p:nvSpPr>
        <p:spPr>
          <a:xfrm>
            <a:off x="2051720" y="6453336"/>
            <a:ext cx="5768280" cy="241002"/>
          </a:xfrm>
        </p:spPr>
        <p:txBody>
          <a:bodyPr/>
          <a:lstStyle/>
          <a:p>
            <a:r>
              <a:rPr lang="en-IN" dirty="0"/>
              <a:t>BATCH NO:  </a:t>
            </a:r>
            <a:r>
              <a:rPr lang="en-IN" dirty="0" smtClean="0"/>
              <a:t>36      </a:t>
            </a:r>
            <a:r>
              <a:rPr lang="en-IN" dirty="0"/>
              <a:t>DEPARTMENT OF COMPUTER SCIENCE &amp; ENGINEERING</a:t>
            </a:r>
          </a:p>
        </p:txBody>
      </p:sp>
    </p:spTree>
    <p:extLst>
      <p:ext uri="{BB962C8B-B14F-4D97-AF65-F5344CB8AC3E}">
        <p14:creationId xmlns="" xmlns:p14="http://schemas.microsoft.com/office/powerpoint/2010/main" val="33156146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B4FEF83-AF28-45AC-AEFA-CB772F7D9CF2}"/>
              </a:ext>
            </a:extLst>
          </p:cNvPr>
          <p:cNvSpPr>
            <a:spLocks noGrp="1"/>
          </p:cNvSpPr>
          <p:nvPr>
            <p:ph idx="1"/>
          </p:nvPr>
        </p:nvSpPr>
        <p:spPr>
          <a:xfrm>
            <a:off x="457200" y="1124744"/>
            <a:ext cx="8229600" cy="4525963"/>
          </a:xfrm>
        </p:spPr>
        <p:txBody>
          <a:bodyPr>
            <a:normAutofit/>
          </a:bodyPr>
          <a:lstStyle/>
          <a:p>
            <a:pPr marL="0" indent="0">
              <a:buNone/>
            </a:pPr>
            <a:endParaRPr lang="en-IN" sz="4400" dirty="0">
              <a:latin typeface="Times New Roman" panose="02020603050405020304" pitchFamily="18" charset="0"/>
              <a:cs typeface="Times New Roman" panose="02020603050405020304" pitchFamily="18" charset="0"/>
            </a:endParaRPr>
          </a:p>
          <a:p>
            <a:pPr marL="0" indent="0">
              <a:buNone/>
            </a:pPr>
            <a:endParaRPr lang="en-IN" sz="4400" dirty="0">
              <a:latin typeface="Times New Roman" panose="02020603050405020304" pitchFamily="18" charset="0"/>
              <a:cs typeface="Times New Roman" panose="02020603050405020304" pitchFamily="18" charset="0"/>
            </a:endParaRPr>
          </a:p>
          <a:p>
            <a:pPr marL="0" indent="0" algn="ctr">
              <a:buNone/>
            </a:pPr>
            <a:r>
              <a:rPr lang="en-IN" sz="44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 xmlns:p14="http://schemas.microsoft.com/office/powerpoint/2010/main" val="1040678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itchFamily="18" charset="0"/>
                <a:cs typeface="Times New Roman" pitchFamily="18" charset="0"/>
              </a:rPr>
              <a:t>OBJECTIVES</a:t>
            </a:r>
            <a:r>
              <a:rPr lang="en-IN" dirty="0"/>
              <a:t> </a:t>
            </a:r>
          </a:p>
        </p:txBody>
      </p:sp>
      <p:sp>
        <p:nvSpPr>
          <p:cNvPr id="5" name="Slide Number Placeholder 4"/>
          <p:cNvSpPr>
            <a:spLocks noGrp="1"/>
          </p:cNvSpPr>
          <p:nvPr>
            <p:ph type="sldNum" sz="quarter" idx="12"/>
          </p:nvPr>
        </p:nvSpPr>
        <p:spPr/>
        <p:txBody>
          <a:bodyPr/>
          <a:lstStyle/>
          <a:p>
            <a:fld id="{FA00FD27-8DB0-4CB2-BD37-BEA95C6A1008}" type="slidenum">
              <a:rPr lang="en-IN" smtClean="0"/>
              <a:pPr/>
              <a:t>4</a:t>
            </a:fld>
            <a:endParaRPr lang="en-IN"/>
          </a:p>
        </p:txBody>
      </p:sp>
      <p:sp>
        <p:nvSpPr>
          <p:cNvPr id="6" name="Date Placeholder 5">
            <a:extLst>
              <a:ext uri="{FF2B5EF4-FFF2-40B4-BE49-F238E27FC236}">
                <a16:creationId xmlns="" xmlns:a16="http://schemas.microsoft.com/office/drawing/2014/main" id="{D9D9D793-975B-4ACD-846C-B06976F5C8D0}"/>
              </a:ext>
            </a:extLst>
          </p:cNvPr>
          <p:cNvSpPr>
            <a:spLocks noGrp="1"/>
          </p:cNvSpPr>
          <p:nvPr>
            <p:ph type="dt" sz="half" idx="10"/>
          </p:nvPr>
        </p:nvSpPr>
        <p:spPr/>
        <p:txBody>
          <a:bodyPr/>
          <a:lstStyle/>
          <a:p>
            <a:fld id="{0AC031C7-39DA-4D42-972B-7216BDAAEDF5}" type="datetime1">
              <a:rPr lang="en-IN" smtClean="0"/>
              <a:pPr/>
              <a:t>22-07-2023</a:t>
            </a:fld>
            <a:endParaRPr lang="en-IN"/>
          </a:p>
        </p:txBody>
      </p:sp>
      <p:sp>
        <p:nvSpPr>
          <p:cNvPr id="7" name="Content Placeholder 2">
            <a:extLst>
              <a:ext uri="{FF2B5EF4-FFF2-40B4-BE49-F238E27FC236}">
                <a16:creationId xmlns:a16="http://schemas.microsoft.com/office/drawing/2014/main" xmlns="" id="{0A981777-F911-A5BF-1A95-13670F449D02}"/>
              </a:ext>
            </a:extLst>
          </p:cNvPr>
          <p:cNvSpPr>
            <a:spLocks noGrp="1"/>
          </p:cNvSpPr>
          <p:nvPr/>
        </p:nvSpPr>
        <p:spPr>
          <a:xfrm>
            <a:off x="544016" y="1331596"/>
            <a:ext cx="7988424" cy="468969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lgn="just">
              <a:lnSpc>
                <a:spcPct val="150000"/>
              </a:lnSpc>
              <a:buNone/>
            </a:pPr>
            <a:r>
              <a:rPr lang="en-IN" b="1" dirty="0">
                <a:latin typeface="Times New Roman" panose="02020603050405020304" pitchFamily="18" charset="0"/>
                <a:cs typeface="Times New Roman" panose="02020603050405020304" pitchFamily="18" charset="0"/>
              </a:rPr>
              <a:t>Aim of the Project:</a:t>
            </a:r>
          </a:p>
          <a:p>
            <a:pPr marL="0" indent="0" algn="just">
              <a:lnSpc>
                <a:spcPct val="150000"/>
              </a:lnSpc>
              <a:buNone/>
            </a:pPr>
            <a:r>
              <a:rPr lang="en-IN"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main goal of this project is to find brain tumors with high accuracy using an optimized u-net architecture. It can even help the people who are at the earlier stage by detecting the location and extension of the tumor regions. </a:t>
            </a:r>
            <a:endParaRPr lang="en-IN" sz="1800" b="1" dirty="0">
              <a:latin typeface="Times New Roman" panose="02020603050405020304" pitchFamily="18" charset="0"/>
              <a:cs typeface="Times New Roman" panose="02020603050405020304" pitchFamily="18" charset="0"/>
            </a:endParaRPr>
          </a:p>
          <a:p>
            <a:pPr marL="0" indent="0" algn="just">
              <a:lnSpc>
                <a:spcPct val="150000"/>
              </a:lnSpc>
              <a:buNone/>
            </a:pPr>
            <a:r>
              <a:rPr lang="en-US" b="1" dirty="0">
                <a:latin typeface="Times New Roman" panose="02020603050405020304" pitchFamily="18" charset="0"/>
                <a:cs typeface="Times New Roman" panose="02020603050405020304" pitchFamily="18" charset="0"/>
              </a:rPr>
              <a:t>Scope of the Project:</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 	The scope of brain tumor segmentation using U-Net architecture is to accurately describe the brain tumor site with creating mask to MRI images.</a:t>
            </a:r>
            <a:endParaRPr lang="en-IN" sz="18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1800" dirty="0">
              <a:latin typeface="Times New Roman" panose="02020603050405020304" pitchFamily="18" charset="0"/>
              <a:cs typeface="Times New Roman" panose="02020603050405020304" pitchFamily="18" charset="0"/>
            </a:endParaRPr>
          </a:p>
        </p:txBody>
      </p:sp>
      <p:sp>
        <p:nvSpPr>
          <p:cNvPr id="8" name="Footer Placeholder 3"/>
          <p:cNvSpPr>
            <a:spLocks noGrp="1"/>
          </p:cNvSpPr>
          <p:nvPr>
            <p:ph type="ftr" sz="quarter" idx="11"/>
          </p:nvPr>
        </p:nvSpPr>
        <p:spPr>
          <a:xfrm>
            <a:off x="2339752" y="6311726"/>
            <a:ext cx="5184576" cy="501650"/>
          </a:xfrm>
        </p:spPr>
        <p:txBody>
          <a:bodyPr/>
          <a:lstStyle/>
          <a:p>
            <a:r>
              <a:rPr lang="en-IN" dirty="0"/>
              <a:t>BATCH NO</a:t>
            </a:r>
            <a:r>
              <a:rPr lang="en-IN" dirty="0" smtClean="0"/>
              <a:t>: 36     </a:t>
            </a:r>
            <a:r>
              <a:rPr lang="en-IN" dirty="0"/>
              <a:t>DEPARTMENT OF COMPUTER SCIENCE &amp; ENGINEERING</a:t>
            </a:r>
          </a:p>
        </p:txBody>
      </p:sp>
    </p:spTree>
    <p:extLst>
      <p:ext uri="{BB962C8B-B14F-4D97-AF65-F5344CB8AC3E}">
        <p14:creationId xmlns="" xmlns:p14="http://schemas.microsoft.com/office/powerpoint/2010/main" val="4100536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itchFamily="18" charset="0"/>
                <a:cs typeface="Times New Roman" pitchFamily="18" charset="0"/>
              </a:rPr>
              <a:t>INTRODUCTION</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pPr/>
              <a:t>5</a:t>
            </a:fld>
            <a:endParaRPr lang="en-IN"/>
          </a:p>
        </p:txBody>
      </p:sp>
      <p:sp>
        <p:nvSpPr>
          <p:cNvPr id="3" name="Date Placeholder 2">
            <a:extLst>
              <a:ext uri="{FF2B5EF4-FFF2-40B4-BE49-F238E27FC236}">
                <a16:creationId xmlns="" xmlns:a16="http://schemas.microsoft.com/office/drawing/2014/main" id="{652CEE95-A3D7-434B-83C9-A1DFDA207BDF}"/>
              </a:ext>
            </a:extLst>
          </p:cNvPr>
          <p:cNvSpPr>
            <a:spLocks noGrp="1"/>
          </p:cNvSpPr>
          <p:nvPr>
            <p:ph type="dt" sz="half" idx="10"/>
          </p:nvPr>
        </p:nvSpPr>
        <p:spPr/>
        <p:txBody>
          <a:bodyPr/>
          <a:lstStyle/>
          <a:p>
            <a:fld id="{94034055-8367-4D9C-9AE4-66FE75E8787D}" type="datetime1">
              <a:rPr lang="en-IN" smtClean="0"/>
              <a:pPr/>
              <a:t>22-07-2023</a:t>
            </a:fld>
            <a:endParaRPr lang="en-IN"/>
          </a:p>
        </p:txBody>
      </p:sp>
      <p:sp>
        <p:nvSpPr>
          <p:cNvPr id="6" name="Text Box 6">
            <a:extLst>
              <a:ext uri="{FF2B5EF4-FFF2-40B4-BE49-F238E27FC236}">
                <a16:creationId xmlns:a16="http://schemas.microsoft.com/office/drawing/2014/main" xmlns="" id="{3581157E-C717-5E45-3E95-C4307B97F700}"/>
              </a:ext>
            </a:extLst>
          </p:cNvPr>
          <p:cNvSpPr txBox="1"/>
          <p:nvPr/>
        </p:nvSpPr>
        <p:spPr>
          <a:xfrm>
            <a:off x="395536" y="1268760"/>
            <a:ext cx="8291264" cy="502855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lgn="just">
              <a:lnSpc>
                <a:spcPct val="150000"/>
              </a:lnSpc>
              <a:buClr>
                <a:srgbClr val="9B2D1F"/>
              </a:buClr>
              <a:buFont typeface="Wingdings" panose="05000000000000000000" charset="0"/>
              <a:buChar char="Ø"/>
            </a:pPr>
            <a:r>
              <a:rPr lang="en-US" dirty="0">
                <a:latin typeface="Times New Roman" panose="02020603050405020304" pitchFamily="18" charset="0"/>
                <a:cs typeface="Times New Roman" panose="02020603050405020304" pitchFamily="18" charset="0"/>
              </a:rPr>
              <a:t>Over the past few decades, the field of medical imaging has undergone a revolution with the application of machine learning and deep learning algorithms for the segmentation, identification, and prediction of patient survival from tumors or other diseases. </a:t>
            </a:r>
          </a:p>
          <a:p>
            <a:pPr marL="285750" indent="-285750" algn="just">
              <a:lnSpc>
                <a:spcPct val="150000"/>
              </a:lnSpc>
              <a:buClr>
                <a:srgbClr val="9B2D1F"/>
              </a:buClr>
              <a:buFont typeface="Wingdings" panose="05000000000000000000" charset="0"/>
              <a:buChar char="Ø"/>
            </a:pPr>
            <a:r>
              <a:rPr lang="en-US" dirty="0">
                <a:latin typeface="Times New Roman" panose="02020603050405020304" pitchFamily="18" charset="0"/>
                <a:cs typeface="Times New Roman" panose="02020603050405020304" pitchFamily="18" charset="0"/>
              </a:rPr>
              <a:t>In addition, it helps doctors make an early diagnosis of malignant brain tumors, thus improving the prognosis. Gliomas occur most often in adults and are thought to arise from glial cells and invade adjacent tissues. </a:t>
            </a:r>
          </a:p>
          <a:p>
            <a:pPr marL="285750" indent="-285750" algn="just">
              <a:lnSpc>
                <a:spcPct val="150000"/>
              </a:lnSpc>
              <a:buClr>
                <a:srgbClr val="9B2D1F"/>
              </a:buClr>
              <a:buFont typeface="Wingdings" panose="05000000000000000000" charset="0"/>
              <a:buChar char="Ø"/>
            </a:pPr>
            <a:r>
              <a:rPr lang="en-US" dirty="0">
                <a:latin typeface="Times New Roman" panose="02020603050405020304" pitchFamily="18" charset="0"/>
                <a:cs typeface="Times New Roman" panose="02020603050405020304" pitchFamily="18" charset="0"/>
              </a:rPr>
              <a:t>The primary brain tumor is a glioma. High-Grade Glioblastoma (HGG) and Low-Grade Glioblastoma (LGG) are two other subtypes of glioma. While radiologists manually reviewed Magnetic Resonance Imaging (MRI) modalities to generate quantitative information, segmentation of 2D modalities is cumbersome, with variations and errors. </a:t>
            </a:r>
          </a:p>
        </p:txBody>
      </p:sp>
      <p:sp>
        <p:nvSpPr>
          <p:cNvPr id="7" name="Footer Placeholder 3"/>
          <p:cNvSpPr>
            <a:spLocks noGrp="1"/>
          </p:cNvSpPr>
          <p:nvPr>
            <p:ph type="ftr" sz="quarter" idx="11"/>
          </p:nvPr>
        </p:nvSpPr>
        <p:spPr>
          <a:xfrm>
            <a:off x="2339752" y="6309320"/>
            <a:ext cx="5184576" cy="501650"/>
          </a:xfrm>
        </p:spPr>
        <p:txBody>
          <a:bodyPr/>
          <a:lstStyle/>
          <a:p>
            <a:r>
              <a:rPr lang="en-IN" dirty="0"/>
              <a:t>BATCH NO</a:t>
            </a:r>
            <a:r>
              <a:rPr lang="en-IN" dirty="0" smtClean="0"/>
              <a:t>: 36     </a:t>
            </a:r>
            <a:r>
              <a:rPr lang="en-IN" dirty="0"/>
              <a:t>DEPARTMENT OF COMPUTER SCIENCE &amp; ENGINEERING</a:t>
            </a:r>
          </a:p>
        </p:txBody>
      </p:sp>
    </p:spTree>
    <p:extLst>
      <p:ext uri="{BB962C8B-B14F-4D97-AF65-F5344CB8AC3E}">
        <p14:creationId xmlns="" xmlns:p14="http://schemas.microsoft.com/office/powerpoint/2010/main" val="2135441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itchFamily="18" charset="0"/>
                <a:cs typeface="Times New Roman" pitchFamily="18" charset="0"/>
              </a:rPr>
              <a:t>INTRODUCTION</a:t>
            </a:r>
            <a:endParaRPr lang="en-IN" dirty="0"/>
          </a:p>
        </p:txBody>
      </p:sp>
      <p:sp>
        <p:nvSpPr>
          <p:cNvPr id="5" name="Slide Number Placeholder 4"/>
          <p:cNvSpPr>
            <a:spLocks noGrp="1"/>
          </p:cNvSpPr>
          <p:nvPr>
            <p:ph type="sldNum" sz="quarter" idx="12"/>
          </p:nvPr>
        </p:nvSpPr>
        <p:spPr>
          <a:xfrm>
            <a:off x="6588224" y="6356350"/>
            <a:ext cx="2133600" cy="365125"/>
          </a:xfrm>
        </p:spPr>
        <p:txBody>
          <a:bodyPr/>
          <a:lstStyle/>
          <a:p>
            <a:fld id="{FA00FD27-8DB0-4CB2-BD37-BEA95C6A1008}" type="slidenum">
              <a:rPr lang="en-IN" smtClean="0"/>
              <a:pPr/>
              <a:t>6</a:t>
            </a:fld>
            <a:endParaRPr lang="en-IN"/>
          </a:p>
        </p:txBody>
      </p:sp>
      <p:sp>
        <p:nvSpPr>
          <p:cNvPr id="3" name="Date Placeholder 2">
            <a:extLst>
              <a:ext uri="{FF2B5EF4-FFF2-40B4-BE49-F238E27FC236}">
                <a16:creationId xmlns="" xmlns:a16="http://schemas.microsoft.com/office/drawing/2014/main" id="{652CEE95-A3D7-434B-83C9-A1DFDA207BDF}"/>
              </a:ext>
            </a:extLst>
          </p:cNvPr>
          <p:cNvSpPr>
            <a:spLocks noGrp="1"/>
          </p:cNvSpPr>
          <p:nvPr>
            <p:ph type="dt" sz="half" idx="10"/>
          </p:nvPr>
        </p:nvSpPr>
        <p:spPr/>
        <p:txBody>
          <a:bodyPr/>
          <a:lstStyle/>
          <a:p>
            <a:fld id="{94034055-8367-4D9C-9AE4-66FE75E8787D}" type="datetime1">
              <a:rPr lang="en-IN" smtClean="0"/>
              <a:pPr/>
              <a:t>22-07-2023</a:t>
            </a:fld>
            <a:endParaRPr lang="en-IN"/>
          </a:p>
        </p:txBody>
      </p:sp>
      <p:sp>
        <p:nvSpPr>
          <p:cNvPr id="7" name="Content Placeholder 2">
            <a:extLst>
              <a:ext uri="{FF2B5EF4-FFF2-40B4-BE49-F238E27FC236}">
                <a16:creationId xmlns:a16="http://schemas.microsoft.com/office/drawing/2014/main" xmlns="" id="{D02EE7A2-C796-29EF-4FD6-1442EA3DB544}"/>
              </a:ext>
            </a:extLst>
          </p:cNvPr>
          <p:cNvSpPr>
            <a:spLocks noGrp="1"/>
          </p:cNvSpPr>
          <p:nvPr/>
        </p:nvSpPr>
        <p:spPr>
          <a:xfrm>
            <a:off x="462280" y="1682591"/>
            <a:ext cx="8286184" cy="4050665"/>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algn="just">
              <a:lnSpc>
                <a:spcPct val="150000"/>
              </a:lnSpc>
              <a:buFont typeface="Wingdings" panose="05000000000000000000" charset="0"/>
              <a:buChar char="Ø"/>
            </a:pPr>
            <a:r>
              <a:rPr lang="en-US" sz="1800" dirty="0">
                <a:latin typeface="Times New Roman" panose="02020603050405020304" pitchFamily="18" charset="0"/>
                <a:cs typeface="Times New Roman" panose="02020603050405020304" pitchFamily="18" charset="0"/>
                <a:sym typeface="+mn-ea"/>
              </a:rPr>
              <a:t>This challenge is further heightened if tumors vary in size, shape, and location. Tumor-like cells can appear anywhere in brain tissue and can vary in size, appearance, and shape, and it is difficult to automatically segment brain tumors and their subregions. CNNs of different architectures have and use automatic segmentation. </a:t>
            </a:r>
          </a:p>
          <a:p>
            <a:pPr algn="just">
              <a:lnSpc>
                <a:spcPct val="150000"/>
              </a:lnSpc>
              <a:buFont typeface="Wingdings" panose="05000000000000000000" charset="0"/>
              <a:buChar char="Ø"/>
            </a:pPr>
            <a:r>
              <a:rPr lang="en-US" sz="1800" dirty="0">
                <a:latin typeface="Times New Roman" panose="02020603050405020304" pitchFamily="18" charset="0"/>
                <a:cs typeface="Times New Roman" panose="02020603050405020304" pitchFamily="18" charset="0"/>
                <a:sym typeface="+mn-ea"/>
              </a:rPr>
              <a:t>We made the U-NET architecture model to help physicians improve their performance by performing initial analyses with the automatic and intelligent systems provided.</a:t>
            </a:r>
            <a:endParaRPr lang="en-US" sz="1800" dirty="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Ø"/>
            </a:pPr>
            <a:endParaRPr lang="en-US" sz="1800" dirty="0"/>
          </a:p>
        </p:txBody>
      </p:sp>
      <p:sp>
        <p:nvSpPr>
          <p:cNvPr id="8" name="Footer Placeholder 3"/>
          <p:cNvSpPr>
            <a:spLocks noGrp="1"/>
          </p:cNvSpPr>
          <p:nvPr>
            <p:ph type="ftr" sz="quarter" idx="11"/>
          </p:nvPr>
        </p:nvSpPr>
        <p:spPr>
          <a:xfrm>
            <a:off x="2339752" y="6309320"/>
            <a:ext cx="5184576" cy="501650"/>
          </a:xfrm>
        </p:spPr>
        <p:txBody>
          <a:bodyPr/>
          <a:lstStyle/>
          <a:p>
            <a:r>
              <a:rPr lang="en-IN" dirty="0"/>
              <a:t>BATCH NO</a:t>
            </a:r>
            <a:r>
              <a:rPr lang="en-IN" dirty="0" smtClean="0"/>
              <a:t>: 36     </a:t>
            </a:r>
            <a:r>
              <a:rPr lang="en-IN" dirty="0"/>
              <a:t>DEPARTMENT OF COMPUTER SCIENCE &amp; ENGINEERING</a:t>
            </a:r>
          </a:p>
        </p:txBody>
      </p:sp>
    </p:spTree>
    <p:extLst>
      <p:ext uri="{BB962C8B-B14F-4D97-AF65-F5344CB8AC3E}">
        <p14:creationId xmlns="" xmlns:p14="http://schemas.microsoft.com/office/powerpoint/2010/main" val="2135441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itchFamily="18" charset="0"/>
                <a:cs typeface="Times New Roman" pitchFamily="18" charset="0"/>
              </a:rPr>
              <a:t>LITERATURE REVIEW</a:t>
            </a:r>
            <a:endParaRPr lang="en-IN" dirty="0"/>
          </a:p>
        </p:txBody>
      </p:sp>
      <p:sp>
        <p:nvSpPr>
          <p:cNvPr id="4" name="Footer Placeholder 3"/>
          <p:cNvSpPr>
            <a:spLocks noGrp="1"/>
          </p:cNvSpPr>
          <p:nvPr>
            <p:ph type="ftr" sz="quarter" idx="11"/>
          </p:nvPr>
        </p:nvSpPr>
        <p:spPr>
          <a:xfrm>
            <a:off x="2339752" y="6093296"/>
            <a:ext cx="5333424" cy="856534"/>
          </a:xfrm>
        </p:spPr>
        <p:txBody>
          <a:bodyPr/>
          <a:lstStyle/>
          <a:p>
            <a:r>
              <a:rPr lang="en-IN" dirty="0"/>
              <a:t>BATCH NO: 36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pPr/>
              <a:t>7</a:t>
            </a:fld>
            <a:endParaRPr lang="en-IN" dirty="0"/>
          </a:p>
        </p:txBody>
      </p:sp>
      <p:sp>
        <p:nvSpPr>
          <p:cNvPr id="3" name="Date Placeholder 2">
            <a:extLst>
              <a:ext uri="{FF2B5EF4-FFF2-40B4-BE49-F238E27FC236}">
                <a16:creationId xmlns="" xmlns:a16="http://schemas.microsoft.com/office/drawing/2014/main" id="{C0008E33-90FB-4B49-80F3-837A7E748E15}"/>
              </a:ext>
            </a:extLst>
          </p:cNvPr>
          <p:cNvSpPr>
            <a:spLocks noGrp="1"/>
          </p:cNvSpPr>
          <p:nvPr>
            <p:ph type="dt" sz="half" idx="10"/>
          </p:nvPr>
        </p:nvSpPr>
        <p:spPr/>
        <p:txBody>
          <a:bodyPr/>
          <a:lstStyle/>
          <a:p>
            <a:fld id="{23487455-39B1-44D9-9F6E-ECDF7C5FCF41}" type="datetime1">
              <a:rPr lang="en-IN" smtClean="0"/>
              <a:pPr/>
              <a:t>22-07-2023</a:t>
            </a:fld>
            <a:endParaRPr lang="en-IN"/>
          </a:p>
        </p:txBody>
      </p:sp>
      <p:sp>
        <p:nvSpPr>
          <p:cNvPr id="6" name="Content Placeholder 1">
            <a:extLst>
              <a:ext uri="{FF2B5EF4-FFF2-40B4-BE49-F238E27FC236}">
                <a16:creationId xmlns="" xmlns:a16="http://schemas.microsoft.com/office/drawing/2014/main" id="{1CACFE31-5F56-8BBD-40E5-2F80947320EC}"/>
              </a:ext>
            </a:extLst>
          </p:cNvPr>
          <p:cNvSpPr>
            <a:spLocks noGrp="1"/>
          </p:cNvSpPr>
          <p:nvPr/>
        </p:nvSpPr>
        <p:spPr>
          <a:xfrm>
            <a:off x="434226" y="1340768"/>
            <a:ext cx="8425180" cy="2199685"/>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lgn="just" fontAlgn="auto">
              <a:lnSpc>
                <a:spcPct val="150000"/>
              </a:lnSpc>
              <a:spcBef>
                <a:spcPts val="1000"/>
              </a:spcBef>
              <a:buNone/>
            </a:pPr>
            <a:r>
              <a:rPr lang="en-US" b="1" u="none" strike="noStrike" baseline="0" dirty="0">
                <a:latin typeface="Times New Roman" panose="02020603050405020304" pitchFamily="18" charset="0"/>
                <a:cs typeface="Times New Roman" panose="02020603050405020304" pitchFamily="18" charset="0"/>
              </a:rPr>
              <a:t>1.</a:t>
            </a:r>
            <a:r>
              <a:rPr lang="en-US" b="1" u="none" strike="noStrike" baseline="0" dirty="0">
                <a:solidFill>
                  <a:srgbClr val="131413"/>
                </a:solidFill>
                <a:latin typeface="Times New Roman" panose="02020603050405020304" pitchFamily="18" charset="0"/>
                <a:cs typeface="Times New Roman" panose="02020603050405020304" pitchFamily="18" charset="0"/>
              </a:rPr>
              <a:t> Tejas Shelatkar, Dr. Urvashi,</a:t>
            </a:r>
            <a:r>
              <a:rPr lang="en-US" b="1" dirty="0">
                <a:solidFill>
                  <a:srgbClr val="131413"/>
                </a:solidFill>
                <a:latin typeface="Times New Roman" panose="02020603050405020304" pitchFamily="18" charset="0"/>
                <a:cs typeface="Times New Roman" panose="02020603050405020304" pitchFamily="18" charset="0"/>
              </a:rPr>
              <a:t> </a:t>
            </a:r>
            <a:r>
              <a:rPr lang="en-US" b="1" u="none" strike="noStrike" baseline="0" dirty="0">
                <a:solidFill>
                  <a:srgbClr val="131413"/>
                </a:solidFill>
                <a:latin typeface="Times New Roman" panose="02020603050405020304" pitchFamily="18" charset="0"/>
                <a:cs typeface="Times New Roman" panose="02020603050405020304" pitchFamily="18" charset="0"/>
              </a:rPr>
              <a:t>Mohammad Shorfuzzaman</a:t>
            </a:r>
            <a:r>
              <a:rPr lang="en-US" b="1" dirty="0">
                <a:solidFill>
                  <a:srgbClr val="131413"/>
                </a:solidFill>
                <a:latin typeface="Times New Roman" panose="02020603050405020304" pitchFamily="18" charset="0"/>
                <a:cs typeface="Times New Roman" panose="02020603050405020304" pitchFamily="18" charset="0"/>
              </a:rPr>
              <a:t>, </a:t>
            </a:r>
            <a:r>
              <a:rPr lang="en-US" b="1" u="none" strike="noStrike" baseline="0" dirty="0">
                <a:solidFill>
                  <a:srgbClr val="131413"/>
                </a:solidFill>
                <a:latin typeface="Times New Roman" panose="02020603050405020304" pitchFamily="18" charset="0"/>
                <a:cs typeface="Times New Roman" panose="02020603050405020304" pitchFamily="18" charset="0"/>
              </a:rPr>
              <a:t>Abdulmajeed Alsufyani</a:t>
            </a:r>
            <a:r>
              <a:rPr lang="en-US" b="1" dirty="0">
                <a:solidFill>
                  <a:srgbClr val="131413"/>
                </a:solidFill>
                <a:latin typeface="Times New Roman" panose="02020603050405020304" pitchFamily="18" charset="0"/>
                <a:cs typeface="Times New Roman" panose="02020603050405020304" pitchFamily="18" charset="0"/>
              </a:rPr>
              <a:t>, </a:t>
            </a:r>
            <a:r>
              <a:rPr lang="en-US" b="1" u="none" strike="noStrike" baseline="0" dirty="0">
                <a:solidFill>
                  <a:srgbClr val="131413"/>
                </a:solidFill>
                <a:latin typeface="Times New Roman" panose="02020603050405020304" pitchFamily="18" charset="0"/>
                <a:cs typeface="Times New Roman" panose="02020603050405020304" pitchFamily="18" charset="0"/>
              </a:rPr>
              <a:t>Kuruva Lakshmanna</a:t>
            </a:r>
            <a:r>
              <a:rPr lang="en-US" b="1" dirty="0">
                <a:solidFill>
                  <a:srgbClr val="131413"/>
                </a:solidFill>
                <a:latin typeface="Times New Roman" panose="02020603050405020304" pitchFamily="18" charset="0"/>
                <a:cs typeface="Times New Roman" panose="02020603050405020304" pitchFamily="18" charset="0"/>
              </a:rPr>
              <a:t>, “</a:t>
            </a:r>
            <a:r>
              <a:rPr lang="en-US" b="1" u="none" strike="noStrike" baseline="0" dirty="0">
                <a:solidFill>
                  <a:srgbClr val="131413"/>
                </a:solidFill>
                <a:latin typeface="Times New Roman" panose="02020603050405020304" pitchFamily="18" charset="0"/>
                <a:cs typeface="Times New Roman" panose="02020603050405020304" pitchFamily="18" charset="0"/>
              </a:rPr>
              <a:t>Diagnosis of Brain Tumor Using Light Weight Deep Learning Model with Fine-Tuning Approach”, </a:t>
            </a:r>
            <a:r>
              <a:rPr lang="en-US" b="1" u="none" strike="noStrike" baseline="0" dirty="0">
                <a:latin typeface="Times New Roman" panose="02020603050405020304" pitchFamily="18" charset="0"/>
                <a:cs typeface="Times New Roman" panose="02020603050405020304" pitchFamily="18" charset="0"/>
              </a:rPr>
              <a:t>Computational and Mathematical Methods in Medicine , 2022.</a:t>
            </a:r>
            <a:endParaRPr lang="en-US" b="1" u="none" strike="noStrike" baseline="0" dirty="0">
              <a:solidFill>
                <a:srgbClr val="131413"/>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 xmlns:a16="http://schemas.microsoft.com/office/drawing/2014/main" id="{6012AB0B-1B6F-D20B-5676-FF83800BAF9B}"/>
              </a:ext>
            </a:extLst>
          </p:cNvPr>
          <p:cNvSpPr txBox="1"/>
          <p:nvPr/>
        </p:nvSpPr>
        <p:spPr>
          <a:xfrm>
            <a:off x="434226" y="3309580"/>
            <a:ext cx="8208912" cy="299974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lgn="just">
              <a:lnSpc>
                <a:spcPct val="150000"/>
              </a:lnSpc>
              <a:buClr>
                <a:schemeClr val="accent2"/>
              </a:buClr>
              <a:buFont typeface="Wingdings" panose="05000000000000000000" pitchFamily="2" charset="2"/>
              <a:buChar char="Ø"/>
            </a:pPr>
            <a:r>
              <a:rPr lang="en-US" i="0" dirty="0">
                <a:solidFill>
                  <a:srgbClr val="000000"/>
                </a:solidFill>
                <a:effectLst/>
                <a:latin typeface="Times New Roman" panose="02020603050405020304" pitchFamily="18" charset="0"/>
                <a:cs typeface="Times New Roman" panose="02020603050405020304" pitchFamily="18" charset="0"/>
              </a:rPr>
              <a:t>It applies different variations of the YOLOv5 algorithm to the Brats 2020 annotated dataset to detect the location of brain tumors.</a:t>
            </a:r>
          </a:p>
          <a:p>
            <a:pPr marL="285750" indent="-285750" algn="just">
              <a:lnSpc>
                <a:spcPct val="150000"/>
              </a:lnSpc>
              <a:buClr>
                <a:schemeClr val="accent2"/>
              </a:buClr>
              <a:buFont typeface="Wingdings" panose="05000000000000000000" pitchFamily="2" charset="2"/>
              <a:buChar char="Ø"/>
            </a:pPr>
            <a:r>
              <a:rPr lang="en-US" i="0" dirty="0">
                <a:solidFill>
                  <a:srgbClr val="000000"/>
                </a:solidFill>
                <a:effectLst/>
                <a:latin typeface="Times New Roman" panose="02020603050405020304" pitchFamily="18" charset="0"/>
                <a:cs typeface="Times New Roman" panose="02020603050405020304" pitchFamily="18" charset="0"/>
              </a:rPr>
              <a:t>It was able to achieve 82-92% accuracy for YOLO variants, where the YOLOv5l model gave us better accuracy than YOLOv5n and YOLOv5s.</a:t>
            </a:r>
          </a:p>
          <a:p>
            <a:pPr marL="285750" indent="-285750" algn="just">
              <a:lnSpc>
                <a:spcPct val="150000"/>
              </a:lnSpc>
              <a:buClr>
                <a:schemeClr val="accent2"/>
              </a:buClr>
              <a:buFont typeface="Wingdings" panose="05000000000000000000" pitchFamily="2" charset="2"/>
              <a:buChar char="Ø"/>
            </a:pPr>
            <a:r>
              <a:rPr lang="en-US" i="0" dirty="0">
                <a:solidFill>
                  <a:srgbClr val="000000"/>
                </a:solidFill>
                <a:effectLst/>
                <a:latin typeface="Times New Roman" panose="02020603050405020304" pitchFamily="18" charset="0"/>
                <a:cs typeface="Times New Roman" panose="02020603050405020304" pitchFamily="18" charset="0"/>
              </a:rPr>
              <a:t>Object detection models for brain tumor analysis were slightly less accurate than classification and segmentation models. But we also observed a significant reduction in training time and model size.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196921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lstStyle/>
          <a:p>
            <a:pPr algn="l"/>
            <a:r>
              <a:rPr lang="en-IN" sz="2400" b="1" dirty="0">
                <a:latin typeface="Times New Roman" pitchFamily="18" charset="0"/>
                <a:cs typeface="Times New Roman" pitchFamily="18" charset="0"/>
              </a:rPr>
              <a:t>LITERATURE REVIEW</a:t>
            </a:r>
            <a:endParaRPr lang="en-IN" dirty="0"/>
          </a:p>
        </p:txBody>
      </p:sp>
      <p:sp>
        <p:nvSpPr>
          <p:cNvPr id="4" name="Footer Placeholder 3"/>
          <p:cNvSpPr>
            <a:spLocks noGrp="1"/>
          </p:cNvSpPr>
          <p:nvPr>
            <p:ph type="ftr" sz="quarter" idx="11"/>
          </p:nvPr>
        </p:nvSpPr>
        <p:spPr>
          <a:xfrm>
            <a:off x="2260104" y="6356350"/>
            <a:ext cx="5048200" cy="365125"/>
          </a:xfrm>
        </p:spPr>
        <p:txBody>
          <a:bodyPr/>
          <a:lstStyle/>
          <a:p>
            <a:r>
              <a:rPr lang="en-IN" dirty="0"/>
              <a:t>BATCH NO:  36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pPr/>
              <a:t>8</a:t>
            </a:fld>
            <a:endParaRPr lang="en-IN"/>
          </a:p>
        </p:txBody>
      </p:sp>
      <p:sp>
        <p:nvSpPr>
          <p:cNvPr id="3" name="Date Placeholder 2">
            <a:extLst>
              <a:ext uri="{FF2B5EF4-FFF2-40B4-BE49-F238E27FC236}">
                <a16:creationId xmlns="" xmlns:a16="http://schemas.microsoft.com/office/drawing/2014/main" id="{C0008E33-90FB-4B49-80F3-837A7E748E15}"/>
              </a:ext>
            </a:extLst>
          </p:cNvPr>
          <p:cNvSpPr>
            <a:spLocks noGrp="1"/>
          </p:cNvSpPr>
          <p:nvPr>
            <p:ph type="dt" sz="half" idx="10"/>
          </p:nvPr>
        </p:nvSpPr>
        <p:spPr/>
        <p:txBody>
          <a:bodyPr/>
          <a:lstStyle/>
          <a:p>
            <a:fld id="{23487455-39B1-44D9-9F6E-ECDF7C5FCF41}" type="datetime1">
              <a:rPr lang="en-IN" smtClean="0"/>
              <a:pPr/>
              <a:t>22-07-2023</a:t>
            </a:fld>
            <a:endParaRPr lang="en-IN"/>
          </a:p>
        </p:txBody>
      </p:sp>
      <p:sp>
        <p:nvSpPr>
          <p:cNvPr id="6" name="Content Placeholder 1">
            <a:extLst>
              <a:ext uri="{FF2B5EF4-FFF2-40B4-BE49-F238E27FC236}">
                <a16:creationId xmlns="" xmlns:a16="http://schemas.microsoft.com/office/drawing/2014/main" id="{1CACFE31-5F56-8BBD-40E5-2F80947320EC}"/>
              </a:ext>
            </a:extLst>
          </p:cNvPr>
          <p:cNvSpPr>
            <a:spLocks noGrp="1"/>
          </p:cNvSpPr>
          <p:nvPr/>
        </p:nvSpPr>
        <p:spPr>
          <a:xfrm>
            <a:off x="434226" y="1417638"/>
            <a:ext cx="8425180" cy="2199685"/>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lgn="just">
              <a:lnSpc>
                <a:spcPct val="150000"/>
              </a:lnSpc>
              <a:buNone/>
            </a:pPr>
            <a:r>
              <a:rPr lang="en-US" b="1" dirty="0">
                <a:latin typeface="Times New Roman" panose="02020603050405020304" pitchFamily="18" charset="0"/>
                <a:cs typeface="Times New Roman" panose="02020603050405020304" pitchFamily="18" charset="0"/>
              </a:rPr>
              <a:t>2</a:t>
            </a:r>
            <a:r>
              <a:rPr lang="en-US" b="1" u="none" strike="noStrike" baseline="0" dirty="0">
                <a:latin typeface="Times New Roman" panose="02020603050405020304" pitchFamily="18" charset="0"/>
                <a:cs typeface="Times New Roman" panose="02020603050405020304" pitchFamily="18" charset="0"/>
              </a:rPr>
              <a:t>. </a:t>
            </a:r>
            <a:r>
              <a:rPr lang="en-US" b="1" spc="-100" baseline="0" dirty="0">
                <a:solidFill>
                  <a:schemeClr val="tx1"/>
                </a:solidFill>
                <a:uFillTx/>
                <a:latin typeface="Times New Roman" panose="02020603050405020304" pitchFamily="18" charset="0"/>
                <a:cs typeface="Times New Roman" panose="02020603050405020304" pitchFamily="18" charset="0"/>
              </a:rPr>
              <a:t>Nahian Siddique, Sidike Paheding, Colin P. Elkin, Vijay Devabhatuni,</a:t>
            </a:r>
            <a:r>
              <a:rPr lang="en-US" b="1" spc="-100" dirty="0">
                <a:solidFill>
                  <a:schemeClr val="tx1"/>
                </a:solidFill>
                <a:uFillTx/>
                <a:latin typeface="Times New Roman" panose="02020603050405020304" pitchFamily="18" charset="0"/>
                <a:cs typeface="Times New Roman" panose="02020603050405020304" pitchFamily="18" charset="0"/>
              </a:rPr>
              <a:t> ”</a:t>
            </a:r>
            <a:r>
              <a:rPr lang="en-US" b="1" spc="-100" baseline="0" dirty="0">
                <a:solidFill>
                  <a:schemeClr val="tx1"/>
                </a:solidFill>
                <a:uFillTx/>
                <a:latin typeface="Times New Roman" panose="02020603050405020304" pitchFamily="18" charset="0"/>
                <a:cs typeface="Times New Roman" panose="02020603050405020304" pitchFamily="18" charset="0"/>
              </a:rPr>
              <a:t>U-Net and Its Variants for Medical Image Segmentation: A Review of Theory and Applications”, Digital Object Identifier, 2021.</a:t>
            </a:r>
          </a:p>
        </p:txBody>
      </p:sp>
      <p:sp>
        <p:nvSpPr>
          <p:cNvPr id="7" name="TextBox 6">
            <a:extLst>
              <a:ext uri="{FF2B5EF4-FFF2-40B4-BE49-F238E27FC236}">
                <a16:creationId xmlns="" xmlns:a16="http://schemas.microsoft.com/office/drawing/2014/main" id="{C5873142-F46A-A1A5-134E-3D16F11BD515}"/>
              </a:ext>
            </a:extLst>
          </p:cNvPr>
          <p:cNvSpPr txBox="1"/>
          <p:nvPr/>
        </p:nvSpPr>
        <p:spPr>
          <a:xfrm>
            <a:off x="462372" y="3076798"/>
            <a:ext cx="8219256" cy="258445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lgn="just">
              <a:lnSpc>
                <a:spcPct val="150000"/>
              </a:lnSpc>
              <a:buClr>
                <a:schemeClr val="accent2"/>
              </a:buClr>
              <a:buFont typeface="Wingdings" panose="05000000000000000000" pitchFamily="2" charset="2"/>
              <a:buChar char="Ø"/>
            </a:pPr>
            <a:r>
              <a:rPr lang="en-US" i="0" dirty="0">
                <a:solidFill>
                  <a:srgbClr val="000000"/>
                </a:solidFill>
                <a:effectLst/>
                <a:latin typeface="Times New Roman" panose="02020603050405020304" pitchFamily="18" charset="0"/>
                <a:cs typeface="Times New Roman" panose="02020603050405020304" pitchFamily="18" charset="0"/>
              </a:rPr>
              <a:t>It aims to provide a starting point for researchers wishing to explore U-net, a powerful deep learning model widely used in medical image segmentation.</a:t>
            </a: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Clr>
                <a:schemeClr val="accent2"/>
              </a:buClr>
              <a:buFont typeface="Wingdings" panose="05000000000000000000" pitchFamily="2" charset="2"/>
              <a:buChar char="Ø"/>
            </a:pPr>
            <a:r>
              <a:rPr lang="en-US" i="0" dirty="0">
                <a:solidFill>
                  <a:srgbClr val="000000"/>
                </a:solidFill>
                <a:effectLst/>
                <a:latin typeface="Times New Roman" panose="02020603050405020304" pitchFamily="18" charset="0"/>
                <a:cs typeface="Times New Roman" panose="02020603050405020304" pitchFamily="18" charset="0"/>
              </a:rPr>
              <a:t>It explores the many variations of the U-net and its various applications through multiple imaging modalities.</a:t>
            </a: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Clr>
                <a:schemeClr val="accent2"/>
              </a:buClr>
              <a:buFont typeface="Wingdings" panose="05000000000000000000" pitchFamily="2" charset="2"/>
              <a:buChar char="Ø"/>
            </a:pPr>
            <a:r>
              <a:rPr lang="en-US" i="0" dirty="0">
                <a:solidFill>
                  <a:srgbClr val="000000"/>
                </a:solidFill>
                <a:effectLst/>
                <a:latin typeface="Times New Roman" panose="02020603050405020304" pitchFamily="18" charset="0"/>
                <a:cs typeface="Times New Roman" panose="02020603050405020304" pitchFamily="18" charset="0"/>
              </a:rPr>
              <a:t>It explores the main deep learning methods and their areas of application from all the articles in this survey.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886428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itchFamily="18" charset="0"/>
                <a:cs typeface="Times New Roman" pitchFamily="18" charset="0"/>
              </a:rPr>
              <a:t>LITERATURE REVIEW</a:t>
            </a:r>
            <a:endParaRPr lang="en-IN" dirty="0"/>
          </a:p>
        </p:txBody>
      </p:sp>
      <p:sp>
        <p:nvSpPr>
          <p:cNvPr id="4" name="Footer Placeholder 3"/>
          <p:cNvSpPr>
            <a:spLocks noGrp="1"/>
          </p:cNvSpPr>
          <p:nvPr>
            <p:ph type="ftr" sz="quarter" idx="11"/>
          </p:nvPr>
        </p:nvSpPr>
        <p:spPr>
          <a:xfrm>
            <a:off x="2116088" y="6309320"/>
            <a:ext cx="4976192" cy="501650"/>
          </a:xfrm>
        </p:spPr>
        <p:txBody>
          <a:bodyPr/>
          <a:lstStyle/>
          <a:p>
            <a:r>
              <a:rPr lang="en-IN" dirty="0"/>
              <a:t>BATCH NO:  36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pPr/>
              <a:t>9</a:t>
            </a:fld>
            <a:endParaRPr lang="en-IN"/>
          </a:p>
        </p:txBody>
      </p:sp>
      <p:sp>
        <p:nvSpPr>
          <p:cNvPr id="3" name="Date Placeholder 2">
            <a:extLst>
              <a:ext uri="{FF2B5EF4-FFF2-40B4-BE49-F238E27FC236}">
                <a16:creationId xmlns="" xmlns:a16="http://schemas.microsoft.com/office/drawing/2014/main" id="{C0008E33-90FB-4B49-80F3-837A7E748E15}"/>
              </a:ext>
            </a:extLst>
          </p:cNvPr>
          <p:cNvSpPr>
            <a:spLocks noGrp="1"/>
          </p:cNvSpPr>
          <p:nvPr>
            <p:ph type="dt" sz="half" idx="10"/>
          </p:nvPr>
        </p:nvSpPr>
        <p:spPr/>
        <p:txBody>
          <a:bodyPr/>
          <a:lstStyle/>
          <a:p>
            <a:fld id="{23487455-39B1-44D9-9F6E-ECDF7C5FCF41}" type="datetime1">
              <a:rPr lang="en-IN" smtClean="0"/>
              <a:pPr/>
              <a:t>22-07-2023</a:t>
            </a:fld>
            <a:endParaRPr lang="en-IN"/>
          </a:p>
        </p:txBody>
      </p:sp>
      <p:sp>
        <p:nvSpPr>
          <p:cNvPr id="6" name="Content Placeholder 1">
            <a:extLst>
              <a:ext uri="{FF2B5EF4-FFF2-40B4-BE49-F238E27FC236}">
                <a16:creationId xmlns="" xmlns:a16="http://schemas.microsoft.com/office/drawing/2014/main" id="{1CACFE31-5F56-8BBD-40E5-2F80947320EC}"/>
              </a:ext>
            </a:extLst>
          </p:cNvPr>
          <p:cNvSpPr>
            <a:spLocks noGrp="1"/>
          </p:cNvSpPr>
          <p:nvPr/>
        </p:nvSpPr>
        <p:spPr>
          <a:xfrm>
            <a:off x="434226" y="1417638"/>
            <a:ext cx="8425180" cy="2199685"/>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lgn="just">
              <a:lnSpc>
                <a:spcPct val="150000"/>
              </a:lnSpc>
              <a:buNone/>
            </a:pPr>
            <a:r>
              <a:rPr lang="en-US" b="1" dirty="0">
                <a:latin typeface="Times New Roman" panose="02020603050405020304" pitchFamily="18" charset="0"/>
                <a:cs typeface="Times New Roman" panose="02020603050405020304" pitchFamily="18" charset="0"/>
              </a:rPr>
              <a:t>3</a:t>
            </a:r>
            <a:r>
              <a:rPr lang="en-US" b="1" u="none" strike="noStrike" baseline="0" dirty="0">
                <a:latin typeface="Times New Roman" panose="02020603050405020304" pitchFamily="18" charset="0"/>
                <a:cs typeface="Times New Roman" panose="02020603050405020304" pitchFamily="18" charset="0"/>
              </a:rPr>
              <a:t>. Samia Mushtaq, Apash Roy, Tawseef Ahmed Teli, “A Comparative Study on Various Machine Learning Techniques for Brain Tumor Detection Using MRI”, Global Emerging Innovation Summit, 2021.</a:t>
            </a:r>
          </a:p>
          <a:p>
            <a:pPr marL="0" indent="0">
              <a:buNone/>
            </a:pPr>
            <a:endParaRPr lang="en-US" b="1" dirty="0"/>
          </a:p>
        </p:txBody>
      </p:sp>
      <p:sp>
        <p:nvSpPr>
          <p:cNvPr id="7" name="TextBox 6">
            <a:extLst>
              <a:ext uri="{FF2B5EF4-FFF2-40B4-BE49-F238E27FC236}">
                <a16:creationId xmlns="" xmlns:a16="http://schemas.microsoft.com/office/drawing/2014/main" id="{DAF6CB01-6E08-342F-49AF-C75234169F9F}"/>
              </a:ext>
            </a:extLst>
          </p:cNvPr>
          <p:cNvSpPr txBox="1"/>
          <p:nvPr/>
        </p:nvSpPr>
        <p:spPr>
          <a:xfrm>
            <a:off x="434226" y="2883848"/>
            <a:ext cx="8219256" cy="299974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lgn="just">
              <a:lnSpc>
                <a:spcPct val="150000"/>
              </a:lnSpc>
              <a:buClr>
                <a:schemeClr val="accent2"/>
              </a:buClr>
              <a:buFont typeface="Wingdings" panose="05000000000000000000" pitchFamily="2" charset="2"/>
              <a:buChar char="Ø"/>
            </a:pPr>
            <a:r>
              <a:rPr lang="en-US" i="0" dirty="0">
                <a:solidFill>
                  <a:srgbClr val="000000"/>
                </a:solidFill>
                <a:effectLst/>
                <a:latin typeface="Times New Roman" panose="02020603050405020304" pitchFamily="18" charset="0"/>
                <a:cs typeface="Times New Roman" panose="02020603050405020304" pitchFamily="18" charset="0"/>
              </a:rPr>
              <a:t>This shows some machine learning techniques and a comparative analysis of the current literature was performed. To understand the benefits of using deep learning methods such as convolutional neural networks, compare the performance of ANNs and CNNs.</a:t>
            </a:r>
          </a:p>
          <a:p>
            <a:pPr marL="285750" indent="-285750" algn="just">
              <a:lnSpc>
                <a:spcPct val="150000"/>
              </a:lnSpc>
              <a:buClr>
                <a:schemeClr val="accent2"/>
              </a:buClr>
              <a:buFont typeface="Wingdings" panose="05000000000000000000" pitchFamily="2" charset="2"/>
              <a:buChar char="Ø"/>
            </a:pPr>
            <a:r>
              <a:rPr lang="en-US" i="0" dirty="0">
                <a:solidFill>
                  <a:srgbClr val="000000"/>
                </a:solidFill>
                <a:effectLst/>
                <a:latin typeface="Times New Roman" panose="02020603050405020304" pitchFamily="18" charset="0"/>
                <a:cs typeface="Times New Roman" panose="02020603050405020304" pitchFamily="18" charset="0"/>
              </a:rPr>
              <a:t>The performance difference clearly demonstrates that CNNs work even on unbalanced datasets without any proper preprocessing consideration.</a:t>
            </a:r>
            <a:br>
              <a:rPr lang="en-US" i="0" dirty="0">
                <a:solidFill>
                  <a:srgbClr val="000000"/>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7240389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TotalTime>
  <Words>2106</Words>
  <Application>Microsoft Office PowerPoint</Application>
  <PresentationFormat>On-screen Show (4:3)</PresentationFormat>
  <Paragraphs>263</Paragraphs>
  <Slides>37</Slides>
  <Notes>2</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Slide 1</vt:lpstr>
      <vt:lpstr>Slide 2</vt:lpstr>
      <vt:lpstr>ABSTRACT</vt:lpstr>
      <vt:lpstr>OBJECTIVES </vt:lpstr>
      <vt:lpstr>INTRODUCTION</vt:lpstr>
      <vt:lpstr>INTRODUCTION</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DESIGN AND METHODOLOGIES</vt:lpstr>
      <vt:lpstr>DESIGN AND METHODOLOGIES</vt:lpstr>
      <vt:lpstr>DESIGN AND METHODOLOGIES</vt:lpstr>
      <vt:lpstr>DESIGN AND METHODOLOGIES</vt:lpstr>
      <vt:lpstr>IMPLEMENTATION</vt:lpstr>
      <vt:lpstr>ARCHITECTURE DIAGRAM</vt:lpstr>
      <vt:lpstr>DATA FLOW DIAGRAM</vt:lpstr>
      <vt:lpstr>TESTING</vt:lpstr>
      <vt:lpstr>Slide 25</vt:lpstr>
      <vt:lpstr>Slide 26</vt:lpstr>
      <vt:lpstr>Slide 27</vt:lpstr>
      <vt:lpstr>STANDARDS &amp; POLICIES</vt:lpstr>
      <vt:lpstr>CONCLUSION</vt:lpstr>
      <vt:lpstr>FUTURE ENHANCEMENTS</vt:lpstr>
      <vt:lpstr>Slide 31</vt:lpstr>
      <vt:lpstr>REFERENCES(as per IEEE format only)</vt:lpstr>
      <vt:lpstr>REFERENCES(as per IEEE format only)</vt:lpstr>
      <vt:lpstr>REFERENCES(as per IEEE format only)</vt:lpstr>
      <vt:lpstr>PLAGIARISM REPORT</vt:lpstr>
      <vt:lpstr>POSTER PRESENTATION</vt:lpstr>
      <vt:lpstr>Slide 37</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Logeshwaran K S</dc:creator>
  <cp:lastModifiedBy>HP</cp:lastModifiedBy>
  <cp:revision>30</cp:revision>
  <dcterms:created xsi:type="dcterms:W3CDTF">2020-03-05T03:47:09Z</dcterms:created>
  <dcterms:modified xsi:type="dcterms:W3CDTF">2023-07-22T16:10:06Z</dcterms:modified>
</cp:coreProperties>
</file>