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06-02-2024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2/6/2024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t>2/6/2024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t>2/6/2024</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t>2/6/2024</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t>2/6/2024</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t>2/6/2024</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1" y="1707896"/>
            <a:ext cx="6781800" cy="2439450"/>
          </a:xfrm>
          <a:prstGeom prst="rect">
            <a:avLst/>
          </a:prstGeom>
        </p:spPr>
        <p:txBody>
          <a:bodyPr vert="horz" wrap="square" lIns="0" tIns="8890" rIns="0" bIns="0" rtlCol="0" anchor="t">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a:t>
            </a:r>
            <a:endParaRPr lang="en-US" sz="1600" b="1" spc="-5" dirty="0">
              <a:latin typeface="Times New Roman"/>
              <a:cs typeface="Times New Roman"/>
            </a:endParaRPr>
          </a:p>
          <a:p>
            <a:pPr marL="12065" marR="5080" algn="ctr">
              <a:lnSpc>
                <a:spcPct val="101600"/>
              </a:lnSpc>
              <a:spcBef>
                <a:spcPts val="70"/>
              </a:spcBef>
            </a:pPr>
            <a:r>
              <a:rPr lang="en-IN" sz="1600" b="1" spc="-5" dirty="0">
                <a:latin typeface="Times New Roman"/>
                <a:cs typeface="Times New Roman"/>
              </a:rPr>
              <a:t>1156CS701-MAJOR PROJECT</a:t>
            </a:r>
            <a:r>
              <a:rPr sz="1600" b="1" spc="-5" dirty="0">
                <a:latin typeface="Times New Roman"/>
                <a:cs typeface="Times New Roman"/>
              </a:rPr>
              <a:t>  </a:t>
            </a:r>
            <a:endParaRPr lang="en-IN" sz="1600" b="1" spc="-5" dirty="0">
              <a:latin typeface="Times New Roman"/>
              <a:cs typeface="Times New Roman"/>
            </a:endParaRPr>
          </a:p>
          <a:p>
            <a:pPr algn="ctr"/>
            <a:r>
              <a:rPr lang="en-US" sz="1600" b="1" dirty="0">
                <a:latin typeface="Times New Roman" pitchFamily="18" charset="0"/>
                <a:ea typeface="Verdana" pitchFamily="34" charset="0"/>
                <a:cs typeface="Times New Roman" pitchFamily="18" charset="0"/>
              </a:rPr>
              <a:t>INHOUSE</a:t>
            </a:r>
          </a:p>
          <a:p>
            <a:pPr marL="12065" marR="5080" algn="ctr">
              <a:lnSpc>
                <a:spcPct val="101600"/>
              </a:lnSpc>
              <a:spcBef>
                <a:spcPts val="70"/>
              </a:spcBef>
            </a:pPr>
            <a:r>
              <a:rPr lang="en-IN" sz="1600" b="1" spc="-5" dirty="0">
                <a:latin typeface="Times New Roman"/>
                <a:cs typeface="Times New Roman"/>
              </a:rPr>
              <a:t>WINTER </a:t>
            </a:r>
            <a:r>
              <a:rPr sz="1600" b="1" spc="-5" dirty="0">
                <a:latin typeface="Times New Roman"/>
                <a:cs typeface="Times New Roman"/>
              </a:rPr>
              <a:t>SEMESTER(</a:t>
            </a:r>
            <a:r>
              <a:rPr lang="en-IN" sz="1600" b="1" spc="-5" dirty="0">
                <a:latin typeface="Times New Roman"/>
                <a:cs typeface="Times New Roman"/>
              </a:rPr>
              <a:t>2023</a:t>
            </a:r>
            <a:r>
              <a:rPr sz="1600" b="1" spc="-5" dirty="0">
                <a:latin typeface="Times New Roman"/>
                <a:cs typeface="Times New Roman"/>
              </a:rPr>
              <a:t>-2</a:t>
            </a:r>
            <a:r>
              <a:rPr lang="en-US" sz="1600" b="1" spc="-5" dirty="0">
                <a:latin typeface="Times New Roman"/>
                <a:cs typeface="Times New Roman"/>
              </a:rPr>
              <a:t>0</a:t>
            </a:r>
            <a:r>
              <a:rPr lang="en-IN" sz="1600" b="1" spc="-5" dirty="0">
                <a:latin typeface="Times New Roman"/>
                <a:cs typeface="Times New Roman"/>
              </a:rPr>
              <a:t>24</a:t>
            </a:r>
            <a:r>
              <a:rPr sz="1600" b="1" spc="-5" dirty="0">
                <a:latin typeface="Times New Roman"/>
                <a:cs typeface="Times New Roman"/>
              </a:rPr>
              <a:t>)</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  INITIAL</a:t>
            </a:r>
            <a:r>
              <a:rPr lang="en-US" sz="1600" b="1" spc="-5"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a:p>
            <a:pPr algn="ctr">
              <a:lnSpc>
                <a:spcPct val="100000"/>
              </a:lnSpc>
            </a:pPr>
            <a:endParaRPr sz="1700" dirty="0">
              <a:latin typeface="Times New Roman"/>
              <a:cs typeface="Times New Roman"/>
            </a:endParaRPr>
          </a:p>
          <a:p>
            <a:pPr algn="ctr">
              <a:spcBef>
                <a:spcPts val="45"/>
              </a:spcBef>
            </a:pPr>
            <a:r>
              <a:rPr lang="en-US" sz="2000" b="1" dirty="0">
                <a:latin typeface="Times New Roman"/>
                <a:cs typeface="Times New Roman"/>
              </a:rPr>
              <a:t>HYBRID ARCHITECTURE FOR SEGMENTING </a:t>
            </a:r>
          </a:p>
          <a:p>
            <a:pPr algn="ctr">
              <a:spcBef>
                <a:spcPts val="45"/>
              </a:spcBef>
            </a:pPr>
            <a:r>
              <a:rPr lang="en-US" sz="2000" b="1" dirty="0">
                <a:latin typeface="Times New Roman"/>
                <a:cs typeface="Times New Roman"/>
              </a:rPr>
              <a:t>BRAIN TUMOR</a:t>
            </a:r>
            <a:endParaRPr lang="en-US" dirty="0"/>
          </a:p>
        </p:txBody>
      </p:sp>
      <p:sp>
        <p:nvSpPr>
          <p:cNvPr id="8" name="object 8"/>
          <p:cNvSpPr txBox="1">
            <a:spLocks noGrp="1"/>
          </p:cNvSpPr>
          <p:nvPr>
            <p:ph type="ftr" sz="quarter" idx="5"/>
          </p:nvPr>
        </p:nvSpPr>
        <p:spPr>
          <a:xfrm>
            <a:off x="4128642" y="6504205"/>
            <a:ext cx="832977"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dirty="0"/>
              <a:t>NO:</a:t>
            </a:r>
            <a:r>
              <a:rPr lang="en-US" spc="-5" dirty="0"/>
              <a:t>2</a:t>
            </a:r>
            <a:endParaRPr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
        <p:nvSpPr>
          <p:cNvPr id="3" name="object 3"/>
          <p:cNvSpPr txBox="1"/>
          <p:nvPr/>
        </p:nvSpPr>
        <p:spPr>
          <a:xfrm>
            <a:off x="5270246" y="4784244"/>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4" name="object 4"/>
          <p:cNvSpPr txBox="1"/>
          <p:nvPr/>
        </p:nvSpPr>
        <p:spPr>
          <a:xfrm>
            <a:off x="5449326" y="5120301"/>
            <a:ext cx="3291204" cy="986167"/>
          </a:xfrm>
          <a:prstGeom prst="rect">
            <a:avLst/>
          </a:prstGeom>
        </p:spPr>
        <p:txBody>
          <a:bodyPr vert="horz" wrap="square" lIns="0" tIns="46990" rIns="0" bIns="0" rtlCol="0" anchor="t">
            <a:spAutoFit/>
          </a:bodyPr>
          <a:lstStyle/>
          <a:p>
            <a:pPr marL="190500" indent="-177800">
              <a:spcBef>
                <a:spcPts val="370"/>
              </a:spcBef>
              <a:buAutoNum type="arabicPeriod"/>
              <a:tabLst>
                <a:tab pos="190500" algn="l"/>
              </a:tabLst>
            </a:pPr>
            <a:r>
              <a:rPr lang="en-US" sz="1400" b="1" spc="-5" dirty="0">
                <a:latin typeface="Times New Roman"/>
                <a:cs typeface="Times New Roman"/>
              </a:rPr>
              <a:t>LOGESHWARAN </a:t>
            </a:r>
            <a:r>
              <a:rPr lang="en-IN" sz="1400" b="1" spc="-5" dirty="0">
                <a:latin typeface="Times New Roman"/>
                <a:cs typeface="Times New Roman"/>
              </a:rPr>
              <a:t>K S  </a:t>
            </a:r>
            <a:r>
              <a:rPr sz="1400" b="1" dirty="0">
                <a:latin typeface="Times New Roman"/>
                <a:cs typeface="Times New Roman"/>
              </a:rPr>
              <a:t>(</a:t>
            </a:r>
            <a:r>
              <a:rPr lang="en-US" sz="1400" b="1" dirty="0">
                <a:latin typeface="Times New Roman"/>
                <a:cs typeface="Times New Roman"/>
              </a:rPr>
              <a:t>VTU15366</a:t>
            </a:r>
            <a:r>
              <a:rPr lang="en-US" sz="1400" b="1" spc="-5" dirty="0">
                <a:latin typeface="Times New Roman"/>
                <a:cs typeface="Times New Roman"/>
              </a:rPr>
              <a:t>)(20UECS0530)</a:t>
            </a:r>
            <a:endParaRPr sz="1400" dirty="0">
              <a:latin typeface="Times New Roman"/>
              <a:cs typeface="Times New Roman"/>
            </a:endParaRPr>
          </a:p>
          <a:p>
            <a:pPr marL="190500" indent="-177800">
              <a:spcBef>
                <a:spcPts val="270"/>
              </a:spcBef>
              <a:buAutoNum type="arabicPeriod"/>
              <a:tabLst>
                <a:tab pos="190500" algn="l"/>
              </a:tabLst>
            </a:pPr>
            <a:r>
              <a:rPr lang="en-US" sz="1400" b="1" spc="-5" dirty="0">
                <a:latin typeface="Times New Roman"/>
                <a:cs typeface="Times New Roman"/>
              </a:rPr>
              <a:t>KALLURI ANISHA</a:t>
            </a:r>
            <a:r>
              <a:rPr lang="en-IN" sz="1400" b="1" spc="-5" dirty="0">
                <a:latin typeface="Times New Roman"/>
                <a:cs typeface="Times New Roman"/>
              </a:rPr>
              <a:t> DEVI</a:t>
            </a:r>
            <a:r>
              <a:rPr lang="en-US" sz="1400" b="1" spc="-5" dirty="0">
                <a:latin typeface="Times New Roman"/>
                <a:cs typeface="Times New Roman"/>
              </a:rPr>
              <a:t>  </a:t>
            </a:r>
            <a:endParaRPr lang="en-IN" sz="1400" b="1" spc="-5" dirty="0">
              <a:latin typeface="Times New Roman"/>
              <a:cs typeface="Times New Roman"/>
            </a:endParaRPr>
          </a:p>
          <a:p>
            <a:pPr marL="12700">
              <a:spcBef>
                <a:spcPts val="270"/>
              </a:spcBef>
              <a:tabLst>
                <a:tab pos="190500" algn="l"/>
              </a:tabLst>
            </a:pPr>
            <a:r>
              <a:rPr lang="en-IN" sz="1400" b="1" spc="-5" dirty="0">
                <a:latin typeface="Times New Roman"/>
                <a:cs typeface="Times New Roman"/>
              </a:rPr>
              <a:t>    </a:t>
            </a:r>
            <a:r>
              <a:rPr sz="1400" b="1" dirty="0">
                <a:latin typeface="Times New Roman"/>
                <a:cs typeface="Times New Roman"/>
              </a:rPr>
              <a:t>(</a:t>
            </a:r>
            <a:r>
              <a:rPr lang="en-US" sz="1400" b="1" dirty="0">
                <a:latin typeface="Times New Roman"/>
                <a:cs typeface="Times New Roman"/>
              </a:rPr>
              <a:t>VTU17604</a:t>
            </a:r>
            <a:r>
              <a:rPr lang="en-US" sz="1400" b="1" spc="-5" dirty="0">
                <a:latin typeface="Times New Roman"/>
                <a:cs typeface="Times New Roman"/>
              </a:rPr>
              <a:t>)(20UECS0441)</a:t>
            </a:r>
            <a:endParaRPr sz="1400" dirty="0">
              <a:latin typeface="Times New Roman"/>
              <a:cs typeface="Times New Roman"/>
            </a:endParaRPr>
          </a:p>
        </p:txBody>
      </p:sp>
      <p:sp>
        <p:nvSpPr>
          <p:cNvPr id="5" name="object 5"/>
          <p:cNvSpPr txBox="1"/>
          <p:nvPr/>
        </p:nvSpPr>
        <p:spPr>
          <a:xfrm>
            <a:off x="791449" y="4944041"/>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6" name="object 6"/>
          <p:cNvSpPr txBox="1"/>
          <p:nvPr/>
        </p:nvSpPr>
        <p:spPr>
          <a:xfrm>
            <a:off x="932559" y="5336585"/>
            <a:ext cx="2371090" cy="456535"/>
          </a:xfrm>
          <a:prstGeom prst="rect">
            <a:avLst/>
          </a:prstGeom>
        </p:spPr>
        <p:txBody>
          <a:bodyPr vert="horz" wrap="square" lIns="0" tIns="12700" rIns="0" bIns="0" rtlCol="0" anchor="t">
            <a:spAutoFit/>
          </a:bodyPr>
          <a:lstStyle/>
          <a:p>
            <a:pPr marL="12700">
              <a:spcBef>
                <a:spcPts val="100"/>
              </a:spcBef>
            </a:pPr>
            <a:r>
              <a:rPr sz="1400" b="1" spc="-25" dirty="0">
                <a:latin typeface="Times New Roman"/>
                <a:cs typeface="Times New Roman"/>
              </a:rPr>
              <a:t>Dr</a:t>
            </a:r>
            <a:r>
              <a:rPr lang="en-US" sz="1400" b="1" spc="-25" dirty="0">
                <a:latin typeface="Times New Roman"/>
                <a:cs typeface="Times New Roman"/>
              </a:rPr>
              <a:t>. S. SARAN RAJ</a:t>
            </a:r>
            <a:endParaRPr lang="en-IN" sz="1400" b="1" spc="-25" dirty="0">
              <a:latin typeface="Times New Roman"/>
              <a:cs typeface="Times New Roman"/>
            </a:endParaRPr>
          </a:p>
          <a:p>
            <a:pPr marL="12700">
              <a:spcBef>
                <a:spcPts val="100"/>
              </a:spcBef>
            </a:pPr>
            <a:r>
              <a:rPr lang="en-IN" sz="1400" b="1" spc="-25" dirty="0">
                <a:latin typeface="Times New Roman"/>
                <a:cs typeface="Times New Roman"/>
              </a:rPr>
              <a:t>Assistant Professor </a:t>
            </a:r>
            <a:endParaRPr lang="en-US" sz="1400" b="1" spc="-5" dirty="0">
              <a:latin typeface="Times New Roman"/>
              <a:cs typeface="Times New Roman"/>
            </a:endParaRP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t>2/6/2024</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t>2/6/2024</a:t>
            </a:fld>
            <a:endParaRPr spc="-5" dirty="0"/>
          </a:p>
        </p:txBody>
      </p:sp>
      <p:sp>
        <p:nvSpPr>
          <p:cNvPr id="4" name="object 4"/>
          <p:cNvSpPr txBox="1">
            <a:spLocks noGrp="1"/>
          </p:cNvSpPr>
          <p:nvPr>
            <p:ph type="ftr" sz="quarter" idx="5"/>
          </p:nvPr>
        </p:nvSpPr>
        <p:spPr>
          <a:xfrm>
            <a:off x="4128642" y="6475983"/>
            <a:ext cx="889422"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dirty="0"/>
              <a:t>NO:</a:t>
            </a:r>
            <a:r>
              <a:rPr lang="en-US" spc="-5" dirty="0"/>
              <a:t>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6" name="TextBox 5">
            <a:extLst>
              <a:ext uri="{FF2B5EF4-FFF2-40B4-BE49-F238E27FC236}">
                <a16:creationId xmlns:a16="http://schemas.microsoft.com/office/drawing/2014/main" id="{14494962-2FB1-34AE-46A9-2876EABB3412}"/>
              </a:ext>
            </a:extLst>
          </p:cNvPr>
          <p:cNvSpPr txBox="1"/>
          <p:nvPr/>
        </p:nvSpPr>
        <p:spPr>
          <a:xfrm>
            <a:off x="733779" y="1354666"/>
            <a:ext cx="7591774" cy="4613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latin typeface="Times New Roman"/>
                <a:cs typeface="Times New Roman"/>
              </a:rPr>
              <a:t>  Brain cancer is a fatal disease with little chance of survival. One of the most important tasks of neurologists and radiologists is detecting brain tumors. Brain tumors can be malignant (cancerous) or benign (noncancerous) and can affect children and adults. However, whether a brain tumor is cancerous or not, it can affect how the brain works if it becomes large enough to compress surrounding tissue. By this complex and sensitive nature of the brain, a non-invasive technique, i.e. Magnetic resonance imaging (MRI) is the most common method for diagnosing brain tumors. Brain tumor segmentation using the latest deep learning technique </a:t>
            </a:r>
            <a:r>
              <a:rPr lang="en-IN" dirty="0">
                <a:latin typeface="Times New Roman"/>
                <a:cs typeface="Times New Roman"/>
              </a:rPr>
              <a:t>like Squeeze-and-Excitation and LSTM </a:t>
            </a:r>
            <a:r>
              <a:rPr lang="en-US" dirty="0">
                <a:latin typeface="Times New Roman"/>
                <a:cs typeface="Times New Roman"/>
              </a:rPr>
              <a:t>with more layered </a:t>
            </a:r>
            <a:r>
              <a:rPr lang="en-IN" dirty="0">
                <a:latin typeface="Times New Roman"/>
                <a:cs typeface="Times New Roman"/>
              </a:rPr>
              <a:t>structured of U-NET</a:t>
            </a:r>
            <a:r>
              <a:rPr lang="en-US" dirty="0">
                <a:latin typeface="Times New Roman"/>
                <a:cs typeface="Times New Roman"/>
              </a:rPr>
              <a:t> to autonomously and accurately determine the size and location of brain tumors from MRI data.</a:t>
            </a:r>
            <a:endParaRPr lang="en-US" dirty="0">
              <a:latin typeface="Times New Roman"/>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t>2/6/2024</a:t>
            </a:fld>
            <a:endParaRPr spc="-5" dirty="0"/>
          </a:p>
        </p:txBody>
      </p:sp>
      <p:sp>
        <p:nvSpPr>
          <p:cNvPr id="4" name="object 4"/>
          <p:cNvSpPr txBox="1">
            <a:spLocks noGrp="1"/>
          </p:cNvSpPr>
          <p:nvPr>
            <p:ph type="ftr" sz="quarter" idx="5"/>
          </p:nvPr>
        </p:nvSpPr>
        <p:spPr>
          <a:xfrm>
            <a:off x="4128642" y="6475983"/>
            <a:ext cx="832977"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dirty="0"/>
              <a:t>NO:</a:t>
            </a:r>
            <a:r>
              <a:rPr lang="en-US" spc="-5" dirty="0"/>
              <a:t> 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2" name="object 2"/>
          <p:cNvSpPr txBox="1">
            <a:spLocks noGrp="1"/>
          </p:cNvSpPr>
          <p:nvPr>
            <p:ph type="title"/>
          </p:nvPr>
        </p:nvSpPr>
        <p:spPr>
          <a:xfrm>
            <a:off x="549711" y="630443"/>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6" name="TextBox 5">
            <a:extLst>
              <a:ext uri="{FF2B5EF4-FFF2-40B4-BE49-F238E27FC236}">
                <a16:creationId xmlns:a16="http://schemas.microsoft.com/office/drawing/2014/main" id="{17BD7F5D-0531-00E5-5BEE-C2A4735585FC}"/>
              </a:ext>
            </a:extLst>
          </p:cNvPr>
          <p:cNvSpPr txBox="1"/>
          <p:nvPr/>
        </p:nvSpPr>
        <p:spPr>
          <a:xfrm>
            <a:off x="632179" y="1619956"/>
            <a:ext cx="79360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cs typeface="Calibri"/>
              </a:rPr>
              <a:t>To build a hybrid architecture which make the segmentation of Brain MRI</a:t>
            </a:r>
            <a:endParaRPr lang="en-US">
              <a:cs typeface="Calibri"/>
            </a:endParaRPr>
          </a:p>
          <a:p>
            <a:pPr marL="285750" indent="-285750" algn="just">
              <a:buFont typeface="Arial"/>
              <a:buChar char="•"/>
            </a:pPr>
            <a:endParaRPr lang="en-US" dirty="0">
              <a:ea typeface="Calibri"/>
              <a:cs typeface="Calibri"/>
            </a:endParaRPr>
          </a:p>
          <a:p>
            <a:pPr marL="285750" indent="-285750" algn="just">
              <a:buFont typeface="Arial"/>
              <a:buChar char="•"/>
            </a:pPr>
            <a:r>
              <a:rPr lang="en-US" dirty="0">
                <a:ea typeface="Calibri"/>
                <a:cs typeface="Calibri"/>
              </a:rPr>
              <a:t>The scope of brain tumor segmentation is to accurately describe the brain tumor site.</a:t>
            </a:r>
            <a:endParaRPr lang="en-US" dirty="0">
              <a:cs typeface="Calibri"/>
            </a:endParaRPr>
          </a:p>
          <a:p>
            <a:pPr marL="285750" indent="-285750">
              <a:buFont typeface="Arial"/>
              <a:buChar char="•"/>
            </a:pPr>
            <a:endParaRPr lang="en-US">
              <a:cs typeface="Calibri"/>
            </a:endParaRPr>
          </a:p>
          <a:p>
            <a:pPr marL="285750" indent="-285750" algn="just">
              <a:buFont typeface="Arial"/>
              <a:buChar char="•"/>
            </a:pPr>
            <a:r>
              <a:rPr lang="en-US" dirty="0">
                <a:ea typeface="Calibri"/>
                <a:cs typeface="Calibri"/>
              </a:rPr>
              <a:t>The main goal of this project is to find brain tumors with its type and region around it.</a:t>
            </a:r>
            <a:endParaRPr lang="en-US" dirty="0">
              <a:latin typeface="Calibri"/>
              <a:cs typeface="Calibri"/>
            </a:endParaRPr>
          </a:p>
          <a:p>
            <a:pPr marL="285750" indent="-285750" algn="just">
              <a:buFont typeface="Arial"/>
              <a:buChar char="•"/>
            </a:pPr>
            <a:endParaRPr lang="en-US" dirty="0">
              <a:latin typeface="Calibri"/>
              <a:cs typeface="Calibri"/>
            </a:endParaRPr>
          </a:p>
          <a:p>
            <a:pPr marL="285750" indent="-285750" algn="just">
              <a:buFont typeface="Arial"/>
              <a:buChar char="•"/>
            </a:pPr>
            <a:r>
              <a:rPr lang="en-US" dirty="0">
                <a:latin typeface="Times New Roman"/>
                <a:cs typeface="Times New Roman"/>
              </a:rPr>
              <a:t>It can even help the people who are at the earlier stage by </a:t>
            </a:r>
            <a:r>
              <a:rPr lang="en-US" dirty="0">
                <a:ea typeface="Calibri"/>
                <a:cs typeface="Calibri"/>
              </a:rPr>
              <a:t>detecting the location and extension of the tumor regions. </a:t>
            </a:r>
            <a:endParaRPr lang="en-US"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t>2/6/2024</a:t>
            </a:fld>
            <a:endParaRPr spc="-5" dirty="0"/>
          </a:p>
        </p:txBody>
      </p:sp>
      <p:sp>
        <p:nvSpPr>
          <p:cNvPr id="5" name="object 5"/>
          <p:cNvSpPr txBox="1">
            <a:spLocks noGrp="1"/>
          </p:cNvSpPr>
          <p:nvPr>
            <p:ph type="ftr" sz="quarter" idx="5"/>
          </p:nvPr>
        </p:nvSpPr>
        <p:spPr>
          <a:xfrm>
            <a:off x="4128642" y="6475983"/>
            <a:ext cx="832977"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a:t>NO:</a:t>
            </a:r>
            <a:r>
              <a:rPr lang="en-US" spc="-5"/>
              <a:t> 2</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extLst>
              <p:ext uri="{D42A27DB-BD31-4B8C-83A1-F6EECF244321}">
                <p14:modId xmlns:p14="http://schemas.microsoft.com/office/powerpoint/2010/main" val="4177393180"/>
              </p:ext>
            </p:extLst>
          </p:nvPr>
        </p:nvGraphicFramePr>
        <p:xfrm>
          <a:off x="479777" y="1665111"/>
          <a:ext cx="8291638" cy="3596318"/>
        </p:xfrm>
        <a:graphic>
          <a:graphicData uri="http://schemas.openxmlformats.org/drawingml/2006/table">
            <a:tbl>
              <a:tblPr firstRow="1" bandRow="1">
                <a:tableStyleId>{2D5ABB26-0587-4C30-8999-92F81FD0307C}</a:tableStyleId>
              </a:tblPr>
              <a:tblGrid>
                <a:gridCol w="1688581">
                  <a:extLst>
                    <a:ext uri="{9D8B030D-6E8A-4147-A177-3AD203B41FA5}">
                      <a16:colId xmlns:a16="http://schemas.microsoft.com/office/drawing/2014/main" val="20000"/>
                    </a:ext>
                  </a:extLst>
                </a:gridCol>
                <a:gridCol w="1688581">
                  <a:extLst>
                    <a:ext uri="{9D8B030D-6E8A-4147-A177-3AD203B41FA5}">
                      <a16:colId xmlns:a16="http://schemas.microsoft.com/office/drawing/2014/main" val="20001"/>
                    </a:ext>
                  </a:extLst>
                </a:gridCol>
                <a:gridCol w="1838772">
                  <a:extLst>
                    <a:ext uri="{9D8B030D-6E8A-4147-A177-3AD203B41FA5}">
                      <a16:colId xmlns:a16="http://schemas.microsoft.com/office/drawing/2014/main" val="20002"/>
                    </a:ext>
                  </a:extLst>
                </a:gridCol>
                <a:gridCol w="1537852">
                  <a:extLst>
                    <a:ext uri="{9D8B030D-6E8A-4147-A177-3AD203B41FA5}">
                      <a16:colId xmlns:a16="http://schemas.microsoft.com/office/drawing/2014/main" val="20003"/>
                    </a:ext>
                  </a:extLst>
                </a:gridCol>
                <a:gridCol w="1537852">
                  <a:extLst>
                    <a:ext uri="{9D8B030D-6E8A-4147-A177-3AD203B41FA5}">
                      <a16:colId xmlns:a16="http://schemas.microsoft.com/office/drawing/2014/main" val="2104964394"/>
                    </a:ext>
                  </a:extLst>
                </a:gridCol>
              </a:tblGrid>
              <a:tr h="702685">
                <a:tc>
                  <a:txBody>
                    <a:bodyPr/>
                    <a:lstStyle/>
                    <a:p>
                      <a:pPr marL="85090" algn="ctr">
                        <a:lnSpc>
                          <a:spcPct val="150000"/>
                        </a:lnSpc>
                        <a:spcBef>
                          <a:spcPts val="595"/>
                        </a:spcBef>
                      </a:pPr>
                      <a:r>
                        <a:rPr lang="en-IN" sz="2000" b="1" spc="-5" dirty="0">
                          <a:latin typeface="Times New Roman"/>
                          <a:cs typeface="Times New Roman"/>
                        </a:rPr>
                        <a:t>January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ctr">
                        <a:lnSpc>
                          <a:spcPct val="150000"/>
                        </a:lnSpc>
                        <a:spcBef>
                          <a:spcPts val="595"/>
                        </a:spcBef>
                      </a:pPr>
                      <a:r>
                        <a:rPr lang="en-IN" sz="2000" b="1" spc="-5" dirty="0">
                          <a:latin typeface="Times New Roman"/>
                          <a:cs typeface="Times New Roman"/>
                        </a:rPr>
                        <a:t>February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ctr">
                        <a:lnSpc>
                          <a:spcPct val="150000"/>
                        </a:lnSpc>
                        <a:spcBef>
                          <a:spcPts val="595"/>
                        </a:spcBef>
                      </a:pPr>
                      <a:r>
                        <a:rPr lang="en-IN" sz="2000" b="1" spc="-10" dirty="0">
                          <a:latin typeface="Times New Roman"/>
                          <a:cs typeface="Times New Roman"/>
                        </a:rPr>
                        <a:t>March</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gn="ctr">
                        <a:lnSpc>
                          <a:spcPct val="150000"/>
                        </a:lnSpc>
                        <a:spcBef>
                          <a:spcPts val="595"/>
                        </a:spcBef>
                      </a:pPr>
                      <a:r>
                        <a:rPr lang="en-IN" sz="2000" b="1" spc="-5" dirty="0">
                          <a:latin typeface="Times New Roman"/>
                          <a:cs typeface="Times New Roman"/>
                        </a:rPr>
                        <a:t>April</a:t>
                      </a:r>
                      <a:endParaRPr sz="2000" b="1" dirty="0">
                        <a:latin typeface="Times New Roman"/>
                        <a:cs typeface="Times New Roman"/>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gn="ctr">
                        <a:lnSpc>
                          <a:spcPct val="150000"/>
                        </a:lnSpc>
                        <a:spcBef>
                          <a:spcPts val="595"/>
                        </a:spcBef>
                      </a:pPr>
                      <a:r>
                        <a:rPr lang="en-IN" sz="2000" b="1" dirty="0">
                          <a:latin typeface="Times New Roman"/>
                          <a:cs typeface="Times New Roman"/>
                        </a:rPr>
                        <a:t>May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extLst>
                  <a:ext uri="{0D108BD9-81ED-4DB2-BD59-A6C34878D82A}">
                    <a16:rowId xmlns:a16="http://schemas.microsoft.com/office/drawing/2014/main" val="10000"/>
                  </a:ext>
                </a:extLst>
              </a:tr>
              <a:tr h="2893633">
                <a:tc>
                  <a:txBody>
                    <a:bodyPr/>
                    <a:lstStyle/>
                    <a:p>
                      <a:pPr lvl="0" algn="ctr">
                        <a:lnSpc>
                          <a:spcPct val="150000"/>
                        </a:lnSpc>
                        <a:buNone/>
                      </a:pPr>
                      <a:endParaRPr lang="en-IN" sz="1800" dirty="0">
                        <a:latin typeface="Times New Roman"/>
                        <a:cs typeface="Times New Roman"/>
                      </a:endParaRPr>
                    </a:p>
                    <a:p>
                      <a:pPr lvl="0" algn="ctr">
                        <a:lnSpc>
                          <a:spcPct val="150000"/>
                        </a:lnSpc>
                        <a:buNone/>
                      </a:pPr>
                      <a:endParaRPr lang="en-IN" sz="1800" dirty="0">
                        <a:latin typeface="Times New Roman"/>
                        <a:cs typeface="Times New Roman"/>
                      </a:endParaRPr>
                    </a:p>
                    <a:p>
                      <a:pPr lvl="0" algn="ctr">
                        <a:lnSpc>
                          <a:spcPct val="150000"/>
                        </a:lnSpc>
                        <a:buNone/>
                      </a:pPr>
                      <a:r>
                        <a:rPr lang="en-US" sz="1800" dirty="0">
                          <a:latin typeface="Times New Roman"/>
                          <a:cs typeface="Times New Roman"/>
                        </a:rPr>
                        <a:t>Title confirmation and Literature Survey</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50000"/>
                        </a:lnSpc>
                      </a:pPr>
                      <a:endParaRPr lang="en-IN" sz="1800" dirty="0">
                        <a:latin typeface="Times New Roman"/>
                        <a:cs typeface="Times New Roman"/>
                      </a:endParaRPr>
                    </a:p>
                    <a:p>
                      <a:pPr algn="ctr">
                        <a:lnSpc>
                          <a:spcPct val="150000"/>
                        </a:lnSpc>
                      </a:pPr>
                      <a:endParaRPr lang="en-IN" sz="1800" dirty="0">
                        <a:latin typeface="Times New Roman"/>
                        <a:cs typeface="Times New Roman"/>
                      </a:endParaRPr>
                    </a:p>
                    <a:p>
                      <a:pPr algn="ctr">
                        <a:lnSpc>
                          <a:spcPct val="150000"/>
                        </a:lnSpc>
                      </a:pPr>
                      <a:r>
                        <a:rPr lang="en-US" sz="1800" dirty="0">
                          <a:latin typeface="Times New Roman"/>
                          <a:cs typeface="Times New Roman"/>
                        </a:rPr>
                        <a:t>Dataset collection and preprocessing </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50000"/>
                        </a:lnSpc>
                      </a:pPr>
                      <a:endParaRPr lang="en-IN" sz="1800" dirty="0">
                        <a:latin typeface="Times New Roman"/>
                        <a:cs typeface="Times New Roman"/>
                      </a:endParaRPr>
                    </a:p>
                    <a:p>
                      <a:pPr algn="ctr">
                        <a:lnSpc>
                          <a:spcPct val="150000"/>
                        </a:lnSpc>
                      </a:pPr>
                      <a:r>
                        <a:rPr lang="en-US" sz="1800" dirty="0">
                          <a:latin typeface="Times New Roman"/>
                          <a:cs typeface="Times New Roman"/>
                        </a:rPr>
                        <a:t>Building architecture with new recurrent algorithm</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50000"/>
                        </a:lnSpc>
                      </a:pPr>
                      <a:endParaRPr lang="en-IN" sz="1800" dirty="0">
                        <a:latin typeface="Times New Roman"/>
                        <a:cs typeface="Times New Roman"/>
                      </a:endParaRPr>
                    </a:p>
                    <a:p>
                      <a:pPr algn="ctr">
                        <a:lnSpc>
                          <a:spcPct val="150000"/>
                        </a:lnSpc>
                      </a:pPr>
                      <a:r>
                        <a:rPr lang="en-US" sz="1800" dirty="0">
                          <a:latin typeface="Times New Roman"/>
                          <a:cs typeface="Times New Roman"/>
                        </a:rPr>
                        <a:t>Implementation with the dataset and performance analysis</a:t>
                      </a:r>
                      <a:endParaRPr sz="18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gn="ctr">
                        <a:lnSpc>
                          <a:spcPct val="150000"/>
                        </a:lnSpc>
                      </a:pPr>
                      <a:endParaRPr lang="en-US" sz="1800" dirty="0">
                        <a:latin typeface="Times New Roman"/>
                        <a:cs typeface="Times New Roman"/>
                      </a:endParaRPr>
                    </a:p>
                    <a:p>
                      <a:pPr lvl="0" algn="ctr">
                        <a:lnSpc>
                          <a:spcPct val="150000"/>
                        </a:lnSpc>
                        <a:buNone/>
                      </a:pPr>
                      <a:endParaRPr lang="en-IN" sz="1800" dirty="0">
                        <a:latin typeface="Times New Roman"/>
                        <a:cs typeface="Times New Roman"/>
                      </a:endParaRPr>
                    </a:p>
                    <a:p>
                      <a:pPr lvl="0" algn="ctr">
                        <a:lnSpc>
                          <a:spcPct val="150000"/>
                        </a:lnSpc>
                        <a:buNone/>
                      </a:pPr>
                      <a:r>
                        <a:rPr lang="en-US" sz="1800" dirty="0">
                          <a:latin typeface="Times New Roman"/>
                          <a:cs typeface="Times New Roman"/>
                        </a:rPr>
                        <a:t>Evaluation and </a:t>
                      </a:r>
                      <a:endParaRPr lang="en-IN" sz="1800" dirty="0">
                        <a:latin typeface="Times New Roman"/>
                        <a:cs typeface="Times New Roman"/>
                      </a:endParaRPr>
                    </a:p>
                    <a:p>
                      <a:pPr lvl="0" algn="ctr">
                        <a:lnSpc>
                          <a:spcPct val="150000"/>
                        </a:lnSpc>
                        <a:buNone/>
                      </a:pPr>
                      <a:r>
                        <a:rPr lang="en-US" sz="1800" dirty="0">
                          <a:latin typeface="Times New Roman"/>
                          <a:cs typeface="Times New Roman"/>
                        </a:rPr>
                        <a:t> Optimization</a:t>
                      </a:r>
                      <a:endParaRPr lang="en-IN"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t>2/6/2024</a:t>
            </a:fld>
            <a:endParaRPr spc="-5" dirty="0"/>
          </a:p>
        </p:txBody>
      </p:sp>
      <p:sp>
        <p:nvSpPr>
          <p:cNvPr id="5" name="object 5"/>
          <p:cNvSpPr txBox="1">
            <a:spLocks noGrp="1"/>
          </p:cNvSpPr>
          <p:nvPr>
            <p:ph type="ftr" sz="quarter" idx="5"/>
          </p:nvPr>
        </p:nvSpPr>
        <p:spPr>
          <a:xfrm>
            <a:off x="4156864" y="6475983"/>
            <a:ext cx="818866"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a:t>NO:</a:t>
            </a:r>
            <a:r>
              <a:rPr lang="en-US" spc="-5"/>
              <a:t> 2</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a:latin typeface="Times New Roman"/>
              <a:cs typeface="Times New Roman"/>
            </a:endParaRPr>
          </a:p>
        </p:txBody>
      </p:sp>
      <p:sp>
        <p:nvSpPr>
          <p:cNvPr id="3" name="object 3"/>
          <p:cNvSpPr txBox="1"/>
          <p:nvPr/>
        </p:nvSpPr>
        <p:spPr>
          <a:xfrm>
            <a:off x="669999" y="1834539"/>
            <a:ext cx="889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7" name="TextBox 6">
            <a:extLst>
              <a:ext uri="{FF2B5EF4-FFF2-40B4-BE49-F238E27FC236}">
                <a16:creationId xmlns:a16="http://schemas.microsoft.com/office/drawing/2014/main" id="{46153EC4-E004-181F-EE10-CC230D10D04D}"/>
              </a:ext>
            </a:extLst>
          </p:cNvPr>
          <p:cNvSpPr txBox="1"/>
          <p:nvPr/>
        </p:nvSpPr>
        <p:spPr>
          <a:xfrm>
            <a:off x="674512" y="1422400"/>
            <a:ext cx="6962421" cy="4197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dirty="0">
              <a:latin typeface="Times New Roman"/>
              <a:ea typeface="Calibri"/>
              <a:cs typeface="Calibri"/>
            </a:endParaRPr>
          </a:p>
          <a:p>
            <a:pPr marL="228600" indent="-228600" algn="just">
              <a:lnSpc>
                <a:spcPct val="150000"/>
              </a:lnSpc>
              <a:buChar char="•"/>
            </a:pPr>
            <a:r>
              <a:rPr lang="en-US" b="1" dirty="0">
                <a:latin typeface="Times New Roman"/>
                <a:cs typeface="Times New Roman"/>
              </a:rPr>
              <a:t> Google </a:t>
            </a:r>
            <a:r>
              <a:rPr lang="en-US" b="1" dirty="0" err="1">
                <a:latin typeface="Times New Roman"/>
                <a:cs typeface="Times New Roman"/>
              </a:rPr>
              <a:t>Colab</a:t>
            </a:r>
            <a:r>
              <a:rPr lang="en-US" b="1" dirty="0">
                <a:latin typeface="Times New Roman"/>
                <a:cs typeface="Times New Roman"/>
              </a:rPr>
              <a:t> : </a:t>
            </a:r>
          </a:p>
          <a:p>
            <a:pPr>
              <a:lnSpc>
                <a:spcPct val="150000"/>
              </a:lnSpc>
            </a:pPr>
            <a:r>
              <a:rPr lang="en-US" dirty="0">
                <a:latin typeface="Times New Roman"/>
                <a:cs typeface="Times New Roman"/>
              </a:rPr>
              <a:t>        </a:t>
            </a:r>
            <a:r>
              <a:rPr lang="en-IN" dirty="0">
                <a:latin typeface="Times New Roman"/>
                <a:cs typeface="Times New Roman"/>
              </a:rPr>
              <a:t> </a:t>
            </a:r>
            <a:r>
              <a:rPr lang="en-US" dirty="0">
                <a:latin typeface="Times New Roman"/>
                <a:cs typeface="Times New Roman"/>
              </a:rPr>
              <a:t>- For architecture building</a:t>
            </a:r>
          </a:p>
          <a:p>
            <a:pPr marL="228600" indent="-228600" algn="just">
              <a:lnSpc>
                <a:spcPct val="150000"/>
              </a:lnSpc>
              <a:buChar char="•"/>
            </a:pPr>
            <a:r>
              <a:rPr lang="en-US" b="1" dirty="0">
                <a:latin typeface="Times New Roman"/>
                <a:cs typeface="Times New Roman"/>
              </a:rPr>
              <a:t> Kaggle Notebook : </a:t>
            </a:r>
          </a:p>
          <a:p>
            <a:pPr>
              <a:lnSpc>
                <a:spcPct val="150000"/>
              </a:lnSpc>
            </a:pPr>
            <a:r>
              <a:rPr lang="en-US" dirty="0">
                <a:latin typeface="Times New Roman"/>
                <a:cs typeface="Times New Roman"/>
              </a:rPr>
              <a:t>         - Gathering Dataset and implementing the </a:t>
            </a:r>
            <a:r>
              <a:rPr lang="en-IN" dirty="0">
                <a:latin typeface="Times New Roman"/>
                <a:cs typeface="Times New Roman"/>
              </a:rPr>
              <a:t>architecture</a:t>
            </a:r>
          </a:p>
          <a:p>
            <a:pPr marL="285750" indent="-285750">
              <a:lnSpc>
                <a:spcPct val="150000"/>
              </a:lnSpc>
              <a:buFont typeface="Arial" panose="020B0604020202020204" pitchFamily="34" charset="0"/>
              <a:buChar char="•"/>
            </a:pPr>
            <a:r>
              <a:rPr lang="en-IN" b="1" dirty="0">
                <a:latin typeface="Times New Roman"/>
                <a:cs typeface="Times New Roman"/>
              </a:rPr>
              <a:t>Programming Language :</a:t>
            </a:r>
          </a:p>
          <a:p>
            <a:pPr>
              <a:lnSpc>
                <a:spcPct val="150000"/>
              </a:lnSpc>
            </a:pPr>
            <a:r>
              <a:rPr lang="en-IN" b="1" dirty="0">
                <a:latin typeface="Times New Roman"/>
                <a:cs typeface="Times New Roman"/>
              </a:rPr>
              <a:t>         </a:t>
            </a:r>
            <a:r>
              <a:rPr lang="en-IN" dirty="0">
                <a:latin typeface="Times New Roman"/>
                <a:cs typeface="Times New Roman"/>
              </a:rPr>
              <a:t>- Python</a:t>
            </a:r>
          </a:p>
          <a:p>
            <a:pPr marL="285750" indent="-285750">
              <a:lnSpc>
                <a:spcPct val="150000"/>
              </a:lnSpc>
              <a:buFont typeface="Arial" panose="020B0604020202020204" pitchFamily="34" charset="0"/>
              <a:buChar char="•"/>
            </a:pPr>
            <a:r>
              <a:rPr lang="en-IN" b="1" dirty="0">
                <a:latin typeface="Times New Roman"/>
                <a:cs typeface="Times New Roman"/>
              </a:rPr>
              <a:t>Module Used :</a:t>
            </a:r>
          </a:p>
          <a:p>
            <a:pPr>
              <a:lnSpc>
                <a:spcPct val="150000"/>
              </a:lnSpc>
            </a:pPr>
            <a:r>
              <a:rPr lang="en-IN" b="1" dirty="0">
                <a:latin typeface="Times New Roman"/>
                <a:cs typeface="Times New Roman"/>
              </a:rPr>
              <a:t>         </a:t>
            </a:r>
            <a:r>
              <a:rPr lang="en-IN" dirty="0">
                <a:latin typeface="Times New Roman"/>
                <a:cs typeface="Times New Roman"/>
              </a:rPr>
              <a:t>- </a:t>
            </a:r>
            <a:r>
              <a:rPr lang="en-IN" dirty="0" err="1">
                <a:latin typeface="Times New Roman"/>
                <a:cs typeface="Times New Roman"/>
              </a:rPr>
              <a:t>Tensorflow</a:t>
            </a:r>
            <a:r>
              <a:rPr lang="en-IN" dirty="0">
                <a:latin typeface="Times New Roman"/>
                <a:cs typeface="Times New Roman"/>
              </a:rPr>
              <a:t>, </a:t>
            </a:r>
            <a:r>
              <a:rPr lang="en-IN" dirty="0" err="1">
                <a:latin typeface="Times New Roman"/>
                <a:cs typeface="Times New Roman"/>
              </a:rPr>
              <a:t>Keras</a:t>
            </a:r>
            <a:r>
              <a:rPr lang="en-IN" dirty="0">
                <a:latin typeface="Times New Roman"/>
                <a:cs typeface="Times New Roman"/>
              </a:rPr>
              <a:t>, </a:t>
            </a:r>
            <a:r>
              <a:rPr lang="en-IN" dirty="0" err="1">
                <a:latin typeface="Times New Roman"/>
                <a:cs typeface="Times New Roman"/>
              </a:rPr>
              <a:t>Matplotlib</a:t>
            </a:r>
            <a:r>
              <a:rPr lang="en-IN" dirty="0">
                <a:latin typeface="Times New Roman"/>
                <a:cs typeface="Times New Roman"/>
              </a:rPr>
              <a:t>, </a:t>
            </a:r>
            <a:r>
              <a:rPr lang="en-IN" dirty="0" err="1">
                <a:latin typeface="Times New Roman"/>
                <a:cs typeface="Times New Roman"/>
              </a:rPr>
              <a:t>Numpy</a:t>
            </a:r>
            <a:r>
              <a:rPr lang="en-IN" dirty="0">
                <a:latin typeface="Times New Roman"/>
                <a:cs typeface="Times New Roman"/>
              </a:rPr>
              <a:t>, Pandas, etc.,</a:t>
            </a:r>
            <a:endParaRPr lang="en-IN" b="1" dirty="0">
              <a:latin typeface="Times New Roman"/>
              <a:cs typeface="Times New Roman"/>
            </a:endParaRPr>
          </a:p>
          <a:p>
            <a:pPr marL="285750" indent="-285750">
              <a:lnSpc>
                <a:spcPct val="150000"/>
              </a:lnSpc>
              <a:buFont typeface="Arial" panose="020B0604020202020204" pitchFamily="34" charset="0"/>
              <a:buChar char="•"/>
            </a:pPr>
            <a:endParaRPr lang="en-US" dirty="0">
              <a:latin typeface="Times New Roman"/>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t>2/6/2024</a:t>
            </a:fld>
            <a:endParaRPr spc="-5" dirty="0"/>
          </a:p>
        </p:txBody>
      </p:sp>
      <p:sp>
        <p:nvSpPr>
          <p:cNvPr id="4" name="object 4"/>
          <p:cNvSpPr txBox="1">
            <a:spLocks noGrp="1"/>
          </p:cNvSpPr>
          <p:nvPr>
            <p:ph type="ftr" sz="quarter" idx="5"/>
          </p:nvPr>
        </p:nvSpPr>
        <p:spPr>
          <a:xfrm>
            <a:off x="4128642" y="6475983"/>
            <a:ext cx="804755"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lang="en-US" spc="-5" dirty="0"/>
              <a:t>No</a:t>
            </a:r>
            <a:r>
              <a:rPr spc="-5" dirty="0"/>
              <a:t>:</a:t>
            </a:r>
            <a:r>
              <a:rPr lang="en-US" spc="-5" dirty="0"/>
              <a:t> 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a:spLocks noGrp="1"/>
          </p:cNvSpPr>
          <p:nvPr>
            <p:ph type="title"/>
          </p:nvPr>
        </p:nvSpPr>
        <p:spPr>
          <a:xfrm>
            <a:off x="535600" y="630443"/>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7" name="TextBox 6">
            <a:extLst>
              <a:ext uri="{FF2B5EF4-FFF2-40B4-BE49-F238E27FC236}">
                <a16:creationId xmlns:a16="http://schemas.microsoft.com/office/drawing/2014/main" id="{946AB4E3-9F4F-7C2A-A2CF-79E0945256F1}"/>
              </a:ext>
            </a:extLst>
          </p:cNvPr>
          <p:cNvSpPr txBox="1"/>
          <p:nvPr/>
        </p:nvSpPr>
        <p:spPr>
          <a:xfrm>
            <a:off x="747888" y="1425222"/>
            <a:ext cx="7662332"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latin typeface="Times New Roman"/>
                <a:cs typeface="Times New Roman"/>
              </a:rPr>
              <a:t>    Segmentation of brain tumors plays an important role in medical image processing. Treatment of patients with brain tumors depends primarily on early detection of these tumors. Early detection of brain tumors will improve patients' chances of life. When diagnosing brain tumors, experts usually use manual segmentation, which is difficult and time-consuming because it requires automatic segmentation. Currently, automatic segmentation is very popular and can be a solution to the brain segmentation problem with greater performance. The purpose of this project is to review brain tumor segmentation methods based on MRI scans with five different modalities named T1, T1ce, T2, Seg and FLAIR..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t>2/6/2024</a:t>
            </a:fld>
            <a:endParaRPr spc="-5" dirty="0"/>
          </a:p>
        </p:txBody>
      </p:sp>
      <p:sp>
        <p:nvSpPr>
          <p:cNvPr id="4" name="object 4"/>
          <p:cNvSpPr txBox="1">
            <a:spLocks noGrp="1"/>
          </p:cNvSpPr>
          <p:nvPr>
            <p:ph type="ftr" sz="quarter" idx="5"/>
          </p:nvPr>
        </p:nvSpPr>
        <p:spPr>
          <a:xfrm>
            <a:off x="4213309" y="6504206"/>
            <a:ext cx="790644" cy="156068"/>
          </a:xfrm>
          <a:prstGeom prst="rect">
            <a:avLst/>
          </a:prstGeom>
        </p:spPr>
        <p:txBody>
          <a:bodyPr vert="horz" wrap="square" lIns="0" tIns="0" rIns="0" bIns="0" rtlCol="0" anchor="t">
            <a:spAutoFit/>
          </a:bodyPr>
          <a:lstStyle/>
          <a:p>
            <a:pPr marL="12700">
              <a:lnSpc>
                <a:spcPts val="1240"/>
              </a:lnSpc>
            </a:pPr>
            <a:r>
              <a:rPr spc="-5" dirty="0"/>
              <a:t>BATCH</a:t>
            </a:r>
            <a:r>
              <a:rPr spc="-70" dirty="0"/>
              <a:t> </a:t>
            </a:r>
            <a:r>
              <a:rPr spc="-5" dirty="0"/>
              <a:t>NO:</a:t>
            </a:r>
            <a:r>
              <a:rPr lang="en-US" spc="-5" dirty="0"/>
              <a:t>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138</Words>
  <Application>Microsoft Office PowerPoint</Application>
  <PresentationFormat>On-screen Show (4:3)</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TITLE JUSTIFICATION</vt:lpstr>
      <vt:lpstr>OBJECTIVE &amp; SCOPE OF THE PROJECT</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Logeshwaran K S</cp:lastModifiedBy>
  <cp:revision>178</cp:revision>
  <dcterms:created xsi:type="dcterms:W3CDTF">2021-02-04T08:47:24Z</dcterms:created>
  <dcterms:modified xsi:type="dcterms:W3CDTF">2024-02-06T06:41:44Z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