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handoutMasterIdLst>
    <p:handoutMasterId r:id="rId30"/>
  </p:handoutMasterIdLst>
  <p:sldIdLst>
    <p:sldId id="257" r:id="rId2"/>
    <p:sldId id="267" r:id="rId3"/>
    <p:sldId id="260" r:id="rId4"/>
    <p:sldId id="269" r:id="rId5"/>
    <p:sldId id="271" r:id="rId6"/>
    <p:sldId id="304" r:id="rId7"/>
    <p:sldId id="285" r:id="rId8"/>
    <p:sldId id="305" r:id="rId9"/>
    <p:sldId id="308" r:id="rId10"/>
    <p:sldId id="307" r:id="rId11"/>
    <p:sldId id="306" r:id="rId12"/>
    <p:sldId id="276" r:id="rId13"/>
    <p:sldId id="277" r:id="rId14"/>
    <p:sldId id="296" r:id="rId15"/>
    <p:sldId id="295" r:id="rId16"/>
    <p:sldId id="294" r:id="rId17"/>
    <p:sldId id="297" r:id="rId18"/>
    <p:sldId id="292" r:id="rId19"/>
    <p:sldId id="300" r:id="rId20"/>
    <p:sldId id="293" r:id="rId21"/>
    <p:sldId id="301" r:id="rId22"/>
    <p:sldId id="280" r:id="rId23"/>
    <p:sldId id="275" r:id="rId24"/>
    <p:sldId id="274" r:id="rId25"/>
    <p:sldId id="303" r:id="rId26"/>
    <p:sldId id="278"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7A8B3-F2D9-832E-D6EB-4969968B05F2}" v="424" dt="2024-03-19T08:08:30.097"/>
    <p1510:client id="{1E6ACC13-CC72-CFD1-1729-E0529056E114}" v="1444" dt="2024-03-18T16:55:57.512"/>
    <p1510:client id="{32486EE7-9540-5E75-9A1B-B601430C0365}" v="11" dt="2024-03-19T09:06:30.072"/>
    <p1510:client id="{3B4E90D9-33A0-A6D1-ECF0-3C227CB3CDD5}" v="589" dt="2024-03-19T09:44:28.629"/>
    <p1510:client id="{80623A74-7EF7-48D5-4589-846BEDFC347E}" v="205" dt="2024-03-18T14:36:41.777"/>
    <p1510:client id="{88E3F698-6FA8-5D4B-67AC-CCFDAD1CA204}" v="2" dt="2024-03-19T05:05:48.378"/>
    <p1510:client id="{D5F533CF-1A3B-DDD3-9140-D6F736A9FA94}" v="5" dt="2024-03-18T04:34:59.650"/>
    <p1510:client id="{D765873C-E49B-1CB3-626F-9428B05A134E}" v="3" dt="2024-03-19T09:09:41.224"/>
    <p1510:client id="{DF93EDCC-C20C-C660-321E-A2C6BFFE3F74}" v="29" dt="2024-03-19T09:01:16.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19-03-2024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19-03-2024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p>
            <a:fld id="{2870D537-EDE2-49AE-810C-8B0B3D1F84AB}" type="datetime1">
              <a:rPr lang="en-IN" smtClean="0"/>
              <a:t>19-03-2024</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3BA35F-3FF9-4172-8315-9A07D29B3C60}" type="datetime1">
              <a:rPr lang="en-IN" smtClean="0"/>
              <a:t>19-03-2024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A4DB02-0D07-4586-887F-03783EBD29DC}" type="datetime1">
              <a:rPr lang="en-IN" smtClean="0"/>
              <a:t>19-03-2024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B7F2CF-3883-4F4C-B632-6E38E4E094B5}" type="datetime1">
              <a:rPr lang="en-IN" smtClean="0"/>
              <a:t>19-03-2024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19-03-2024</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1B02B2-2503-42D5-8933-DD97C0BEA5D0}" type="datetime1">
              <a:rPr lang="en-IN" smtClean="0"/>
              <a:t>19-03-2024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CB3616-465C-495D-9A00-056676821BE6}" type="datetime1">
              <a:rPr lang="en-IN" smtClean="0"/>
              <a:t>19-03-2024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19-03-2024</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19-03-2024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19-03-2024</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19-03-2024</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19-03-2024</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30193" y="695666"/>
            <a:ext cx="3096344" cy="710214"/>
          </a:xfrm>
          <a:prstGeom prst="rect">
            <a:avLst/>
          </a:prstGeom>
          <a:noFill/>
          <a:ln>
            <a:noFill/>
          </a:ln>
        </p:spPr>
      </p:pic>
      <p:sp>
        <p:nvSpPr>
          <p:cNvPr id="4" name="Rectangle 3"/>
          <p:cNvSpPr/>
          <p:nvPr/>
        </p:nvSpPr>
        <p:spPr>
          <a:xfrm>
            <a:off x="755576" y="1672053"/>
            <a:ext cx="7848872" cy="1846659"/>
          </a:xfrm>
          <a:prstGeom prst="rect">
            <a:avLst/>
          </a:prstGeom>
        </p:spPr>
        <p:txBody>
          <a:bodyPr wrap="square">
            <a:spAutoFit/>
          </a:bodyPr>
          <a:lstStyle/>
          <a:p>
            <a:pPr algn="ctr"/>
            <a:r>
              <a:rPr lang="en-US" sz="1600" b="1">
                <a:latin typeface="Times New Roman" pitchFamily="18" charset="0"/>
                <a:ea typeface="Verdana" pitchFamily="34" charset="0"/>
                <a:cs typeface="Times New Roman" pitchFamily="18" charset="0"/>
              </a:rPr>
              <a:t>DEPARTMENT OF COMPUTER SCIENCE &amp; ENGINEERING</a:t>
            </a:r>
          </a:p>
          <a:p>
            <a:pPr algn="ctr"/>
            <a:r>
              <a:rPr lang="en-US" sz="1600" b="1">
                <a:latin typeface="Times New Roman" pitchFamily="18" charset="0"/>
                <a:ea typeface="Verdana" pitchFamily="34" charset="0"/>
                <a:cs typeface="Times New Roman" pitchFamily="18" charset="0"/>
              </a:rPr>
              <a:t>SCHOOL OF COMPUTING</a:t>
            </a:r>
          </a:p>
          <a:p>
            <a:pPr lvl="0" algn="ctr" eaLnBrk="1" latinLnBrk="1" hangingPunct="1"/>
            <a:r>
              <a:rPr lang="en-US" altLang="en-US" sz="1600" b="1">
                <a:latin typeface="Times New Roman" pitchFamily="18" charset="0"/>
                <a:ea typeface="Verdana" pitchFamily="34" charset="0"/>
              </a:rPr>
              <a:t>1156CS701- MAJOR PROJECT </a:t>
            </a:r>
          </a:p>
          <a:p>
            <a:pPr lvl="0" algn="ctr" eaLnBrk="1" latinLnBrk="1" hangingPunct="1"/>
            <a:r>
              <a:rPr lang="en-US" sz="1600" b="1">
                <a:latin typeface="Times New Roman" pitchFamily="18" charset="0"/>
                <a:ea typeface="Verdana" pitchFamily="34" charset="0"/>
                <a:cs typeface="Times New Roman" pitchFamily="18" charset="0"/>
              </a:rPr>
              <a:t>IN-HOUSE</a:t>
            </a:r>
          </a:p>
          <a:p>
            <a:pPr lvl="0" algn="ctr" eaLnBrk="1" latinLnBrk="1" hangingPunct="1"/>
            <a:r>
              <a:rPr lang="en-US" sz="1600" b="1">
                <a:latin typeface="Times New Roman" pitchFamily="18" charset="0"/>
                <a:ea typeface="Verdana" pitchFamily="34" charset="0"/>
                <a:cs typeface="Times New Roman" pitchFamily="18" charset="0"/>
              </a:rPr>
              <a:t>WINTER SEMESTER(2023-2024) </a:t>
            </a:r>
          </a:p>
          <a:p>
            <a:pPr algn="ctr"/>
            <a:r>
              <a:rPr lang="en-US" sz="1600" b="1">
                <a:latin typeface="Times New Roman" pitchFamily="18" charset="0"/>
                <a:ea typeface="Verdana" pitchFamily="34" charset="0"/>
                <a:cs typeface="Times New Roman" pitchFamily="18" charset="0"/>
              </a:rPr>
              <a:t>REVIEW - I</a:t>
            </a:r>
            <a:endParaRPr lang="en-IN" sz="1600">
              <a:latin typeface="Times New Roman" pitchFamily="18" charset="0"/>
              <a:ea typeface="Verdana" pitchFamily="34" charset="0"/>
              <a:cs typeface="Times New Roman" pitchFamily="18" charset="0"/>
            </a:endParaRPr>
          </a:p>
          <a:p>
            <a:pPr algn="ctr"/>
            <a:endParaRPr lang="en-IN"/>
          </a:p>
        </p:txBody>
      </p:sp>
      <p:sp>
        <p:nvSpPr>
          <p:cNvPr id="7" name="Rectangle 6"/>
          <p:cNvSpPr/>
          <p:nvPr/>
        </p:nvSpPr>
        <p:spPr>
          <a:xfrm>
            <a:off x="557808" y="3362801"/>
            <a:ext cx="7848872" cy="707886"/>
          </a:xfrm>
          <a:prstGeom prst="rect">
            <a:avLst/>
          </a:prstGeom>
        </p:spPr>
        <p:txBody>
          <a:bodyPr wrap="square" lIns="91440" tIns="45720" rIns="91440" bIns="45720" anchor="t">
            <a:spAutoFit/>
          </a:bodyPr>
          <a:lstStyle/>
          <a:p>
            <a:pPr algn="ctr"/>
            <a:r>
              <a:rPr lang="en-IN" sz="2000" b="1">
                <a:latin typeface="Times New Roman"/>
                <a:cs typeface="Times New Roman"/>
              </a:rPr>
              <a:t>SEGMENTING BRAIN TUMOR ON MRI IMAGES USING </a:t>
            </a:r>
            <a:endParaRPr lang="en-US"/>
          </a:p>
          <a:p>
            <a:pPr algn="ctr"/>
            <a:r>
              <a:rPr lang="en-IN" sz="2000" b="1">
                <a:latin typeface="Times New Roman"/>
                <a:cs typeface="Times New Roman"/>
              </a:rPr>
              <a:t>LIGHTWEIGHT SE UNET MODEL</a:t>
            </a:r>
            <a:endParaRPr lang="en-IN"/>
          </a:p>
        </p:txBody>
      </p:sp>
      <p:sp>
        <p:nvSpPr>
          <p:cNvPr id="8" name="Rectangle 7"/>
          <p:cNvSpPr/>
          <p:nvPr/>
        </p:nvSpPr>
        <p:spPr>
          <a:xfrm>
            <a:off x="5433188" y="4394706"/>
            <a:ext cx="5220072" cy="1600438"/>
          </a:xfrm>
          <a:prstGeom prst="rect">
            <a:avLst/>
          </a:prstGeom>
        </p:spPr>
        <p:txBody>
          <a:bodyPr wrap="square" lIns="91440" tIns="45720" rIns="91440" bIns="45720" anchor="t">
            <a:spAutoFit/>
          </a:bodyPr>
          <a:lstStyle/>
          <a:p>
            <a:pPr algn="just"/>
            <a:r>
              <a:rPr lang="en-IN" sz="1400" b="1" dirty="0">
                <a:latin typeface="Times New Roman"/>
                <a:cs typeface="Times New Roman"/>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a:cs typeface="Times New Roman"/>
              </a:rPr>
              <a:t>1. LOGESHWARAN K S  (VTU15366) </a:t>
            </a:r>
            <a:endParaRPr lang="en-IN">
              <a:latin typeface="Times New Roman"/>
              <a:cs typeface="Times New Roman"/>
            </a:endParaRPr>
          </a:p>
          <a:p>
            <a:pPr algn="just"/>
            <a:r>
              <a:rPr lang="en-IN" sz="1400" b="1" dirty="0">
                <a:latin typeface="Times New Roman"/>
                <a:cs typeface="Times New Roman"/>
              </a:rPr>
              <a:t>(20UECS0530)</a:t>
            </a:r>
            <a:endParaRPr lang="en-IN" dirty="0">
              <a:latin typeface="Times New Roman"/>
              <a:cs typeface="Times New Roman"/>
            </a:endParaRPr>
          </a:p>
          <a:p>
            <a:pPr algn="just"/>
            <a:r>
              <a:rPr lang="en-IN" sz="1400" b="1" dirty="0">
                <a:latin typeface="Times New Roman"/>
                <a:cs typeface="Times New Roman"/>
              </a:rPr>
              <a:t>2. KALLURI ANISHA DEVI (VTU17604) </a:t>
            </a:r>
          </a:p>
          <a:p>
            <a:pPr algn="just"/>
            <a:r>
              <a:rPr lang="en-IN" sz="1400" b="1" dirty="0">
                <a:latin typeface="Times New Roman"/>
                <a:cs typeface="Times New Roman"/>
              </a:rPr>
              <a:t>(20UECS0441)</a:t>
            </a:r>
            <a:endParaRPr lang="en-IN" dirty="0">
              <a:latin typeface="Times New Roman"/>
              <a:cs typeface="Times New Roman"/>
            </a:endParaRPr>
          </a:p>
          <a:p>
            <a:pPr algn="just"/>
            <a:endParaRPr lang="en-IN" sz="1400" b="1" dirty="0">
              <a:latin typeface="Times New Roman" pitchFamily="18" charset="0"/>
              <a:cs typeface="Times New Roman" pitchFamily="18" charset="0"/>
            </a:endParaRPr>
          </a:p>
        </p:txBody>
      </p:sp>
      <p:sp>
        <p:nvSpPr>
          <p:cNvPr id="9" name="Rectangle 8"/>
          <p:cNvSpPr/>
          <p:nvPr/>
        </p:nvSpPr>
        <p:spPr>
          <a:xfrm>
            <a:off x="762364" y="4501319"/>
            <a:ext cx="3185592" cy="954107"/>
          </a:xfrm>
          <a:prstGeom prst="rect">
            <a:avLst/>
          </a:prstGeom>
        </p:spPr>
        <p:txBody>
          <a:bodyPr wrap="square" lIns="91440" tIns="45720" rIns="91440" bIns="45720" anchor="t">
            <a:spAutoFit/>
          </a:bodyPr>
          <a:lstStyle/>
          <a:p>
            <a:r>
              <a:rPr lang="en-IN" sz="1400" b="1">
                <a:latin typeface="Times New Roman" pitchFamily="18" charset="0"/>
                <a:cs typeface="Times New Roman" pitchFamily="18" charset="0"/>
              </a:rPr>
              <a:t>SUPERVISED BY</a:t>
            </a:r>
          </a:p>
          <a:p>
            <a:endParaRPr lang="en-IN" sz="1400" b="1">
              <a:latin typeface="Times New Roman" pitchFamily="18" charset="0"/>
              <a:cs typeface="Times New Roman" pitchFamily="18" charset="0"/>
            </a:endParaRPr>
          </a:p>
          <a:p>
            <a:r>
              <a:rPr lang="en-IN" sz="1400" b="1">
                <a:latin typeface="Times New Roman"/>
                <a:cs typeface="Times New Roman"/>
              </a:rPr>
              <a:t>Dr. S. SARAN RAJ</a:t>
            </a:r>
          </a:p>
          <a:p>
            <a:r>
              <a:rPr lang="en-IN" sz="1400" b="1">
                <a:latin typeface="Times New Roman"/>
                <a:cs typeface="Times New Roman"/>
              </a:rPr>
              <a:t>Assistant Professor</a:t>
            </a: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19-03-2024</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a:t>BATCH NO: 2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a:latin typeface="Times New Roman" pitchFamily="18" charset="0"/>
                <a:cs typeface="Times New Roman" pitchFamily="18" charset="0"/>
              </a:rPr>
              <a:t>LITERATURE REVIEW</a:t>
            </a:r>
            <a:endParaRPr lang="en-US" sz="2400" b="1"/>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19-03-2024</a:t>
            </a:fld>
            <a:endParaRPr lang="en-IN"/>
          </a:p>
        </p:txBody>
      </p:sp>
      <p:sp>
        <p:nvSpPr>
          <p:cNvPr id="3" name="Footer Placeholder 2"/>
          <p:cNvSpPr>
            <a:spLocks noGrp="1"/>
          </p:cNvSpPr>
          <p:nvPr>
            <p:ph type="ftr" sz="quarter" idx="11"/>
          </p:nvPr>
        </p:nvSpPr>
        <p:spPr/>
        <p:txBody>
          <a:bodyPr/>
          <a:lstStyle/>
          <a:p>
            <a:r>
              <a:rPr lang="en-IN" dirty="0"/>
              <a:t>BATCH NO: 2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10</a:t>
            </a:fld>
            <a:endParaRPr lang="en-IN"/>
          </a:p>
        </p:txBody>
      </p:sp>
      <p:sp>
        <p:nvSpPr>
          <p:cNvPr id="2" name="TextBox 1">
            <a:extLst>
              <a:ext uri="{FF2B5EF4-FFF2-40B4-BE49-F238E27FC236}">
                <a16:creationId xmlns:a16="http://schemas.microsoft.com/office/drawing/2014/main" id="{435CFF7C-A21B-6F30-AA4C-68B813F52A25}"/>
              </a:ext>
            </a:extLst>
          </p:cNvPr>
          <p:cNvSpPr txBox="1"/>
          <p:nvPr/>
        </p:nvSpPr>
        <p:spPr>
          <a:xfrm>
            <a:off x="456772" y="1652715"/>
            <a:ext cx="80865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333333"/>
                </a:solidFill>
                <a:latin typeface="Times New Roman"/>
                <a:cs typeface="Times New Roman"/>
              </a:rPr>
              <a:t>M. Rizwan, A. Shabbir, A. R. Javed, M. Shabbir, T. Baker and D. Al-</a:t>
            </a:r>
            <a:r>
              <a:rPr lang="en-US" b="1" err="1">
                <a:solidFill>
                  <a:srgbClr val="333333"/>
                </a:solidFill>
                <a:latin typeface="Times New Roman"/>
                <a:cs typeface="Times New Roman"/>
              </a:rPr>
              <a:t>Jumeily</a:t>
            </a:r>
            <a:r>
              <a:rPr lang="en-US" b="1">
                <a:solidFill>
                  <a:srgbClr val="333333"/>
                </a:solidFill>
                <a:latin typeface="Times New Roman"/>
                <a:cs typeface="Times New Roman"/>
              </a:rPr>
              <a:t> Obe, "Brain Tumor and Glioma Grade Classification Using Gaussian Convolutional Neural Network," in </a:t>
            </a:r>
            <a:r>
              <a:rPr lang="en-US" b="1" i="1">
                <a:solidFill>
                  <a:srgbClr val="333333"/>
                </a:solidFill>
                <a:latin typeface="Times New Roman"/>
                <a:cs typeface="Times New Roman"/>
              </a:rPr>
              <a:t>IEEE Access</a:t>
            </a:r>
            <a:r>
              <a:rPr lang="en-US" b="1">
                <a:solidFill>
                  <a:srgbClr val="333333"/>
                </a:solidFill>
                <a:latin typeface="Times New Roman"/>
                <a:cs typeface="Times New Roman"/>
              </a:rPr>
              <a:t>, vol. 10, pp. 29731-29740, 2022</a:t>
            </a:r>
            <a:endParaRPr lang="en-US" b="1">
              <a:solidFill>
                <a:srgbClr val="000000"/>
              </a:solidFill>
              <a:latin typeface="Times New Roman"/>
              <a:cs typeface="Times New Roman"/>
            </a:endParaRPr>
          </a:p>
          <a:p>
            <a:pPr algn="just"/>
            <a:endParaRPr lang="en-US" b="1">
              <a:solidFill>
                <a:srgbClr val="333333"/>
              </a:solidFill>
              <a:latin typeface="Times New Roman"/>
              <a:cs typeface="Times New Roman"/>
            </a:endParaRPr>
          </a:p>
        </p:txBody>
      </p:sp>
      <p:sp>
        <p:nvSpPr>
          <p:cNvPr id="8" name="TextBox 7">
            <a:extLst>
              <a:ext uri="{FF2B5EF4-FFF2-40B4-BE49-F238E27FC236}">
                <a16:creationId xmlns:a16="http://schemas.microsoft.com/office/drawing/2014/main" id="{480D5A90-DC33-4882-D115-8BFCA31B90DF}"/>
              </a:ext>
            </a:extLst>
          </p:cNvPr>
          <p:cNvSpPr txBox="1"/>
          <p:nvPr/>
        </p:nvSpPr>
        <p:spPr>
          <a:xfrm>
            <a:off x="492911" y="2967369"/>
            <a:ext cx="8037816" cy="2535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panose="020B0604020202020204" pitchFamily="34" charset="0"/>
              <a:buChar char="•"/>
            </a:pPr>
            <a:r>
              <a:rPr lang="en-US" dirty="0">
                <a:latin typeface="Times New Roman"/>
                <a:cs typeface="Times New Roman"/>
              </a:rPr>
              <a:t>Model : Gaussian CNN</a:t>
            </a:r>
            <a:endParaRPr lang="en-US">
              <a:latin typeface="Times New Roman"/>
              <a:cs typeface="Times New Roman"/>
            </a:endParaRPr>
          </a:p>
          <a:p>
            <a:pPr marL="285750" indent="-285750" algn="just">
              <a:lnSpc>
                <a:spcPct val="150000"/>
              </a:lnSpc>
              <a:buFont typeface="Arial" panose="020B0604020202020204" pitchFamily="34" charset="0"/>
              <a:buChar char="•"/>
            </a:pPr>
            <a:r>
              <a:rPr lang="en-US" dirty="0">
                <a:latin typeface="Times New Roman"/>
                <a:ea typeface="+mn-lt"/>
                <a:cs typeface="+mn-lt"/>
              </a:rPr>
              <a:t>They apply and analyze various filters for pre-processing (for noise filtering and smoothing the input images) images to improve the classification</a:t>
            </a:r>
          </a:p>
          <a:p>
            <a:pPr marL="285750" indent="-285750" algn="just">
              <a:lnSpc>
                <a:spcPct val="150000"/>
              </a:lnSpc>
              <a:buFont typeface="Arial" panose="020B0604020202020204" pitchFamily="34" charset="0"/>
              <a:buChar char="•"/>
            </a:pPr>
            <a:r>
              <a:rPr lang="en-US" dirty="0">
                <a:latin typeface="Times New Roman"/>
                <a:cs typeface="Times New Roman"/>
              </a:rPr>
              <a:t>Dataset: </a:t>
            </a:r>
            <a:r>
              <a:rPr lang="en-US" err="1">
                <a:latin typeface="Times New Roman"/>
                <a:cs typeface="Times New Roman"/>
              </a:rPr>
              <a:t>BraTS</a:t>
            </a:r>
            <a:r>
              <a:rPr lang="en-US" dirty="0">
                <a:latin typeface="Times New Roman"/>
                <a:cs typeface="Times New Roman"/>
              </a:rPr>
              <a:t>, TCIA</a:t>
            </a:r>
          </a:p>
          <a:p>
            <a:pPr marL="285750" indent="-285750" algn="just">
              <a:lnSpc>
                <a:spcPct val="150000"/>
              </a:lnSpc>
              <a:buFont typeface="Arial" panose="020B0604020202020204" pitchFamily="34" charset="0"/>
              <a:buChar char="•"/>
            </a:pPr>
            <a:r>
              <a:rPr lang="en-US" dirty="0">
                <a:latin typeface="Times New Roman"/>
                <a:ea typeface="+mn-lt"/>
                <a:cs typeface="+mn-lt"/>
              </a:rPr>
              <a:t>The presented work has accomplished (utilizing two datasets) the most noteworthy accuracy rate of 97.14% and 99.8% through this research.</a:t>
            </a:r>
          </a:p>
        </p:txBody>
      </p:sp>
    </p:spTree>
    <p:extLst>
      <p:ext uri="{BB962C8B-B14F-4D97-AF65-F5344CB8AC3E}">
        <p14:creationId xmlns:p14="http://schemas.microsoft.com/office/powerpoint/2010/main" val="6610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a:latin typeface="Times New Roman" pitchFamily="18" charset="0"/>
                <a:cs typeface="Times New Roman" pitchFamily="18" charset="0"/>
              </a:rPr>
              <a:t>LITERATURE REVIEW</a:t>
            </a:r>
            <a:endParaRPr lang="en-US" sz="2400" b="1"/>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19-03-2024</a:t>
            </a:fld>
            <a:endParaRPr lang="en-IN"/>
          </a:p>
        </p:txBody>
      </p:sp>
      <p:sp>
        <p:nvSpPr>
          <p:cNvPr id="3" name="Footer Placeholder 2"/>
          <p:cNvSpPr>
            <a:spLocks noGrp="1"/>
          </p:cNvSpPr>
          <p:nvPr>
            <p:ph type="ftr" sz="quarter" idx="11"/>
          </p:nvPr>
        </p:nvSpPr>
        <p:spPr/>
        <p:txBody>
          <a:bodyPr/>
          <a:lstStyle/>
          <a:p>
            <a:r>
              <a:rPr lang="en-IN" dirty="0"/>
              <a:t>BATCH NO:  2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11</a:t>
            </a:fld>
            <a:endParaRPr lang="en-IN"/>
          </a:p>
        </p:txBody>
      </p:sp>
      <p:sp>
        <p:nvSpPr>
          <p:cNvPr id="2" name="TextBox 1">
            <a:extLst>
              <a:ext uri="{FF2B5EF4-FFF2-40B4-BE49-F238E27FC236}">
                <a16:creationId xmlns:a16="http://schemas.microsoft.com/office/drawing/2014/main" id="{435CFF7C-A21B-6F30-AA4C-68B813F52A25}"/>
              </a:ext>
            </a:extLst>
          </p:cNvPr>
          <p:cNvSpPr txBox="1"/>
          <p:nvPr/>
        </p:nvSpPr>
        <p:spPr>
          <a:xfrm>
            <a:off x="456772" y="1652715"/>
            <a:ext cx="80865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333333"/>
                </a:solidFill>
                <a:latin typeface="Times New Roman"/>
                <a:cs typeface="Times New Roman"/>
              </a:rPr>
              <a:t>K. </a:t>
            </a:r>
            <a:r>
              <a:rPr lang="en-US" b="1" err="1">
                <a:solidFill>
                  <a:srgbClr val="333333"/>
                </a:solidFill>
                <a:latin typeface="Times New Roman"/>
                <a:cs typeface="Times New Roman"/>
              </a:rPr>
              <a:t>Neamah</a:t>
            </a:r>
            <a:r>
              <a:rPr lang="en-US" b="1">
                <a:solidFill>
                  <a:srgbClr val="333333"/>
                </a:solidFill>
                <a:latin typeface="Times New Roman"/>
                <a:cs typeface="Times New Roman"/>
              </a:rPr>
              <a:t> </a:t>
            </a:r>
            <a:r>
              <a:rPr lang="en-US" b="1" i="1">
                <a:solidFill>
                  <a:srgbClr val="333333"/>
                </a:solidFill>
                <a:latin typeface="Times New Roman"/>
                <a:cs typeface="Times New Roman"/>
              </a:rPr>
              <a:t>et al</a:t>
            </a:r>
            <a:r>
              <a:rPr lang="en-US" b="1">
                <a:solidFill>
                  <a:srgbClr val="333333"/>
                </a:solidFill>
                <a:latin typeface="Times New Roman"/>
                <a:cs typeface="Times New Roman"/>
              </a:rPr>
              <a:t>., "Brain Tumor Classification and Detection Based DL Models: A Systematic Review," in </a:t>
            </a:r>
            <a:r>
              <a:rPr lang="en-US" b="1" i="1">
                <a:solidFill>
                  <a:srgbClr val="333333"/>
                </a:solidFill>
                <a:latin typeface="Times New Roman"/>
                <a:cs typeface="Times New Roman"/>
              </a:rPr>
              <a:t>IEEE Access</a:t>
            </a:r>
            <a:r>
              <a:rPr lang="en-US" b="1">
                <a:solidFill>
                  <a:srgbClr val="333333"/>
                </a:solidFill>
                <a:latin typeface="Times New Roman"/>
                <a:cs typeface="Times New Roman"/>
              </a:rPr>
              <a:t>, vol. 12, pp. 2517-2542, 2024</a:t>
            </a:r>
            <a:endParaRPr lang="en-US" b="1">
              <a:solidFill>
                <a:srgbClr val="000000"/>
              </a:solidFill>
              <a:latin typeface="Times New Roman"/>
              <a:cs typeface="Times New Roman"/>
            </a:endParaRPr>
          </a:p>
        </p:txBody>
      </p:sp>
      <p:sp>
        <p:nvSpPr>
          <p:cNvPr id="8" name="TextBox 7">
            <a:extLst>
              <a:ext uri="{FF2B5EF4-FFF2-40B4-BE49-F238E27FC236}">
                <a16:creationId xmlns:a16="http://schemas.microsoft.com/office/drawing/2014/main" id="{24F4C6C4-2BE6-B33F-42E9-63E9F5147196}"/>
              </a:ext>
            </a:extLst>
          </p:cNvPr>
          <p:cNvSpPr txBox="1"/>
          <p:nvPr/>
        </p:nvSpPr>
        <p:spPr>
          <a:xfrm>
            <a:off x="492911" y="2737331"/>
            <a:ext cx="8037816" cy="2950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panose="020B0604020202020204" pitchFamily="34" charset="0"/>
              <a:buChar char="•"/>
            </a:pPr>
            <a:r>
              <a:rPr lang="en-US" dirty="0">
                <a:latin typeface="Times New Roman"/>
                <a:cs typeface="Times New Roman"/>
              </a:rPr>
              <a:t>Model : 3D UNET</a:t>
            </a:r>
          </a:p>
          <a:p>
            <a:pPr marL="285750" indent="-285750" algn="just">
              <a:lnSpc>
                <a:spcPct val="150000"/>
              </a:lnSpc>
              <a:buFont typeface="Arial" panose="020B0604020202020204" pitchFamily="34" charset="0"/>
              <a:buChar char="•"/>
            </a:pPr>
            <a:r>
              <a:rPr lang="en-US" dirty="0">
                <a:ea typeface="+mn-lt"/>
                <a:cs typeface="+mn-lt"/>
              </a:rPr>
              <a:t>They experimented with a multitude of networks and their different combinations before deciding on the 3D U-Net and CNN. </a:t>
            </a:r>
          </a:p>
          <a:p>
            <a:pPr marL="285750" indent="-285750" algn="just">
              <a:lnSpc>
                <a:spcPct val="150000"/>
              </a:lnSpc>
              <a:buFont typeface="Arial" panose="020B0604020202020204" pitchFamily="34" charset="0"/>
              <a:buChar char="•"/>
            </a:pPr>
            <a:r>
              <a:rPr lang="en-US" dirty="0">
                <a:latin typeface="Times New Roman"/>
                <a:cs typeface="Times New Roman"/>
              </a:rPr>
              <a:t>Dataset: </a:t>
            </a:r>
            <a:r>
              <a:rPr lang="en-US" dirty="0" err="1">
                <a:latin typeface="Times New Roman"/>
                <a:cs typeface="Times New Roman"/>
              </a:rPr>
              <a:t>BraTS</a:t>
            </a:r>
            <a:endParaRPr lang="en-US" dirty="0">
              <a:latin typeface="Times New Roman"/>
              <a:cs typeface="Times New Roman"/>
            </a:endParaRPr>
          </a:p>
          <a:p>
            <a:pPr marL="285750" indent="-285750" algn="just">
              <a:lnSpc>
                <a:spcPct val="150000"/>
              </a:lnSpc>
              <a:buFont typeface="Arial" panose="020B0604020202020204" pitchFamily="34" charset="0"/>
              <a:buChar char="•"/>
            </a:pPr>
            <a:r>
              <a:rPr lang="en-US" dirty="0">
                <a:ea typeface="+mn-lt"/>
                <a:cs typeface="+mn-lt"/>
              </a:rPr>
              <a:t>A rigorous evaluation on the </a:t>
            </a:r>
            <a:r>
              <a:rPr lang="en-US" dirty="0" err="1">
                <a:ea typeface="+mn-lt"/>
                <a:cs typeface="+mn-lt"/>
              </a:rPr>
              <a:t>BraTS</a:t>
            </a:r>
            <a:r>
              <a:rPr lang="en-US" dirty="0">
                <a:ea typeface="+mn-lt"/>
                <a:cs typeface="+mn-lt"/>
              </a:rPr>
              <a:t> validation set resulted with the proposed ensemble achieving dice scores of 0.750, 0.906 and 0.846 for enhancing tumor, whole tumor, and tumor core, respectively</a:t>
            </a:r>
          </a:p>
        </p:txBody>
      </p:sp>
    </p:spTree>
    <p:extLst>
      <p:ext uri="{BB962C8B-B14F-4D97-AF65-F5344CB8AC3E}">
        <p14:creationId xmlns:p14="http://schemas.microsoft.com/office/powerpoint/2010/main" val="54825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a:xfrm>
            <a:off x="470140" y="268972"/>
            <a:ext cx="7772400" cy="1609344"/>
          </a:xfrm>
        </p:spPr>
        <p:txBody>
          <a:bodyPr>
            <a:normAutofit/>
          </a:bodyPr>
          <a:lstStyle/>
          <a:p>
            <a:r>
              <a:rPr lang="en-US" sz="2400" b="1">
                <a:latin typeface="Times New Roman" panose="02020603050405020304" pitchFamily="18" charset="0"/>
                <a:cs typeface="Times New Roman" panose="02020603050405020304" pitchFamily="18" charset="0"/>
              </a:rPr>
              <a:t>DESIGN AND METHOLOGIES</a:t>
            </a:r>
            <a:endParaRPr lang="en-IN" sz="2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vert="horz" lIns="91440" tIns="45720" rIns="91440" bIns="45720" rtlCol="0" anchor="t">
            <a:normAutofit/>
          </a:bodyPr>
          <a:lstStyle/>
          <a:p>
            <a:pPr>
              <a:buClr>
                <a:srgbClr val="9E3611"/>
              </a:buClr>
              <a:buFont typeface="Wingdings" panose="05000000000000000000" pitchFamily="2" charset="2"/>
              <a:buChar char="Ø"/>
            </a:pPr>
            <a:r>
              <a:rPr lang="en-US" b="1">
                <a:latin typeface="Times New Roman"/>
                <a:cs typeface="Times New Roman"/>
              </a:rPr>
              <a:t>MODULE 1: </a:t>
            </a:r>
            <a:r>
              <a:rPr lang="en-US">
                <a:latin typeface="Times New Roman"/>
                <a:cs typeface="Times New Roman"/>
              </a:rPr>
              <a:t>Collection of Data &amp; Storing</a:t>
            </a:r>
          </a:p>
          <a:p>
            <a:pPr>
              <a:buClr>
                <a:srgbClr val="9E3611"/>
              </a:buClr>
              <a:buFont typeface="Wingdings" panose="05000000000000000000" pitchFamily="2" charset="2"/>
              <a:buChar char="Ø"/>
            </a:pPr>
            <a:r>
              <a:rPr lang="en-US" b="1">
                <a:latin typeface="Times New Roman"/>
                <a:cs typeface="Times New Roman"/>
              </a:rPr>
              <a:t>MODULE 2: </a:t>
            </a:r>
            <a:r>
              <a:rPr lang="en-US">
                <a:latin typeface="Times New Roman"/>
                <a:cs typeface="Times New Roman"/>
              </a:rPr>
              <a:t>Preprocessing &amp; Augmenting</a:t>
            </a:r>
          </a:p>
          <a:p>
            <a:pPr>
              <a:buClr>
                <a:srgbClr val="9E3611"/>
              </a:buClr>
              <a:buFont typeface="Wingdings" panose="05000000000000000000" pitchFamily="2" charset="2"/>
              <a:buChar char="Ø"/>
            </a:pPr>
            <a:r>
              <a:rPr lang="en-US" b="1">
                <a:latin typeface="Times New Roman"/>
                <a:cs typeface="Times New Roman"/>
              </a:rPr>
              <a:t>MODULE 3: </a:t>
            </a:r>
            <a:r>
              <a:rPr lang="en-US">
                <a:latin typeface="Times New Roman"/>
                <a:cs typeface="Times New Roman"/>
              </a:rPr>
              <a:t>Model Building &amp; Training</a:t>
            </a:r>
          </a:p>
          <a:p>
            <a:pPr>
              <a:buClr>
                <a:srgbClr val="9E3611"/>
              </a:buClr>
              <a:buFont typeface="Wingdings" panose="05000000000000000000" pitchFamily="2" charset="2"/>
              <a:buChar char="Ø"/>
            </a:pPr>
            <a:r>
              <a:rPr lang="en-US" b="1">
                <a:latin typeface="Times New Roman"/>
                <a:cs typeface="Times New Roman"/>
              </a:rPr>
              <a:t>MODULE 4: </a:t>
            </a:r>
            <a:r>
              <a:rPr lang="en-US">
                <a:latin typeface="Times New Roman"/>
                <a:cs typeface="Times New Roman"/>
              </a:rPr>
              <a:t>Evaluation &amp; Segmentation</a:t>
            </a:r>
          </a:p>
          <a:p>
            <a:pPr>
              <a:buClr>
                <a:srgbClr val="9E3611"/>
              </a:buClr>
              <a:buFont typeface="Wingdings" panose="05000000000000000000" pitchFamily="2" charset="2"/>
              <a:buChar char="Ø"/>
            </a:pPr>
            <a:endParaRPr lang="en-IN" b="1">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19-03-2024</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12</a:t>
            </a:fld>
            <a:endParaRPr lang="en-IN"/>
          </a:p>
        </p:txBody>
      </p:sp>
    </p:spTree>
    <p:extLst>
      <p:ext uri="{BB962C8B-B14F-4D97-AF65-F5344CB8AC3E}">
        <p14:creationId xmlns:p14="http://schemas.microsoft.com/office/powerpoint/2010/main" val="305124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1: </a:t>
            </a:r>
            <a:r>
              <a:rPr lang="en-US" sz="2200" b="1">
                <a:solidFill>
                  <a:srgbClr val="000000"/>
                </a:solidFill>
                <a:latin typeface="Times New Roman"/>
                <a:cs typeface="Times New Roman"/>
              </a:rPr>
              <a:t>Collection of Data &amp; Storing</a:t>
            </a:r>
            <a:r>
              <a:rPr lang="en-US" sz="2400" b="1">
                <a:latin typeface="Times New Roman"/>
                <a:cs typeface="Times New Roman"/>
              </a:rPr>
              <a:t> </a:t>
            </a:r>
            <a:endParaRPr lang="en-IN" sz="2400" b="1">
              <a:latin typeface="Times New Roman"/>
              <a:cs typeface="Times New Roman"/>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340743" y="1618200"/>
            <a:ext cx="7801154" cy="427698"/>
          </a:xfrm>
        </p:spPr>
        <p:txBody>
          <a:bodyPr vert="horz" lIns="91440" tIns="45720" rIns="91440" bIns="45720" rtlCol="0" anchor="t">
            <a:normAutofit/>
          </a:bodyPr>
          <a:lstStyle/>
          <a:p>
            <a:pPr marL="0" indent="0">
              <a:buNone/>
            </a:pPr>
            <a:r>
              <a:rPr lang="en-US" b="1">
                <a:latin typeface="Times New Roman"/>
                <a:cs typeface="Times New Roman"/>
              </a:rPr>
              <a:t>STEP1: </a:t>
            </a:r>
            <a:r>
              <a:rPr lang="en-US">
                <a:latin typeface="Times New Roman"/>
                <a:cs typeface="Times New Roman"/>
              </a:rPr>
              <a:t>DOWNLOADING DATA  </a:t>
            </a: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13</a:t>
            </a:fld>
            <a:endParaRPr lang="en-IN"/>
          </a:p>
        </p:txBody>
      </p:sp>
      <p:pic>
        <p:nvPicPr>
          <p:cNvPr id="7" name="Picture 6" descr="A screenshot of a computer program">
            <a:extLst>
              <a:ext uri="{FF2B5EF4-FFF2-40B4-BE49-F238E27FC236}">
                <a16:creationId xmlns:a16="http://schemas.microsoft.com/office/drawing/2014/main" id="{3610ABB9-3726-FED0-CCBF-B648CEA5C2E0}"/>
              </a:ext>
            </a:extLst>
          </p:cNvPr>
          <p:cNvPicPr>
            <a:picLocks noChangeAspect="1"/>
          </p:cNvPicPr>
          <p:nvPr/>
        </p:nvPicPr>
        <p:blipFill>
          <a:blip r:embed="rId2"/>
          <a:stretch>
            <a:fillRect/>
          </a:stretch>
        </p:blipFill>
        <p:spPr>
          <a:xfrm>
            <a:off x="540229" y="2103228"/>
            <a:ext cx="5216825" cy="3701093"/>
          </a:xfrm>
          <a:prstGeom prst="rect">
            <a:avLst/>
          </a:prstGeom>
        </p:spPr>
      </p:pic>
      <p:pic>
        <p:nvPicPr>
          <p:cNvPr id="9" name="Picture 8" descr="A close-up of a brain scan&#10;&#10;Description automatically generated">
            <a:extLst>
              <a:ext uri="{FF2B5EF4-FFF2-40B4-BE49-F238E27FC236}">
                <a16:creationId xmlns:a16="http://schemas.microsoft.com/office/drawing/2014/main" id="{58980BBF-E050-355D-4DDE-8B3AAF0E1F9F}"/>
              </a:ext>
            </a:extLst>
          </p:cNvPr>
          <p:cNvPicPr>
            <a:picLocks noChangeAspect="1"/>
          </p:cNvPicPr>
          <p:nvPr/>
        </p:nvPicPr>
        <p:blipFill>
          <a:blip r:embed="rId3"/>
          <a:stretch>
            <a:fillRect/>
          </a:stretch>
        </p:blipFill>
        <p:spPr>
          <a:xfrm>
            <a:off x="6369620" y="1833473"/>
            <a:ext cx="1997555" cy="1997734"/>
          </a:xfrm>
          <a:prstGeom prst="rect">
            <a:avLst/>
          </a:prstGeom>
        </p:spPr>
      </p:pic>
      <p:pic>
        <p:nvPicPr>
          <p:cNvPr id="10" name="Picture 9" descr="A black square with a white circle in the middle&#10;&#10;Description automatically generated">
            <a:extLst>
              <a:ext uri="{FF2B5EF4-FFF2-40B4-BE49-F238E27FC236}">
                <a16:creationId xmlns:a16="http://schemas.microsoft.com/office/drawing/2014/main" id="{1161C880-AF62-F852-5CD5-B4B3073D9D09}"/>
              </a:ext>
            </a:extLst>
          </p:cNvPr>
          <p:cNvPicPr>
            <a:picLocks noChangeAspect="1"/>
          </p:cNvPicPr>
          <p:nvPr/>
        </p:nvPicPr>
        <p:blipFill>
          <a:blip r:embed="rId4"/>
          <a:stretch>
            <a:fillRect/>
          </a:stretch>
        </p:blipFill>
        <p:spPr>
          <a:xfrm>
            <a:off x="6374561" y="3951887"/>
            <a:ext cx="1987670" cy="1987850"/>
          </a:xfrm>
          <a:prstGeom prst="rect">
            <a:avLst/>
          </a:prstGeom>
        </p:spPr>
      </p:pic>
    </p:spTree>
    <p:extLst>
      <p:ext uri="{BB962C8B-B14F-4D97-AF65-F5344CB8AC3E}">
        <p14:creationId xmlns:p14="http://schemas.microsoft.com/office/powerpoint/2010/main" val="243672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1: </a:t>
            </a:r>
            <a:r>
              <a:rPr lang="en-US" sz="2200" b="1">
                <a:solidFill>
                  <a:srgbClr val="000000"/>
                </a:solidFill>
                <a:latin typeface="Times New Roman"/>
                <a:cs typeface="Times New Roman"/>
              </a:rPr>
              <a:t>Collection of Data &amp; Storing</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14</a:t>
            </a:fld>
            <a:endParaRPr lang="en-IN"/>
          </a:p>
        </p:txBody>
      </p:sp>
      <p:sp>
        <p:nvSpPr>
          <p:cNvPr id="7" name="TextBox 6">
            <a:extLst>
              <a:ext uri="{FF2B5EF4-FFF2-40B4-BE49-F238E27FC236}">
                <a16:creationId xmlns:a16="http://schemas.microsoft.com/office/drawing/2014/main" id="{5A92AB78-8E8F-3B1C-D83D-CB91CDD1A119}"/>
              </a:ext>
            </a:extLst>
          </p:cNvPr>
          <p:cNvSpPr txBox="1"/>
          <p:nvPr/>
        </p:nvSpPr>
        <p:spPr>
          <a:xfrm>
            <a:off x="339306" y="1590135"/>
            <a:ext cx="794780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STEP2: </a:t>
            </a:r>
            <a:r>
              <a:rPr lang="en-US" sz="2000">
                <a:latin typeface="Times New Roman"/>
              </a:rPr>
              <a:t>EXTRCTING REQUIRED FIELDS</a:t>
            </a:r>
            <a:r>
              <a:rPr lang="en-US" sz="2000">
                <a:latin typeface="Times New Roman"/>
                <a:cs typeface="Times New Roman"/>
              </a:rPr>
              <a:t> ​</a:t>
            </a:r>
            <a:endParaRPr lang="en-US"/>
          </a:p>
        </p:txBody>
      </p:sp>
      <p:pic>
        <p:nvPicPr>
          <p:cNvPr id="3" name="Picture 2" descr="A screenshot of a computer program&#10;&#10;Description automatically generated">
            <a:extLst>
              <a:ext uri="{FF2B5EF4-FFF2-40B4-BE49-F238E27FC236}">
                <a16:creationId xmlns:a16="http://schemas.microsoft.com/office/drawing/2014/main" id="{35EDB572-0982-7680-9B69-5E2D174202A4}"/>
              </a:ext>
            </a:extLst>
          </p:cNvPr>
          <p:cNvPicPr>
            <a:picLocks noChangeAspect="1"/>
          </p:cNvPicPr>
          <p:nvPr/>
        </p:nvPicPr>
        <p:blipFill>
          <a:blip r:embed="rId2"/>
          <a:stretch>
            <a:fillRect/>
          </a:stretch>
        </p:blipFill>
        <p:spPr>
          <a:xfrm>
            <a:off x="2008517" y="2247720"/>
            <a:ext cx="5141344" cy="1888107"/>
          </a:xfrm>
          <a:prstGeom prst="rect">
            <a:avLst/>
          </a:prstGeom>
        </p:spPr>
      </p:pic>
      <p:pic>
        <p:nvPicPr>
          <p:cNvPr id="8" name="Picture 7" descr="A computer code with text&#10;&#10;Description automatically generated">
            <a:extLst>
              <a:ext uri="{FF2B5EF4-FFF2-40B4-BE49-F238E27FC236}">
                <a16:creationId xmlns:a16="http://schemas.microsoft.com/office/drawing/2014/main" id="{0A4F53B7-5801-7001-4EDB-2DD5F2437642}"/>
              </a:ext>
            </a:extLst>
          </p:cNvPr>
          <p:cNvPicPr>
            <a:picLocks noChangeAspect="1"/>
          </p:cNvPicPr>
          <p:nvPr/>
        </p:nvPicPr>
        <p:blipFill>
          <a:blip r:embed="rId3"/>
          <a:stretch>
            <a:fillRect/>
          </a:stretch>
        </p:blipFill>
        <p:spPr>
          <a:xfrm>
            <a:off x="1160432" y="4348073"/>
            <a:ext cx="6837513" cy="1037326"/>
          </a:xfrm>
          <a:prstGeom prst="rect">
            <a:avLst/>
          </a:prstGeom>
        </p:spPr>
      </p:pic>
    </p:spTree>
    <p:extLst>
      <p:ext uri="{BB962C8B-B14F-4D97-AF65-F5344CB8AC3E}">
        <p14:creationId xmlns:p14="http://schemas.microsoft.com/office/powerpoint/2010/main" val="74489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1: </a:t>
            </a:r>
            <a:r>
              <a:rPr lang="en-US" sz="2200" b="1">
                <a:solidFill>
                  <a:srgbClr val="000000"/>
                </a:solidFill>
                <a:latin typeface="Times New Roman"/>
                <a:cs typeface="Times New Roman"/>
              </a:rPr>
              <a:t>Collection of Data &amp; Storing</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15</a:t>
            </a:fld>
            <a:endParaRPr lang="en-IN"/>
          </a:p>
        </p:txBody>
      </p:sp>
      <p:sp>
        <p:nvSpPr>
          <p:cNvPr id="8" name="TextBox 7">
            <a:extLst>
              <a:ext uri="{FF2B5EF4-FFF2-40B4-BE49-F238E27FC236}">
                <a16:creationId xmlns:a16="http://schemas.microsoft.com/office/drawing/2014/main" id="{2F961DCD-78BD-0107-099F-B964BB028F7B}"/>
              </a:ext>
            </a:extLst>
          </p:cNvPr>
          <p:cNvSpPr txBox="1"/>
          <p:nvPr/>
        </p:nvSpPr>
        <p:spPr>
          <a:xfrm>
            <a:off x="339306" y="1575758"/>
            <a:ext cx="5791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STEP3: </a:t>
            </a:r>
            <a:r>
              <a:rPr lang="en-US" sz="2000">
                <a:latin typeface="Times New Roman"/>
                <a:cs typeface="Times New Roman"/>
              </a:rPr>
              <a:t>SAVING AND LOADING NUMPY DATA​</a:t>
            </a:r>
            <a:endParaRPr lang="en-US"/>
          </a:p>
        </p:txBody>
      </p:sp>
      <p:pic>
        <p:nvPicPr>
          <p:cNvPr id="3" name="Picture 2" descr="A close-up of a couple of words&#10;&#10;Description automatically generated">
            <a:extLst>
              <a:ext uri="{FF2B5EF4-FFF2-40B4-BE49-F238E27FC236}">
                <a16:creationId xmlns:a16="http://schemas.microsoft.com/office/drawing/2014/main" id="{B0166531-4077-CA6E-8CA5-EA6A1BE86B6B}"/>
              </a:ext>
            </a:extLst>
          </p:cNvPr>
          <p:cNvPicPr>
            <a:picLocks noChangeAspect="1"/>
          </p:cNvPicPr>
          <p:nvPr/>
        </p:nvPicPr>
        <p:blipFill rotWithShape="1">
          <a:blip r:embed="rId2"/>
          <a:srcRect r="7468" b="-3798"/>
          <a:stretch/>
        </p:blipFill>
        <p:spPr>
          <a:xfrm>
            <a:off x="1292345" y="2459068"/>
            <a:ext cx="6574981" cy="968900"/>
          </a:xfrm>
          <a:prstGeom prst="rect">
            <a:avLst/>
          </a:prstGeom>
        </p:spPr>
      </p:pic>
      <p:pic>
        <p:nvPicPr>
          <p:cNvPr id="7" name="Picture 6" descr="A close-up of a screenshot&#10;&#10;Description automatically generated">
            <a:extLst>
              <a:ext uri="{FF2B5EF4-FFF2-40B4-BE49-F238E27FC236}">
                <a16:creationId xmlns:a16="http://schemas.microsoft.com/office/drawing/2014/main" id="{DCECB6EA-BBFB-E1FC-68DD-2428EF0CA0E6}"/>
              </a:ext>
            </a:extLst>
          </p:cNvPr>
          <p:cNvPicPr>
            <a:picLocks noChangeAspect="1"/>
          </p:cNvPicPr>
          <p:nvPr/>
        </p:nvPicPr>
        <p:blipFill rotWithShape="1">
          <a:blip r:embed="rId3"/>
          <a:srcRect l="253" r="2914" b="1471"/>
          <a:stretch/>
        </p:blipFill>
        <p:spPr>
          <a:xfrm>
            <a:off x="1275069" y="3503942"/>
            <a:ext cx="6585461" cy="95726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1777F18-3324-4191-4EAE-2883026812BA}"/>
              </a:ext>
            </a:extLst>
          </p:cNvPr>
          <p:cNvPicPr>
            <a:picLocks noChangeAspect="1"/>
          </p:cNvPicPr>
          <p:nvPr/>
        </p:nvPicPr>
        <p:blipFill>
          <a:blip r:embed="rId4"/>
          <a:stretch>
            <a:fillRect/>
          </a:stretch>
        </p:blipFill>
        <p:spPr>
          <a:xfrm>
            <a:off x="1290727" y="4563105"/>
            <a:ext cx="6591300" cy="981075"/>
          </a:xfrm>
          <a:prstGeom prst="rect">
            <a:avLst/>
          </a:prstGeom>
        </p:spPr>
      </p:pic>
    </p:spTree>
    <p:extLst>
      <p:ext uri="{BB962C8B-B14F-4D97-AF65-F5344CB8AC3E}">
        <p14:creationId xmlns:p14="http://schemas.microsoft.com/office/powerpoint/2010/main" val="1693007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2: </a:t>
            </a:r>
            <a:r>
              <a:rPr lang="en-US" sz="2000" b="1">
                <a:solidFill>
                  <a:srgbClr val="000000"/>
                </a:solidFill>
                <a:latin typeface="Times New Roman"/>
                <a:cs typeface="Times New Roman"/>
              </a:rPr>
              <a:t>Preprocessing &amp; Augmenting</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16</a:t>
            </a:fld>
            <a:endParaRPr lang="en-IN"/>
          </a:p>
        </p:txBody>
      </p:sp>
      <p:sp>
        <p:nvSpPr>
          <p:cNvPr id="10" name="TextBox 9">
            <a:extLst>
              <a:ext uri="{FF2B5EF4-FFF2-40B4-BE49-F238E27FC236}">
                <a16:creationId xmlns:a16="http://schemas.microsoft.com/office/drawing/2014/main" id="{E1743BEE-ACB5-86DE-3105-848C1F8124FF}"/>
              </a:ext>
            </a:extLst>
          </p:cNvPr>
          <p:cNvSpPr txBox="1"/>
          <p:nvPr/>
        </p:nvSpPr>
        <p:spPr>
          <a:xfrm>
            <a:off x="339306" y="1532626"/>
            <a:ext cx="66538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STEP1: </a:t>
            </a:r>
            <a:r>
              <a:rPr lang="en-US" sz="2000">
                <a:latin typeface="Times New Roman"/>
                <a:cs typeface="Times New Roman"/>
              </a:rPr>
              <a:t>PREPROCESSING &amp; AUGMENTATION OF DATA ​</a:t>
            </a:r>
            <a:endParaRPr lang="en-US"/>
          </a:p>
        </p:txBody>
      </p:sp>
      <p:pic>
        <p:nvPicPr>
          <p:cNvPr id="3" name="Picture 2" descr="A screenshot of a computer code&#10;&#10;Description automatically generated">
            <a:extLst>
              <a:ext uri="{FF2B5EF4-FFF2-40B4-BE49-F238E27FC236}">
                <a16:creationId xmlns:a16="http://schemas.microsoft.com/office/drawing/2014/main" id="{558A0480-56EB-32D0-3CB5-E4E1D1D79BC4}"/>
              </a:ext>
            </a:extLst>
          </p:cNvPr>
          <p:cNvPicPr>
            <a:picLocks noChangeAspect="1"/>
          </p:cNvPicPr>
          <p:nvPr/>
        </p:nvPicPr>
        <p:blipFill>
          <a:blip r:embed="rId2"/>
          <a:stretch>
            <a:fillRect/>
          </a:stretch>
        </p:blipFill>
        <p:spPr>
          <a:xfrm>
            <a:off x="1162050" y="2569055"/>
            <a:ext cx="6819900" cy="2381250"/>
          </a:xfrm>
          <a:prstGeom prst="rect">
            <a:avLst/>
          </a:prstGeom>
        </p:spPr>
      </p:pic>
    </p:spTree>
    <p:extLst>
      <p:ext uri="{BB962C8B-B14F-4D97-AF65-F5344CB8AC3E}">
        <p14:creationId xmlns:p14="http://schemas.microsoft.com/office/powerpoint/2010/main" val="72348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2: </a:t>
            </a:r>
            <a:r>
              <a:rPr lang="en-US" sz="2000" b="1">
                <a:solidFill>
                  <a:srgbClr val="000000"/>
                </a:solidFill>
                <a:latin typeface="Times New Roman"/>
                <a:cs typeface="Times New Roman"/>
              </a:rPr>
              <a:t>Preprocessing &amp; Augmenting</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17</a:t>
            </a:fld>
            <a:endParaRPr lang="en-IN"/>
          </a:p>
        </p:txBody>
      </p:sp>
      <p:sp>
        <p:nvSpPr>
          <p:cNvPr id="12" name="TextBox 11">
            <a:extLst>
              <a:ext uri="{FF2B5EF4-FFF2-40B4-BE49-F238E27FC236}">
                <a16:creationId xmlns:a16="http://schemas.microsoft.com/office/drawing/2014/main" id="{BB0CC8B8-2C2F-50CC-124E-7E5F82352AE3}"/>
              </a:ext>
            </a:extLst>
          </p:cNvPr>
          <p:cNvSpPr txBox="1"/>
          <p:nvPr/>
        </p:nvSpPr>
        <p:spPr>
          <a:xfrm>
            <a:off x="339306" y="1561382"/>
            <a:ext cx="525923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STEP2:</a:t>
            </a:r>
            <a:r>
              <a:rPr lang="en-US" sz="2000" b="1">
                <a:latin typeface="Times New Roman"/>
                <a:cs typeface="Times New Roman"/>
              </a:rPr>
              <a:t> </a:t>
            </a:r>
            <a:r>
              <a:rPr lang="en-US" sz="2000">
                <a:latin typeface="Times New Roman"/>
                <a:cs typeface="Times New Roman"/>
              </a:rPr>
              <a:t>DATA ​SPLIT UP</a:t>
            </a:r>
            <a:endParaRPr lang="en-US"/>
          </a:p>
        </p:txBody>
      </p:sp>
      <p:pic>
        <p:nvPicPr>
          <p:cNvPr id="3" name="Picture 2" descr="A close-up of a computer code&#10;&#10;Description automatically generated">
            <a:extLst>
              <a:ext uri="{FF2B5EF4-FFF2-40B4-BE49-F238E27FC236}">
                <a16:creationId xmlns:a16="http://schemas.microsoft.com/office/drawing/2014/main" id="{F4DBF1FF-DEEC-2B7B-44DB-337B5690B6AA}"/>
              </a:ext>
            </a:extLst>
          </p:cNvPr>
          <p:cNvPicPr>
            <a:picLocks noChangeAspect="1"/>
          </p:cNvPicPr>
          <p:nvPr/>
        </p:nvPicPr>
        <p:blipFill>
          <a:blip r:embed="rId2"/>
          <a:stretch>
            <a:fillRect/>
          </a:stretch>
        </p:blipFill>
        <p:spPr>
          <a:xfrm>
            <a:off x="833438" y="2617129"/>
            <a:ext cx="7477125" cy="904875"/>
          </a:xfrm>
          <a:prstGeom prst="rect">
            <a:avLst/>
          </a:prstGeom>
        </p:spPr>
      </p:pic>
      <p:sp>
        <p:nvSpPr>
          <p:cNvPr id="7" name="TextBox 6">
            <a:extLst>
              <a:ext uri="{FF2B5EF4-FFF2-40B4-BE49-F238E27FC236}">
                <a16:creationId xmlns:a16="http://schemas.microsoft.com/office/drawing/2014/main" id="{9536A8D9-17E9-5484-20B5-18D2D7EABA2F}"/>
              </a:ext>
            </a:extLst>
          </p:cNvPr>
          <p:cNvSpPr txBox="1"/>
          <p:nvPr/>
        </p:nvSpPr>
        <p:spPr>
          <a:xfrm>
            <a:off x="671558" y="4527702"/>
            <a:ext cx="35525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Train Data: 80%</a:t>
            </a:r>
            <a:endParaRPr lang="en-US"/>
          </a:p>
          <a:p>
            <a:pPr marL="285750" indent="-285750">
              <a:buFont typeface="Arial"/>
              <a:buChar char="•"/>
            </a:pPr>
            <a:r>
              <a:rPr lang="en-US">
                <a:latin typeface="Times New Roman"/>
                <a:cs typeface="Times New Roman"/>
              </a:rPr>
              <a:t>Test Data: 20%</a:t>
            </a:r>
          </a:p>
        </p:txBody>
      </p:sp>
    </p:spTree>
    <p:extLst>
      <p:ext uri="{BB962C8B-B14F-4D97-AF65-F5344CB8AC3E}">
        <p14:creationId xmlns:p14="http://schemas.microsoft.com/office/powerpoint/2010/main" val="2659864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3: </a:t>
            </a:r>
            <a:r>
              <a:rPr lang="en-US" sz="2000" b="1">
                <a:solidFill>
                  <a:srgbClr val="000000"/>
                </a:solidFill>
                <a:latin typeface="Times New Roman"/>
                <a:cs typeface="Times New Roman"/>
              </a:rPr>
              <a:t>Model Building &amp; Training</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18</a:t>
            </a:fld>
            <a:endParaRPr lang="en-IN"/>
          </a:p>
        </p:txBody>
      </p:sp>
      <p:sp>
        <p:nvSpPr>
          <p:cNvPr id="10" name="TextBox 9">
            <a:extLst>
              <a:ext uri="{FF2B5EF4-FFF2-40B4-BE49-F238E27FC236}">
                <a16:creationId xmlns:a16="http://schemas.microsoft.com/office/drawing/2014/main" id="{9A183DBC-EF74-4ABF-B590-AE758D39CC74}"/>
              </a:ext>
            </a:extLst>
          </p:cNvPr>
          <p:cNvSpPr txBox="1"/>
          <p:nvPr/>
        </p:nvSpPr>
        <p:spPr>
          <a:xfrm>
            <a:off x="339307" y="1575758"/>
            <a:ext cx="610750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STEP1: </a:t>
            </a:r>
            <a:r>
              <a:rPr lang="en-US" sz="2000">
                <a:latin typeface="Times New Roman"/>
                <a:cs typeface="Times New Roman"/>
              </a:rPr>
              <a:t>MODEL CREATION WITH PARAMETERS</a:t>
            </a:r>
          </a:p>
        </p:txBody>
      </p:sp>
      <p:pic>
        <p:nvPicPr>
          <p:cNvPr id="3" name="Picture 2" descr="A screenshot of a computer program">
            <a:extLst>
              <a:ext uri="{FF2B5EF4-FFF2-40B4-BE49-F238E27FC236}">
                <a16:creationId xmlns:a16="http://schemas.microsoft.com/office/drawing/2014/main" id="{9E257269-E160-1D9D-9D02-6696C28B893B}"/>
              </a:ext>
            </a:extLst>
          </p:cNvPr>
          <p:cNvPicPr>
            <a:picLocks noChangeAspect="1"/>
          </p:cNvPicPr>
          <p:nvPr/>
        </p:nvPicPr>
        <p:blipFill>
          <a:blip r:embed="rId2"/>
          <a:stretch>
            <a:fillRect/>
          </a:stretch>
        </p:blipFill>
        <p:spPr>
          <a:xfrm>
            <a:off x="1570906" y="2159570"/>
            <a:ext cx="5987811" cy="3875957"/>
          </a:xfrm>
          <a:prstGeom prst="rect">
            <a:avLst/>
          </a:prstGeom>
        </p:spPr>
      </p:pic>
    </p:spTree>
    <p:extLst>
      <p:ext uri="{BB962C8B-B14F-4D97-AF65-F5344CB8AC3E}">
        <p14:creationId xmlns:p14="http://schemas.microsoft.com/office/powerpoint/2010/main" val="364094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3: </a:t>
            </a:r>
            <a:r>
              <a:rPr lang="en-US" sz="2000" b="1">
                <a:solidFill>
                  <a:srgbClr val="000000"/>
                </a:solidFill>
                <a:latin typeface="Times New Roman"/>
                <a:cs typeface="Times New Roman"/>
              </a:rPr>
              <a:t>Model Building &amp; Training</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19</a:t>
            </a:fld>
            <a:endParaRPr lang="en-IN"/>
          </a:p>
        </p:txBody>
      </p:sp>
      <p:sp>
        <p:nvSpPr>
          <p:cNvPr id="12" name="TextBox 11">
            <a:extLst>
              <a:ext uri="{FF2B5EF4-FFF2-40B4-BE49-F238E27FC236}">
                <a16:creationId xmlns:a16="http://schemas.microsoft.com/office/drawing/2014/main" id="{074616E9-30B6-4AC5-BC53-E30216CF640C}"/>
              </a:ext>
            </a:extLst>
          </p:cNvPr>
          <p:cNvSpPr txBox="1"/>
          <p:nvPr/>
        </p:nvSpPr>
        <p:spPr>
          <a:xfrm>
            <a:off x="339306" y="1561381"/>
            <a:ext cx="60068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STEP2: </a:t>
            </a:r>
            <a:r>
              <a:rPr lang="en-US" sz="2000">
                <a:latin typeface="Times New Roman"/>
                <a:cs typeface="Times New Roman"/>
              </a:rPr>
              <a:t>COMPLING &amp;  TRAINING THE MODEL ​</a:t>
            </a:r>
            <a:endParaRPr lang="en-US"/>
          </a:p>
        </p:txBody>
      </p:sp>
      <p:pic>
        <p:nvPicPr>
          <p:cNvPr id="7" name="Picture 6" descr="A close up of a white background&#10;&#10;Description automatically generated">
            <a:extLst>
              <a:ext uri="{FF2B5EF4-FFF2-40B4-BE49-F238E27FC236}">
                <a16:creationId xmlns:a16="http://schemas.microsoft.com/office/drawing/2014/main" id="{1497909F-4DBE-CB85-CF2B-4AB917A8991F}"/>
              </a:ext>
            </a:extLst>
          </p:cNvPr>
          <p:cNvPicPr>
            <a:picLocks noChangeAspect="1"/>
          </p:cNvPicPr>
          <p:nvPr/>
        </p:nvPicPr>
        <p:blipFill>
          <a:blip r:embed="rId2"/>
          <a:stretch>
            <a:fillRect/>
          </a:stretch>
        </p:blipFill>
        <p:spPr>
          <a:xfrm>
            <a:off x="1676400" y="2328683"/>
            <a:ext cx="5791200" cy="619125"/>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3A2889DA-3DB4-2016-7222-DC23FA11504E}"/>
              </a:ext>
            </a:extLst>
          </p:cNvPr>
          <p:cNvPicPr>
            <a:picLocks noChangeAspect="1"/>
          </p:cNvPicPr>
          <p:nvPr/>
        </p:nvPicPr>
        <p:blipFill>
          <a:blip r:embed="rId3"/>
          <a:stretch>
            <a:fillRect/>
          </a:stretch>
        </p:blipFill>
        <p:spPr>
          <a:xfrm>
            <a:off x="1145336" y="3141273"/>
            <a:ext cx="6853327" cy="2243228"/>
          </a:xfrm>
          <a:prstGeom prst="rect">
            <a:avLst/>
          </a:prstGeom>
        </p:spPr>
      </p:pic>
    </p:spTree>
    <p:extLst>
      <p:ext uri="{BB962C8B-B14F-4D97-AF65-F5344CB8AC3E}">
        <p14:creationId xmlns:p14="http://schemas.microsoft.com/office/powerpoint/2010/main" val="306332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19-03-2024</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2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743537"/>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a:latin typeface="Times New Roman" pitchFamily="18" charset="0"/>
                <a:cs typeface="Times New Roman" pitchFamily="18" charset="0"/>
              </a:rPr>
              <a:t>AGENDA</a:t>
            </a:r>
            <a:endParaRPr lang="en-IN" b="1">
              <a:latin typeface="Times New Roman" pitchFamily="18" charset="0"/>
              <a:cs typeface="Times New Roman" pitchFamily="18" charset="0"/>
            </a:endParaRPr>
          </a:p>
        </p:txBody>
      </p:sp>
      <p:sp>
        <p:nvSpPr>
          <p:cNvPr id="6" name="Content Placeholder 2"/>
          <p:cNvSpPr txBox="1">
            <a:spLocks/>
          </p:cNvSpPr>
          <p:nvPr/>
        </p:nvSpPr>
        <p:spPr>
          <a:xfrm>
            <a:off x="457200" y="1513296"/>
            <a:ext cx="8229600" cy="4525963"/>
          </a:xfrm>
          <a:prstGeom prst="rect">
            <a:avLst/>
          </a:prstGeom>
        </p:spPr>
        <p:txBody>
          <a:bodyPr lIns="91440" tIns="45720" rIns="91440" bIns="4572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000">
                <a:latin typeface="Times New Roman"/>
                <a:cs typeface="Times New Roman"/>
              </a:rPr>
              <a:t>ABSTRACT</a:t>
            </a:r>
          </a:p>
          <a:p>
            <a:pPr>
              <a:lnSpc>
                <a:spcPct val="150000"/>
              </a:lnSpc>
            </a:pPr>
            <a:r>
              <a:rPr lang="en-IN" sz="2000">
                <a:latin typeface="Times New Roman"/>
                <a:cs typeface="Times New Roman"/>
              </a:rPr>
              <a:t>OBJECTIVE</a:t>
            </a:r>
          </a:p>
          <a:p>
            <a:pPr>
              <a:lnSpc>
                <a:spcPct val="150000"/>
              </a:lnSpc>
            </a:pPr>
            <a:r>
              <a:rPr lang="en-IN" sz="2000">
                <a:latin typeface="Times New Roman"/>
                <a:cs typeface="Times New Roman"/>
              </a:rPr>
              <a:t>INTRODUCTION</a:t>
            </a:r>
          </a:p>
          <a:p>
            <a:pPr>
              <a:lnSpc>
                <a:spcPct val="150000"/>
              </a:lnSpc>
            </a:pPr>
            <a:r>
              <a:rPr lang="en-IN" sz="2000">
                <a:latin typeface="Times New Roman"/>
                <a:cs typeface="Times New Roman"/>
              </a:rPr>
              <a:t>LITERATURE REVIEW</a:t>
            </a:r>
          </a:p>
          <a:p>
            <a:pPr>
              <a:lnSpc>
                <a:spcPct val="150000"/>
              </a:lnSpc>
            </a:pPr>
            <a:r>
              <a:rPr lang="en-IN" sz="2000">
                <a:latin typeface="Times New Roman"/>
                <a:cs typeface="Times New Roman"/>
              </a:rPr>
              <a:t>DESIGN AND METHODOLOGIES</a:t>
            </a:r>
          </a:p>
          <a:p>
            <a:pPr>
              <a:lnSpc>
                <a:spcPct val="150000"/>
              </a:lnSpc>
            </a:pPr>
            <a:r>
              <a:rPr lang="en-IN" sz="2000">
                <a:latin typeface="Times New Roman"/>
                <a:cs typeface="Times New Roman"/>
              </a:rPr>
              <a:t>IMPLEMENTATION</a:t>
            </a:r>
          </a:p>
          <a:p>
            <a:pPr>
              <a:lnSpc>
                <a:spcPct val="150000"/>
              </a:lnSpc>
            </a:pPr>
            <a:r>
              <a:rPr lang="en-IN" sz="2000">
                <a:latin typeface="Times New Roman"/>
                <a:cs typeface="Times New Roman"/>
              </a:rPr>
              <a:t>CONCLUSION</a:t>
            </a:r>
          </a:p>
          <a:p>
            <a:pPr>
              <a:lnSpc>
                <a:spcPct val="150000"/>
              </a:lnSpc>
            </a:pPr>
            <a:r>
              <a:rPr lang="en-IN" sz="2000">
                <a:latin typeface="Times New Roman"/>
                <a:cs typeface="Times New Roman"/>
              </a:rPr>
              <a:t>REFERENCES</a:t>
            </a: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4: </a:t>
            </a:r>
            <a:r>
              <a:rPr lang="en-US" sz="2000" b="1">
                <a:solidFill>
                  <a:srgbClr val="000000"/>
                </a:solidFill>
                <a:latin typeface="Times New Roman"/>
                <a:cs typeface="Times New Roman"/>
              </a:rPr>
              <a:t>Evaluation &amp; Segmentation</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20</a:t>
            </a:fld>
            <a:endParaRPr lang="en-IN"/>
          </a:p>
        </p:txBody>
      </p:sp>
      <p:sp>
        <p:nvSpPr>
          <p:cNvPr id="10" name="TextBox 9">
            <a:extLst>
              <a:ext uri="{FF2B5EF4-FFF2-40B4-BE49-F238E27FC236}">
                <a16:creationId xmlns:a16="http://schemas.microsoft.com/office/drawing/2014/main" id="{D610BB13-68DC-13FD-C78C-1191A0831A46}"/>
              </a:ext>
            </a:extLst>
          </p:cNvPr>
          <p:cNvSpPr txBox="1"/>
          <p:nvPr/>
        </p:nvSpPr>
        <p:spPr>
          <a:xfrm>
            <a:off x="339306" y="1561381"/>
            <a:ext cx="525923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STEP1:</a:t>
            </a:r>
            <a:r>
              <a:rPr lang="en-US" sz="2000">
                <a:latin typeface="Times New Roman"/>
                <a:cs typeface="Times New Roman"/>
              </a:rPr>
              <a:t> MODEL ​ANALYSIS</a:t>
            </a:r>
            <a:endParaRPr lang="en-US"/>
          </a:p>
        </p:txBody>
      </p:sp>
      <p:pic>
        <p:nvPicPr>
          <p:cNvPr id="3" name="Picture 2" descr="A screenshot of a computer code&#10;&#10;Description automatically generated">
            <a:extLst>
              <a:ext uri="{FF2B5EF4-FFF2-40B4-BE49-F238E27FC236}">
                <a16:creationId xmlns:a16="http://schemas.microsoft.com/office/drawing/2014/main" id="{BC6E510B-5753-6AD9-F7B4-4FEC53F15675}"/>
              </a:ext>
            </a:extLst>
          </p:cNvPr>
          <p:cNvPicPr>
            <a:picLocks noChangeAspect="1"/>
          </p:cNvPicPr>
          <p:nvPr/>
        </p:nvPicPr>
        <p:blipFill rotWithShape="1">
          <a:blip r:embed="rId2"/>
          <a:srcRect t="3012" b="602"/>
          <a:stretch/>
        </p:blipFill>
        <p:spPr>
          <a:xfrm>
            <a:off x="690113" y="2828500"/>
            <a:ext cx="7605623" cy="1905738"/>
          </a:xfrm>
          <a:prstGeom prst="rect">
            <a:avLst/>
          </a:prstGeom>
        </p:spPr>
      </p:pic>
    </p:spTree>
    <p:extLst>
      <p:ext uri="{BB962C8B-B14F-4D97-AF65-F5344CB8AC3E}">
        <p14:creationId xmlns:p14="http://schemas.microsoft.com/office/powerpoint/2010/main" val="358578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340743" y="283349"/>
            <a:ext cx="7772400" cy="1609344"/>
          </a:xfrm>
        </p:spPr>
        <p:txBody>
          <a:bodyPr>
            <a:normAutofit/>
          </a:bodyPr>
          <a:lstStyle/>
          <a:p>
            <a:r>
              <a:rPr lang="en-US" sz="2400" b="1">
                <a:latin typeface="Times New Roman"/>
                <a:cs typeface="Times New Roman"/>
              </a:rPr>
              <a:t>MODULE 4: </a:t>
            </a:r>
            <a:r>
              <a:rPr lang="en-US" sz="2000" b="1">
                <a:solidFill>
                  <a:srgbClr val="000000"/>
                </a:solidFill>
                <a:latin typeface="Times New Roman"/>
                <a:cs typeface="Times New Roman"/>
              </a:rPr>
              <a:t>Evaluation &amp; Segmentation</a:t>
            </a:r>
            <a:r>
              <a:rPr lang="en-US" sz="2400" b="1">
                <a:latin typeface="Times New Roman"/>
                <a:cs typeface="Times New Roman"/>
              </a:rPr>
              <a:t> </a:t>
            </a:r>
            <a:endParaRPr lang="en-IN" sz="2400" b="1">
              <a:latin typeface="Times New Roman"/>
              <a:cs typeface="Times New Roman"/>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19-03-2024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21</a:t>
            </a:fld>
            <a:endParaRPr lang="en-IN"/>
          </a:p>
        </p:txBody>
      </p:sp>
      <p:sp>
        <p:nvSpPr>
          <p:cNvPr id="14" name="TextBox 13">
            <a:extLst>
              <a:ext uri="{FF2B5EF4-FFF2-40B4-BE49-F238E27FC236}">
                <a16:creationId xmlns:a16="http://schemas.microsoft.com/office/drawing/2014/main" id="{88452FF1-6CE7-42E0-8351-A2F0927569E4}"/>
              </a:ext>
            </a:extLst>
          </p:cNvPr>
          <p:cNvSpPr txBox="1"/>
          <p:nvPr/>
        </p:nvSpPr>
        <p:spPr>
          <a:xfrm>
            <a:off x="333555" y="1555631"/>
            <a:ext cx="525923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STEP3: </a:t>
            </a:r>
            <a:r>
              <a:rPr lang="en-US" sz="2000">
                <a:latin typeface="Times New Roman"/>
              </a:rPr>
              <a:t>SEGMENTATION</a:t>
            </a:r>
            <a:endParaRPr lang="en-US" sz="2000">
              <a:latin typeface="Times New Roman"/>
              <a:cs typeface="Times New Roman"/>
            </a:endParaRPr>
          </a:p>
        </p:txBody>
      </p:sp>
      <p:pic>
        <p:nvPicPr>
          <p:cNvPr id="3" name="Picture 2" descr="A screenshot of a computer&#10;&#10;Description automatically generated">
            <a:extLst>
              <a:ext uri="{FF2B5EF4-FFF2-40B4-BE49-F238E27FC236}">
                <a16:creationId xmlns:a16="http://schemas.microsoft.com/office/drawing/2014/main" id="{9DF61727-9B26-ED29-2479-95D67A6D7A64}"/>
              </a:ext>
            </a:extLst>
          </p:cNvPr>
          <p:cNvPicPr>
            <a:picLocks noChangeAspect="1"/>
          </p:cNvPicPr>
          <p:nvPr/>
        </p:nvPicPr>
        <p:blipFill>
          <a:blip r:embed="rId2"/>
          <a:stretch>
            <a:fillRect/>
          </a:stretch>
        </p:blipFill>
        <p:spPr>
          <a:xfrm>
            <a:off x="2408657" y="2060725"/>
            <a:ext cx="4341064" cy="4203042"/>
          </a:xfrm>
          <a:prstGeom prst="rect">
            <a:avLst/>
          </a:prstGeom>
        </p:spPr>
      </p:pic>
    </p:spTree>
    <p:extLst>
      <p:ext uri="{BB962C8B-B14F-4D97-AF65-F5344CB8AC3E}">
        <p14:creationId xmlns:p14="http://schemas.microsoft.com/office/powerpoint/2010/main" val="203191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a:xfrm>
            <a:off x="441385" y="312104"/>
            <a:ext cx="7772400" cy="1609344"/>
          </a:xfrm>
        </p:spPr>
        <p:txBody>
          <a:bodyPr>
            <a:normAutofit/>
          </a:bodyPr>
          <a:lstStyle/>
          <a:p>
            <a:r>
              <a:rPr lang="en-US" sz="2400" b="1">
                <a:latin typeface="Times New Roman" panose="02020603050405020304" pitchFamily="18" charset="0"/>
                <a:cs typeface="Times New Roman" panose="02020603050405020304" pitchFamily="18" charset="0"/>
              </a:rPr>
              <a:t>IMPLEMENTATION</a:t>
            </a:r>
            <a:endParaRPr lang="en-IN" sz="2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a:xfrm>
            <a:off x="685800" y="1805106"/>
            <a:ext cx="7772400" cy="4050792"/>
          </a:xfrm>
        </p:spPr>
        <p:txBody>
          <a:bodyPr vert="horz" lIns="91440" tIns="45720" rIns="91440" bIns="45720" rtlCol="0" anchor="t">
            <a:normAutofit/>
          </a:bodyPr>
          <a:lstStyle/>
          <a:p>
            <a:pPr>
              <a:buFont typeface="Wingdings" panose="05000000000000000000" pitchFamily="2" charset="2"/>
              <a:buChar char="Ø"/>
            </a:pPr>
            <a:r>
              <a:rPr lang="en-US" dirty="0">
                <a:latin typeface="Times New Roman"/>
                <a:cs typeface="Times New Roman"/>
              </a:rPr>
              <a:t>Architecture Diagram</a:t>
            </a:r>
          </a:p>
          <a:p>
            <a:pPr>
              <a:buFont typeface="Wingdings" panose="05000000000000000000" pitchFamily="2" charset="2"/>
              <a:buChar char="Ø"/>
            </a:pPr>
            <a:r>
              <a:rPr lang="en-US" dirty="0">
                <a:latin typeface="Times New Roman"/>
                <a:cs typeface="Times New Roman"/>
              </a:rPr>
              <a:t>Data –Flow Diagram</a:t>
            </a:r>
          </a:p>
          <a:p>
            <a:pPr marL="0" indent="0">
              <a:buNone/>
            </a:pPr>
            <a:endParaRPr lang="en-US" dirty="0">
              <a:latin typeface="Times New Roman"/>
              <a:cs typeface="Times New Roman"/>
            </a:endParaRPr>
          </a:p>
          <a:p>
            <a:pPr>
              <a:buFont typeface="Wingdings" panose="05000000000000000000" pitchFamily="2" charset="2"/>
              <a:buChar char="Ø"/>
            </a:pPr>
            <a:endParaRPr lang="en-US">
              <a:latin typeface="Times New Roman"/>
              <a:cs typeface="Times New Roman"/>
            </a:endParaRP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19-03-2024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22</a:t>
            </a:fld>
            <a:endParaRPr lang="en-IN"/>
          </a:p>
        </p:txBody>
      </p:sp>
    </p:spTree>
    <p:extLst>
      <p:ext uri="{BB962C8B-B14F-4D97-AF65-F5344CB8AC3E}">
        <p14:creationId xmlns:p14="http://schemas.microsoft.com/office/powerpoint/2010/main" val="268868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121" y="211462"/>
            <a:ext cx="7772400" cy="1609344"/>
          </a:xfrm>
        </p:spPr>
        <p:txBody>
          <a:bodyPr>
            <a:normAutofit/>
          </a:bodyPr>
          <a:lstStyle/>
          <a:p>
            <a:r>
              <a:rPr lang="en-US" sz="2400" b="1">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19-03-2024</a:t>
            </a:fld>
            <a:endParaRPr lang="en-IN"/>
          </a:p>
        </p:txBody>
      </p:sp>
      <p:sp>
        <p:nvSpPr>
          <p:cNvPr id="4" name="Footer Placeholder 3"/>
          <p:cNvSpPr>
            <a:spLocks noGrp="1"/>
          </p:cNvSpPr>
          <p:nvPr>
            <p:ph type="ftr" sz="quarter" idx="11"/>
          </p:nvPr>
        </p:nvSpPr>
        <p:spPr/>
        <p:txBody>
          <a:bodyPr/>
          <a:lstStyle/>
          <a:p>
            <a:r>
              <a:rPr lang="en-IN"/>
              <a:t>BATCH NO: 2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23</a:t>
            </a:fld>
            <a:endParaRPr lang="en-IN"/>
          </a:p>
        </p:txBody>
      </p:sp>
      <p:pic>
        <p:nvPicPr>
          <p:cNvPr id="6" name="Picture 5" descr="A screenshot of a computer&#10;&#10;Description automatically generated">
            <a:extLst>
              <a:ext uri="{FF2B5EF4-FFF2-40B4-BE49-F238E27FC236}">
                <a16:creationId xmlns:a16="http://schemas.microsoft.com/office/drawing/2014/main" id="{7E1E7F66-3C58-E569-5B39-2AF709942628}"/>
              </a:ext>
            </a:extLst>
          </p:cNvPr>
          <p:cNvPicPr>
            <a:picLocks noChangeAspect="1"/>
          </p:cNvPicPr>
          <p:nvPr/>
        </p:nvPicPr>
        <p:blipFill>
          <a:blip r:embed="rId2"/>
          <a:stretch>
            <a:fillRect/>
          </a:stretch>
        </p:blipFill>
        <p:spPr>
          <a:xfrm>
            <a:off x="1495245" y="1146551"/>
            <a:ext cx="6153508" cy="5427539"/>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11462"/>
            <a:ext cx="7772400" cy="1609344"/>
          </a:xfrm>
        </p:spPr>
        <p:txBody>
          <a:bodyPr>
            <a:normAutofit/>
          </a:bodyPr>
          <a:lstStyle/>
          <a:p>
            <a:r>
              <a:rPr lang="en-US" sz="2400" b="1">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19-03-2024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24</a:t>
            </a:fld>
            <a:endParaRPr lang="en-IN"/>
          </a:p>
        </p:txBody>
      </p:sp>
      <p:pic>
        <p:nvPicPr>
          <p:cNvPr id="6" name="Picture 5" descr="A screenshot of a computer&#10;&#10;Description automatically generated">
            <a:extLst>
              <a:ext uri="{FF2B5EF4-FFF2-40B4-BE49-F238E27FC236}">
                <a16:creationId xmlns:a16="http://schemas.microsoft.com/office/drawing/2014/main" id="{CAB1EB55-5C10-6593-2ED5-15DA81E1DD44}"/>
              </a:ext>
            </a:extLst>
          </p:cNvPr>
          <p:cNvPicPr>
            <a:picLocks noChangeAspect="1"/>
          </p:cNvPicPr>
          <p:nvPr/>
        </p:nvPicPr>
        <p:blipFill>
          <a:blip r:embed="rId2"/>
          <a:stretch>
            <a:fillRect/>
          </a:stretch>
        </p:blipFill>
        <p:spPr>
          <a:xfrm>
            <a:off x="2380056" y="1130877"/>
            <a:ext cx="4895642" cy="5250610"/>
          </a:xfrm>
          <a:prstGeom prst="rect">
            <a:avLst/>
          </a:prstGeom>
        </p:spPr>
      </p:pic>
    </p:spTree>
    <p:extLst>
      <p:ext uri="{BB962C8B-B14F-4D97-AF65-F5344CB8AC3E}">
        <p14:creationId xmlns:p14="http://schemas.microsoft.com/office/powerpoint/2010/main" val="1506820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a:xfrm>
            <a:off x="427008" y="211462"/>
            <a:ext cx="7772400" cy="1609344"/>
          </a:xfrm>
        </p:spPr>
        <p:txBody>
          <a:bodyPr>
            <a:normAutofit/>
          </a:bodyPr>
          <a:lstStyle/>
          <a:p>
            <a:r>
              <a:rPr lang="en-IN" sz="2400" b="1">
                <a:latin typeface="Times New Roman" pitchFamily="18" charset="0"/>
                <a:cs typeface="Times New Roman" pitchFamily="18" charset="0"/>
              </a:rPr>
              <a:t>REFERENCES</a:t>
            </a:r>
            <a:endParaRPr lang="en-IN" sz="2400"/>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19-03-2024</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25</a:t>
            </a:fld>
            <a:endParaRPr lang="en-IN"/>
          </a:p>
        </p:txBody>
      </p:sp>
      <p:sp>
        <p:nvSpPr>
          <p:cNvPr id="3" name="TextBox 2">
            <a:extLst>
              <a:ext uri="{FF2B5EF4-FFF2-40B4-BE49-F238E27FC236}">
                <a16:creationId xmlns:a16="http://schemas.microsoft.com/office/drawing/2014/main" id="{8A0904E6-36F1-6F72-2B8E-6985FE1D4553}"/>
              </a:ext>
            </a:extLst>
          </p:cNvPr>
          <p:cNvSpPr txBox="1"/>
          <p:nvPr/>
        </p:nvSpPr>
        <p:spPr>
          <a:xfrm>
            <a:off x="287450" y="1654465"/>
            <a:ext cx="856336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dirty="0">
                <a:solidFill>
                  <a:srgbClr val="333333"/>
                </a:solidFill>
                <a:latin typeface="Times New Roman"/>
                <a:ea typeface="+mn-lt"/>
                <a:cs typeface="+mn-lt"/>
              </a:rPr>
              <a:t>H. A. Hafeez </a:t>
            </a:r>
            <a:r>
              <a:rPr lang="en-US" i="1" dirty="0">
                <a:solidFill>
                  <a:srgbClr val="333333"/>
                </a:solidFill>
                <a:latin typeface="Times New Roman"/>
                <a:ea typeface="+mn-lt"/>
                <a:cs typeface="+mn-lt"/>
              </a:rPr>
              <a:t>et al</a:t>
            </a:r>
            <a:r>
              <a:rPr lang="en-US" dirty="0">
                <a:solidFill>
                  <a:srgbClr val="333333"/>
                </a:solidFill>
                <a:latin typeface="Times New Roman"/>
                <a:ea typeface="+mn-lt"/>
                <a:cs typeface="+mn-lt"/>
              </a:rPr>
              <a:t>., "A CNN-Model to Classify Low-Grade and High-Grade Glioma From MRI Images," in </a:t>
            </a:r>
            <a:r>
              <a:rPr lang="en-US" i="1" dirty="0">
                <a:solidFill>
                  <a:srgbClr val="333333"/>
                </a:solidFill>
                <a:latin typeface="Times New Roman"/>
                <a:ea typeface="+mn-lt"/>
                <a:cs typeface="+mn-lt"/>
              </a:rPr>
              <a:t>IEEE Access</a:t>
            </a:r>
            <a:r>
              <a:rPr lang="en-US" dirty="0">
                <a:solidFill>
                  <a:srgbClr val="333333"/>
                </a:solidFill>
                <a:latin typeface="Times New Roman"/>
                <a:ea typeface="+mn-lt"/>
                <a:cs typeface="+mn-lt"/>
              </a:rPr>
              <a:t>, vol. 11, pp. 46283-46296, 2023, </a:t>
            </a:r>
            <a:r>
              <a:rPr lang="en-US" dirty="0" err="1">
                <a:solidFill>
                  <a:srgbClr val="333333"/>
                </a:solidFill>
                <a:latin typeface="Times New Roman"/>
                <a:ea typeface="+mn-lt"/>
                <a:cs typeface="+mn-lt"/>
              </a:rPr>
              <a:t>doi</a:t>
            </a:r>
            <a:r>
              <a:rPr lang="en-US" dirty="0">
                <a:solidFill>
                  <a:srgbClr val="333333"/>
                </a:solidFill>
                <a:latin typeface="Times New Roman"/>
                <a:ea typeface="+mn-lt"/>
                <a:cs typeface="+mn-lt"/>
              </a:rPr>
              <a:t>: 10.1109/ACCESS.2023.3273487.</a:t>
            </a:r>
            <a:endParaRPr lang="en-US" dirty="0"/>
          </a:p>
          <a:p>
            <a:pPr marL="342900" indent="-342900" algn="just">
              <a:buFont typeface="Arial"/>
              <a:buChar char="•"/>
            </a:pPr>
            <a:r>
              <a:rPr lang="en-US" dirty="0" err="1">
                <a:solidFill>
                  <a:srgbClr val="333333"/>
                </a:solidFill>
                <a:latin typeface="Times New Roman"/>
                <a:ea typeface="+mn-lt"/>
                <a:cs typeface="+mn-lt"/>
              </a:rPr>
              <a:t>Aledhari</a:t>
            </a:r>
            <a:r>
              <a:rPr lang="en-US" dirty="0">
                <a:solidFill>
                  <a:srgbClr val="333333"/>
                </a:solidFill>
                <a:latin typeface="Times New Roman"/>
                <a:ea typeface="+mn-lt"/>
                <a:cs typeface="+mn-lt"/>
              </a:rPr>
              <a:t>, Mohammed &amp; Razzak, Rehma. (2020). An Adaptive Segmentation Technique to Detect Brain Tumors Using 2D </a:t>
            </a:r>
            <a:r>
              <a:rPr lang="en-US" dirty="0" err="1">
                <a:solidFill>
                  <a:srgbClr val="333333"/>
                </a:solidFill>
                <a:latin typeface="Times New Roman"/>
                <a:ea typeface="+mn-lt"/>
                <a:cs typeface="+mn-lt"/>
              </a:rPr>
              <a:t>Unet</a:t>
            </a:r>
            <a:r>
              <a:rPr lang="en-US" dirty="0">
                <a:solidFill>
                  <a:srgbClr val="333333"/>
                </a:solidFill>
                <a:latin typeface="Times New Roman"/>
                <a:ea typeface="+mn-lt"/>
                <a:cs typeface="+mn-lt"/>
              </a:rPr>
              <a:t>. 2328-2334. 10.1109/BIBM49941.2020.9313547. </a:t>
            </a:r>
            <a:endParaRPr lang="en-US" dirty="0">
              <a:solidFill>
                <a:srgbClr val="333333"/>
              </a:solidFill>
              <a:latin typeface="Times New Roman"/>
              <a:ea typeface="+mn-lt"/>
              <a:cs typeface="Times New Roman"/>
            </a:endParaRPr>
          </a:p>
          <a:p>
            <a:pPr marL="342900" indent="-342900" algn="just">
              <a:buFont typeface="Arial"/>
              <a:buChar char="•"/>
            </a:pPr>
            <a:r>
              <a:rPr lang="en-US" dirty="0">
                <a:solidFill>
                  <a:srgbClr val="333333"/>
                </a:solidFill>
                <a:latin typeface="Times New Roman"/>
                <a:ea typeface="+mn-lt"/>
                <a:cs typeface="+mn-lt"/>
              </a:rPr>
              <a:t>B. S. </a:t>
            </a:r>
            <a:r>
              <a:rPr lang="en-US" dirty="0" err="1">
                <a:solidFill>
                  <a:srgbClr val="333333"/>
                </a:solidFill>
                <a:latin typeface="Times New Roman"/>
                <a:ea typeface="+mn-lt"/>
                <a:cs typeface="+mn-lt"/>
              </a:rPr>
              <a:t>Vittikop</a:t>
            </a:r>
            <a:r>
              <a:rPr lang="en-US" dirty="0">
                <a:solidFill>
                  <a:srgbClr val="333333"/>
                </a:solidFill>
                <a:latin typeface="Times New Roman"/>
                <a:ea typeface="+mn-lt"/>
                <a:cs typeface="+mn-lt"/>
              </a:rPr>
              <a:t> and S. R. Dhotre, "Automatic Segmentation of MRI Images for Brain Tumor using </a:t>
            </a:r>
            <a:r>
              <a:rPr lang="en-US" dirty="0" err="1">
                <a:solidFill>
                  <a:srgbClr val="333333"/>
                </a:solidFill>
                <a:latin typeface="Times New Roman"/>
                <a:ea typeface="+mn-lt"/>
                <a:cs typeface="+mn-lt"/>
              </a:rPr>
              <a:t>unet</a:t>
            </a:r>
            <a:r>
              <a:rPr lang="en-US" dirty="0">
                <a:solidFill>
                  <a:srgbClr val="333333"/>
                </a:solidFill>
                <a:latin typeface="Times New Roman"/>
                <a:ea typeface="+mn-lt"/>
                <a:cs typeface="+mn-lt"/>
              </a:rPr>
              <a:t>," </a:t>
            </a:r>
            <a:r>
              <a:rPr lang="en-US" i="1" dirty="0">
                <a:solidFill>
                  <a:srgbClr val="333333"/>
                </a:solidFill>
                <a:latin typeface="Times New Roman"/>
                <a:ea typeface="+mn-lt"/>
                <a:cs typeface="+mn-lt"/>
              </a:rPr>
              <a:t>2019 1st International Conference on Advances in Information Technology (ICAIT)</a:t>
            </a:r>
            <a:r>
              <a:rPr lang="en-US" dirty="0">
                <a:solidFill>
                  <a:srgbClr val="333333"/>
                </a:solidFill>
                <a:latin typeface="Times New Roman"/>
                <a:ea typeface="+mn-lt"/>
                <a:cs typeface="+mn-lt"/>
              </a:rPr>
              <a:t>, </a:t>
            </a:r>
            <a:r>
              <a:rPr lang="en-US" dirty="0" err="1">
                <a:solidFill>
                  <a:srgbClr val="333333"/>
                </a:solidFill>
                <a:latin typeface="Times New Roman"/>
                <a:ea typeface="+mn-lt"/>
                <a:cs typeface="+mn-lt"/>
              </a:rPr>
              <a:t>Chikmagalur</a:t>
            </a:r>
            <a:r>
              <a:rPr lang="en-US" dirty="0">
                <a:solidFill>
                  <a:srgbClr val="333333"/>
                </a:solidFill>
                <a:latin typeface="Times New Roman"/>
                <a:ea typeface="+mn-lt"/>
                <a:cs typeface="+mn-lt"/>
              </a:rPr>
              <a:t>, India, 2019, pp. 507-511, </a:t>
            </a:r>
            <a:r>
              <a:rPr lang="en-US" dirty="0" err="1">
                <a:solidFill>
                  <a:srgbClr val="333333"/>
                </a:solidFill>
                <a:latin typeface="Times New Roman"/>
                <a:ea typeface="+mn-lt"/>
                <a:cs typeface="+mn-lt"/>
              </a:rPr>
              <a:t>doi</a:t>
            </a:r>
            <a:r>
              <a:rPr lang="en-US" dirty="0">
                <a:solidFill>
                  <a:srgbClr val="333333"/>
                </a:solidFill>
                <a:latin typeface="Times New Roman"/>
                <a:ea typeface="+mn-lt"/>
                <a:cs typeface="+mn-lt"/>
              </a:rPr>
              <a:t>: 10.1109/ICAIT47043.2019.8987265.</a:t>
            </a:r>
          </a:p>
          <a:p>
            <a:pPr marL="342900" indent="-342900" algn="just">
              <a:buFont typeface="Arial"/>
              <a:buChar char="•"/>
            </a:pPr>
            <a:r>
              <a:rPr lang="en-US" dirty="0">
                <a:solidFill>
                  <a:srgbClr val="333333"/>
                </a:solidFill>
                <a:latin typeface="Times New Roman"/>
                <a:ea typeface="+mn-lt"/>
                <a:cs typeface="+mn-lt"/>
              </a:rPr>
              <a:t>M. Rizwan, A. Shabbir, A. R. Javed, M. Shabbir, T. Baker and D. Al-</a:t>
            </a:r>
            <a:r>
              <a:rPr lang="en-US" err="1">
                <a:solidFill>
                  <a:srgbClr val="333333"/>
                </a:solidFill>
                <a:latin typeface="Times New Roman"/>
                <a:ea typeface="+mn-lt"/>
                <a:cs typeface="+mn-lt"/>
              </a:rPr>
              <a:t>Jumeily</a:t>
            </a:r>
            <a:r>
              <a:rPr lang="en-US" dirty="0">
                <a:solidFill>
                  <a:srgbClr val="333333"/>
                </a:solidFill>
                <a:latin typeface="Times New Roman"/>
                <a:ea typeface="+mn-lt"/>
                <a:cs typeface="+mn-lt"/>
              </a:rPr>
              <a:t> Obe, "Brain Tumor and Glioma Grade Classification Using Gaussian Convolutional Neural Network," in </a:t>
            </a:r>
            <a:r>
              <a:rPr lang="en-US" i="1" dirty="0">
                <a:solidFill>
                  <a:srgbClr val="333333"/>
                </a:solidFill>
                <a:latin typeface="Times New Roman"/>
                <a:ea typeface="+mn-lt"/>
                <a:cs typeface="+mn-lt"/>
              </a:rPr>
              <a:t>IEEE Access</a:t>
            </a:r>
            <a:r>
              <a:rPr lang="en-US" dirty="0">
                <a:solidFill>
                  <a:srgbClr val="333333"/>
                </a:solidFill>
                <a:latin typeface="Times New Roman"/>
                <a:ea typeface="+mn-lt"/>
                <a:cs typeface="+mn-lt"/>
              </a:rPr>
              <a:t>, vol. 10, pp. 29731-29740, 2022</a:t>
            </a:r>
          </a:p>
          <a:p>
            <a:pPr marL="342900" indent="-342900" algn="just">
              <a:buFont typeface="Arial"/>
              <a:buChar char="•"/>
            </a:pPr>
            <a:r>
              <a:rPr lang="en-US" dirty="0">
                <a:solidFill>
                  <a:srgbClr val="333333"/>
                </a:solidFill>
                <a:latin typeface="Times New Roman"/>
                <a:ea typeface="+mn-lt"/>
                <a:cs typeface="Times New Roman"/>
              </a:rPr>
              <a:t>M. Ali, S. O. Gilani, A. Waris, K. Zafar and M. Jamil, "Brain </a:t>
            </a:r>
            <a:r>
              <a:rPr lang="en-US" dirty="0" err="1">
                <a:solidFill>
                  <a:srgbClr val="333333"/>
                </a:solidFill>
                <a:latin typeface="Times New Roman"/>
                <a:ea typeface="+mn-lt"/>
                <a:cs typeface="Times New Roman"/>
              </a:rPr>
              <a:t>Tumour</a:t>
            </a:r>
            <a:r>
              <a:rPr lang="en-US" dirty="0">
                <a:solidFill>
                  <a:srgbClr val="333333"/>
                </a:solidFill>
                <a:latin typeface="Times New Roman"/>
                <a:ea typeface="+mn-lt"/>
                <a:cs typeface="Times New Roman"/>
              </a:rPr>
              <a:t> Image Segmentation Using Deep Networks," in </a:t>
            </a:r>
            <a:r>
              <a:rPr lang="en-US" i="1" dirty="0">
                <a:solidFill>
                  <a:srgbClr val="333333"/>
                </a:solidFill>
                <a:latin typeface="Times New Roman"/>
                <a:ea typeface="+mn-lt"/>
                <a:cs typeface="Times New Roman"/>
              </a:rPr>
              <a:t>IEEE Access</a:t>
            </a:r>
            <a:r>
              <a:rPr lang="en-US" dirty="0">
                <a:solidFill>
                  <a:srgbClr val="333333"/>
                </a:solidFill>
                <a:latin typeface="Times New Roman"/>
                <a:ea typeface="+mn-lt"/>
                <a:cs typeface="Times New Roman"/>
              </a:rPr>
              <a:t>, vol. 8, pp. 153589-153598, 2020, </a:t>
            </a:r>
            <a:r>
              <a:rPr lang="en-US" dirty="0" err="1">
                <a:solidFill>
                  <a:srgbClr val="333333"/>
                </a:solidFill>
                <a:latin typeface="Times New Roman"/>
                <a:ea typeface="+mn-lt"/>
                <a:cs typeface="Times New Roman"/>
              </a:rPr>
              <a:t>doi</a:t>
            </a:r>
            <a:r>
              <a:rPr lang="en-US" dirty="0">
                <a:solidFill>
                  <a:srgbClr val="333333"/>
                </a:solidFill>
                <a:latin typeface="Times New Roman"/>
                <a:ea typeface="+mn-lt"/>
                <a:cs typeface="Times New Roman"/>
              </a:rPr>
              <a:t>: 10.1109/ACCESS.2020.3018160.</a:t>
            </a:r>
            <a:endParaRPr lang="en-US" dirty="0">
              <a:solidFill>
                <a:srgbClr val="333333"/>
              </a:solidFill>
              <a:latin typeface="Times New Roman"/>
              <a:ea typeface="+mn-lt"/>
              <a:cs typeface="+mn-lt"/>
            </a:endParaRPr>
          </a:p>
          <a:p>
            <a:pPr marL="342900" indent="-342900" algn="just">
              <a:buFont typeface="Arial"/>
              <a:buChar char="•"/>
            </a:pPr>
            <a:endParaRPr lang="en-US" dirty="0">
              <a:solidFill>
                <a:srgbClr val="333333"/>
              </a:solidFill>
              <a:latin typeface="Times New Roman"/>
              <a:cs typeface="Times New Roman"/>
            </a:endParaRPr>
          </a:p>
        </p:txBody>
      </p:sp>
    </p:spTree>
    <p:extLst>
      <p:ext uri="{BB962C8B-B14F-4D97-AF65-F5344CB8AC3E}">
        <p14:creationId xmlns:p14="http://schemas.microsoft.com/office/powerpoint/2010/main" val="2106440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a:xfrm>
            <a:off x="427008" y="211462"/>
            <a:ext cx="7772400" cy="1609344"/>
          </a:xfrm>
        </p:spPr>
        <p:txBody>
          <a:bodyPr>
            <a:normAutofit/>
          </a:bodyPr>
          <a:lstStyle/>
          <a:p>
            <a:r>
              <a:rPr lang="en-IN" sz="2400" b="1">
                <a:latin typeface="Times New Roman" pitchFamily="18" charset="0"/>
                <a:cs typeface="Times New Roman" pitchFamily="18" charset="0"/>
              </a:rPr>
              <a:t>REFERENCES</a:t>
            </a:r>
            <a:endParaRPr lang="en-IN" sz="2400"/>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19-03-2024</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26</a:t>
            </a:fld>
            <a:endParaRPr lang="en-IN"/>
          </a:p>
        </p:txBody>
      </p:sp>
      <p:sp>
        <p:nvSpPr>
          <p:cNvPr id="3" name="TextBox 2">
            <a:extLst>
              <a:ext uri="{FF2B5EF4-FFF2-40B4-BE49-F238E27FC236}">
                <a16:creationId xmlns:a16="http://schemas.microsoft.com/office/drawing/2014/main" id="{C6E5A09F-222F-82BC-BE80-2B02D04DF0EB}"/>
              </a:ext>
            </a:extLst>
          </p:cNvPr>
          <p:cNvSpPr txBox="1"/>
          <p:nvPr/>
        </p:nvSpPr>
        <p:spPr>
          <a:xfrm>
            <a:off x="295416" y="1637854"/>
            <a:ext cx="84329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solidFill>
                  <a:srgbClr val="333333"/>
                </a:solidFill>
                <a:latin typeface="Times New Roman"/>
                <a:ea typeface="+mn-lt"/>
                <a:cs typeface="Times New Roman"/>
              </a:rPr>
              <a:t>K. </a:t>
            </a:r>
            <a:r>
              <a:rPr lang="en-US" dirty="0" err="1">
                <a:solidFill>
                  <a:srgbClr val="333333"/>
                </a:solidFill>
                <a:latin typeface="Times New Roman"/>
                <a:ea typeface="+mn-lt"/>
                <a:cs typeface="Times New Roman"/>
              </a:rPr>
              <a:t>Neamah</a:t>
            </a:r>
            <a:r>
              <a:rPr lang="en-US" dirty="0">
                <a:solidFill>
                  <a:srgbClr val="333333"/>
                </a:solidFill>
                <a:latin typeface="Times New Roman"/>
                <a:ea typeface="+mn-lt"/>
                <a:cs typeface="Times New Roman"/>
              </a:rPr>
              <a:t> </a:t>
            </a:r>
            <a:r>
              <a:rPr lang="en-US" i="1" dirty="0">
                <a:solidFill>
                  <a:srgbClr val="333333"/>
                </a:solidFill>
                <a:latin typeface="Times New Roman"/>
                <a:ea typeface="+mn-lt"/>
                <a:cs typeface="Times New Roman"/>
              </a:rPr>
              <a:t>et al</a:t>
            </a:r>
            <a:r>
              <a:rPr lang="en-US" dirty="0">
                <a:solidFill>
                  <a:srgbClr val="333333"/>
                </a:solidFill>
                <a:latin typeface="Times New Roman"/>
                <a:ea typeface="+mn-lt"/>
                <a:cs typeface="Times New Roman"/>
              </a:rPr>
              <a:t>., "Brain Tumor Classification and Detection Based DL Models: A Systematic Review," in </a:t>
            </a:r>
            <a:r>
              <a:rPr lang="en-US" i="1" dirty="0">
                <a:solidFill>
                  <a:srgbClr val="333333"/>
                </a:solidFill>
                <a:latin typeface="Times New Roman"/>
                <a:ea typeface="+mn-lt"/>
                <a:cs typeface="Times New Roman"/>
              </a:rPr>
              <a:t>IEEE Access</a:t>
            </a:r>
            <a:r>
              <a:rPr lang="en-US" dirty="0">
                <a:solidFill>
                  <a:srgbClr val="333333"/>
                </a:solidFill>
                <a:latin typeface="Times New Roman"/>
                <a:ea typeface="+mn-lt"/>
                <a:cs typeface="Times New Roman"/>
              </a:rPr>
              <a:t>, vol. 12, pp. 2517-2542, 2024</a:t>
            </a:r>
            <a:endParaRPr lang="en-US" dirty="0">
              <a:solidFill>
                <a:srgbClr val="333333"/>
              </a:solidFill>
              <a:latin typeface="Times New Roman"/>
              <a:ea typeface="+mn-lt"/>
              <a:cs typeface="+mn-lt"/>
            </a:endParaRPr>
          </a:p>
          <a:p>
            <a:pPr marL="285750" indent="-285750" algn="just">
              <a:buFont typeface="Arial"/>
              <a:buChar char="•"/>
            </a:pPr>
            <a:r>
              <a:rPr lang="en-US" dirty="0">
                <a:solidFill>
                  <a:srgbClr val="333333"/>
                </a:solidFill>
                <a:latin typeface="Times New Roman"/>
                <a:ea typeface="+mn-lt"/>
                <a:cs typeface="+mn-lt"/>
              </a:rPr>
              <a:t>Ullah, Faizan &amp; Nadeem, Muhammad &amp; Abrar, Muhammad &amp; Amin, Farhan &amp; Salam, Abdu &amp; Alabrah, Amerah. (2023). Evolutionary Model for Brain Cancer-Grading and Classification. IEEE Access. PP. 1-1. 10.1109/ACCESS.2023.3330919. </a:t>
            </a:r>
          </a:p>
          <a:p>
            <a:pPr marL="285750" indent="-285750" algn="just">
              <a:buFont typeface="Arial"/>
              <a:buChar char="•"/>
            </a:pPr>
            <a:r>
              <a:rPr lang="en-US" dirty="0">
                <a:solidFill>
                  <a:srgbClr val="333333"/>
                </a:solidFill>
                <a:latin typeface="Times New Roman"/>
                <a:ea typeface="+mn-lt"/>
                <a:cs typeface="+mn-lt"/>
              </a:rPr>
              <a:t>Ç. Özkaya and Ş. </a:t>
            </a:r>
            <a:r>
              <a:rPr lang="en-US" dirty="0" err="1">
                <a:solidFill>
                  <a:srgbClr val="333333"/>
                </a:solidFill>
                <a:latin typeface="Times New Roman"/>
                <a:ea typeface="+mn-lt"/>
                <a:cs typeface="+mn-lt"/>
              </a:rPr>
              <a:t>Sağiroğlu</a:t>
            </a:r>
            <a:r>
              <a:rPr lang="en-US" dirty="0">
                <a:solidFill>
                  <a:srgbClr val="333333"/>
                </a:solidFill>
                <a:latin typeface="Times New Roman"/>
                <a:ea typeface="+mn-lt"/>
                <a:cs typeface="+mn-lt"/>
              </a:rPr>
              <a:t>, "Glioma Grade Classification Using CNNs and Segmentation With an Adaptive Approach Using Histogram Features in Brain MRIs," in </a:t>
            </a:r>
            <a:r>
              <a:rPr lang="en-US" i="1" dirty="0">
                <a:solidFill>
                  <a:srgbClr val="333333"/>
                </a:solidFill>
                <a:latin typeface="Times New Roman"/>
                <a:ea typeface="+mn-lt"/>
                <a:cs typeface="+mn-lt"/>
              </a:rPr>
              <a:t>IEEE Access</a:t>
            </a:r>
            <a:r>
              <a:rPr lang="en-US" dirty="0">
                <a:solidFill>
                  <a:srgbClr val="333333"/>
                </a:solidFill>
                <a:latin typeface="Times New Roman"/>
                <a:ea typeface="+mn-lt"/>
                <a:cs typeface="+mn-lt"/>
              </a:rPr>
              <a:t>, vol. 11, pp. 52275-52287, 2023</a:t>
            </a:r>
          </a:p>
          <a:p>
            <a:pPr marL="285750" indent="-285750" algn="just">
              <a:buFont typeface="Arial"/>
              <a:buChar char="•"/>
            </a:pPr>
            <a:r>
              <a:rPr lang="en-US" dirty="0" err="1">
                <a:solidFill>
                  <a:srgbClr val="333333"/>
                </a:solidFill>
                <a:latin typeface="Times New Roman"/>
                <a:ea typeface="+mn-lt"/>
                <a:cs typeface="+mn-lt"/>
              </a:rPr>
              <a:t>Renugadevi</a:t>
            </a:r>
            <a:r>
              <a:rPr lang="en-US" dirty="0">
                <a:solidFill>
                  <a:srgbClr val="333333"/>
                </a:solidFill>
                <a:latin typeface="Times New Roman"/>
                <a:ea typeface="+mn-lt"/>
                <a:cs typeface="+mn-lt"/>
              </a:rPr>
              <a:t>, M. &amp; Kumaravelu, Narasimhan &amp; Ravikumar, CV &amp; Anbazhagan, Rajesh &amp; Pau, Giovanni &amp; Ramkumar, Kannan &amp; Abbas, Mohamed &amp; Raju, N. &amp; Satish, K. &amp; Sevugan, Prabu. (2023). Machine Learning Empowered Brain Tumor Segmentation and Grading Model for Lifetime Prediction. IEEE Access. PP. 1-1. </a:t>
            </a:r>
          </a:p>
          <a:p>
            <a:pPr marL="285750" indent="-285750" algn="just">
              <a:buFont typeface="Arial"/>
              <a:buChar char="•"/>
            </a:pPr>
            <a:r>
              <a:rPr lang="en-US" dirty="0">
                <a:solidFill>
                  <a:srgbClr val="333333"/>
                </a:solidFill>
                <a:latin typeface="Times New Roman"/>
                <a:ea typeface="+mn-lt"/>
                <a:cs typeface="+mn-lt"/>
              </a:rPr>
              <a:t>N. Feng, X. Geng and L. Qin, "Study on MRI Medical Image Segmentation Technology Based on CNN-CRF Model," in </a:t>
            </a:r>
            <a:r>
              <a:rPr lang="en-US" i="1" dirty="0">
                <a:solidFill>
                  <a:srgbClr val="333333"/>
                </a:solidFill>
                <a:latin typeface="Times New Roman"/>
                <a:ea typeface="+mn-lt"/>
                <a:cs typeface="+mn-lt"/>
              </a:rPr>
              <a:t>IEEE Access</a:t>
            </a:r>
            <a:r>
              <a:rPr lang="en-US" dirty="0">
                <a:solidFill>
                  <a:srgbClr val="333333"/>
                </a:solidFill>
                <a:latin typeface="Times New Roman"/>
                <a:ea typeface="+mn-lt"/>
                <a:cs typeface="+mn-lt"/>
              </a:rPr>
              <a:t>, vol. 8, pp. 60505-60514, 2020, </a:t>
            </a:r>
            <a:r>
              <a:rPr lang="en-US" dirty="0" err="1">
                <a:solidFill>
                  <a:srgbClr val="333333"/>
                </a:solidFill>
                <a:latin typeface="Times New Roman"/>
                <a:ea typeface="+mn-lt"/>
                <a:cs typeface="+mn-lt"/>
              </a:rPr>
              <a:t>doi</a:t>
            </a:r>
            <a:r>
              <a:rPr lang="en-US" dirty="0">
                <a:solidFill>
                  <a:srgbClr val="333333"/>
                </a:solidFill>
                <a:latin typeface="Times New Roman"/>
                <a:ea typeface="+mn-lt"/>
                <a:cs typeface="+mn-lt"/>
              </a:rPr>
              <a:t>: 10.1109/ACCESS.2020.2982197. </a:t>
            </a:r>
          </a:p>
        </p:txBody>
      </p:sp>
    </p:spTree>
    <p:extLst>
      <p:ext uri="{BB962C8B-B14F-4D97-AF65-F5344CB8AC3E}">
        <p14:creationId xmlns:p14="http://schemas.microsoft.com/office/powerpoint/2010/main" val="103178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a:xfrm>
            <a:off x="685800" y="2955295"/>
            <a:ext cx="7772400" cy="4050792"/>
          </a:xfrm>
        </p:spPr>
        <p:txBody>
          <a:bodyPr vert="horz" lIns="91440" tIns="45720" rIns="91440" bIns="45720" rtlCol="0" anchor="t">
            <a:normAutofit/>
          </a:bodyPr>
          <a:lstStyle/>
          <a:p>
            <a:pPr marL="0" indent="0" algn="ctr">
              <a:buNone/>
            </a:pPr>
            <a:r>
              <a:rPr lang="en-IN" sz="6000">
                <a:latin typeface="Times New Roman"/>
                <a:cs typeface="Times New Roman"/>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19-03-2024</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2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27</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3499"/>
            <a:ext cx="8229600" cy="1039091"/>
          </a:xfrm>
        </p:spPr>
        <p:txBody>
          <a:bodyPr>
            <a:normAutofit/>
          </a:bodyPr>
          <a:lstStyle/>
          <a:p>
            <a:r>
              <a:rPr lang="en-IN" sz="2400" b="1">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365684"/>
            <a:ext cx="8229600" cy="5159660"/>
          </a:xfrm>
        </p:spPr>
        <p:txBody>
          <a:bodyPr vert="horz" lIns="91440" tIns="45720" rIns="91440" bIns="45720" rtlCol="0" anchor="t">
            <a:noAutofit/>
          </a:bodyPr>
          <a:lstStyle/>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19-03-2024</a:t>
            </a:fld>
            <a:endParaRPr lang="en-IN"/>
          </a:p>
        </p:txBody>
      </p:sp>
      <p:sp>
        <p:nvSpPr>
          <p:cNvPr id="4" name="Footer Placeholder 3"/>
          <p:cNvSpPr>
            <a:spLocks noGrp="1"/>
          </p:cNvSpPr>
          <p:nvPr>
            <p:ph type="ftr" sz="quarter" idx="11"/>
          </p:nvPr>
        </p:nvSpPr>
        <p:spPr/>
        <p:txBody>
          <a:bodyPr/>
          <a:lstStyle/>
          <a:p>
            <a:r>
              <a:rPr lang="en-IN"/>
              <a:t>BATCH NO: 2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a:p>
        </p:txBody>
      </p:sp>
      <p:sp>
        <p:nvSpPr>
          <p:cNvPr id="7" name="TextBox 6">
            <a:extLst>
              <a:ext uri="{FF2B5EF4-FFF2-40B4-BE49-F238E27FC236}">
                <a16:creationId xmlns:a16="http://schemas.microsoft.com/office/drawing/2014/main" id="{E31D6D4D-A55E-0BCE-6DE8-60B5268419CA}"/>
              </a:ext>
            </a:extLst>
          </p:cNvPr>
          <p:cNvSpPr txBox="1"/>
          <p:nvPr/>
        </p:nvSpPr>
        <p:spPr>
          <a:xfrm>
            <a:off x="386927" y="1602686"/>
            <a:ext cx="833818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latin typeface="Times New Roman"/>
                <a:ea typeface="+mn-lt"/>
                <a:cs typeface="+mn-lt"/>
              </a:rPr>
              <a:t>All over the world, the leading cause of people's death is cancer. Cancer is nothing but a group of abnormal cells that grow beyond the limited boundaries. It infiltrates and destroys normal body tissue and makes it hard for people to survive. Brain tumor has the highest death rate compared to other cancer-affected people. In America (2023), 94,390 people have been diagnosed and their relative survival rate is 35.7%. Brain tumors are diagnosed with the help of Magnetic Reasoning Imaging (MRI) and Computed Tomography (CT) Scan. </a:t>
            </a:r>
            <a:endParaRPr lang="en-US">
              <a:latin typeface="Times New Roman"/>
              <a:ea typeface="+mn-lt"/>
              <a:cs typeface="Times New Roman"/>
            </a:endParaRPr>
          </a:p>
          <a:p>
            <a:pPr marL="285750" indent="-285750" algn="just">
              <a:buFont typeface="Arial"/>
              <a:buChar char="•"/>
            </a:pPr>
            <a:endParaRPr lang="en-US">
              <a:latin typeface="Times New Roman"/>
              <a:ea typeface="+mn-lt"/>
              <a:cs typeface="+mn-lt"/>
            </a:endParaRPr>
          </a:p>
          <a:p>
            <a:pPr marL="285750" indent="-285750" algn="just">
              <a:buFont typeface="Arial"/>
              <a:buChar char="•"/>
            </a:pPr>
            <a:r>
              <a:rPr lang="en-US">
                <a:latin typeface="Times New Roman"/>
                <a:ea typeface="+mn-lt"/>
                <a:cs typeface="+mn-lt"/>
              </a:rPr>
              <a:t>With the help of MRI data along with its different modalities, we are proposing a 2-dimensional hybrid architecture with a combination of Squeeze-and-Excitation (SE) to suppress the irrelevant feature to make up the issue of redundancy and U-NET as a base architecture. </a:t>
            </a:r>
            <a:endParaRPr lang="en-US">
              <a:latin typeface="Times New Roman"/>
              <a:ea typeface="+mn-lt"/>
              <a:cs typeface="Times New Roman"/>
            </a:endParaRPr>
          </a:p>
          <a:p>
            <a:pPr marL="285750" indent="-285750" algn="just">
              <a:buFont typeface="Arial"/>
              <a:buChar char="•"/>
            </a:pPr>
            <a:endParaRPr lang="en-US">
              <a:latin typeface="Times New Roman"/>
              <a:ea typeface="+mn-lt"/>
              <a:cs typeface="+mn-lt"/>
            </a:endParaRPr>
          </a:p>
          <a:p>
            <a:pPr marL="285750" indent="-285750" algn="just">
              <a:buFont typeface="Arial"/>
              <a:buChar char="•"/>
            </a:pPr>
            <a:r>
              <a:rPr lang="en-US">
                <a:latin typeface="Times New Roman"/>
                <a:ea typeface="+mn-lt"/>
                <a:cs typeface="+mn-lt"/>
              </a:rPr>
              <a:t>Our hybrid architecture provides significant performance while evaluating the MRI T1 dataset. The results obtained through our architecture are accuracy, loss, precision, etc.</a:t>
            </a:r>
            <a:endParaRPr lang="en-US">
              <a:latin typeface="Times New Roman"/>
              <a:cs typeface="Times New Roman"/>
            </a:endParaRPr>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894" y="211462"/>
            <a:ext cx="7772400" cy="1609344"/>
          </a:xfrm>
        </p:spPr>
        <p:txBody>
          <a:bodyPr/>
          <a:lstStyle/>
          <a:p>
            <a:r>
              <a:rPr lang="en-IN" sz="2400" b="1">
                <a:latin typeface="Times New Roman"/>
                <a:cs typeface="Times New Roman"/>
              </a:rPr>
              <a:t>OBJECTIVES</a:t>
            </a:r>
            <a:r>
              <a:rPr lang="en-IN"/>
              <a:t> </a:t>
            </a:r>
          </a:p>
        </p:txBody>
      </p:sp>
      <p:sp>
        <p:nvSpPr>
          <p:cNvPr id="3" name="Content Placeholder 2"/>
          <p:cNvSpPr>
            <a:spLocks noGrp="1"/>
          </p:cNvSpPr>
          <p:nvPr>
            <p:ph idx="1"/>
          </p:nvPr>
        </p:nvSpPr>
        <p:spPr>
          <a:xfrm>
            <a:off x="498894" y="1661333"/>
            <a:ext cx="7772400" cy="4050792"/>
          </a:xfrm>
        </p:spPr>
        <p:txBody>
          <a:bodyPr vert="horz" lIns="91440" tIns="45720" rIns="91440" bIns="45720" rtlCol="0" anchor="t">
            <a:normAutofit lnSpcReduction="10000"/>
          </a:bodyPr>
          <a:lstStyle/>
          <a:p>
            <a:pPr marL="0" indent="0">
              <a:lnSpc>
                <a:spcPct val="150000"/>
              </a:lnSpc>
              <a:buNone/>
            </a:pPr>
            <a:r>
              <a:rPr lang="en-IN" b="1">
                <a:latin typeface="Times New Roman"/>
                <a:cs typeface="Times New Roman"/>
              </a:rPr>
              <a:t>Aim of the Project:</a:t>
            </a:r>
            <a:endParaRPr lang="en-US"/>
          </a:p>
          <a:p>
            <a:pPr>
              <a:lnSpc>
                <a:spcPct val="150000"/>
              </a:lnSpc>
            </a:pPr>
            <a:r>
              <a:rPr lang="en-IN" sz="1800">
                <a:latin typeface="Times New Roman"/>
                <a:cs typeface="Times New Roman"/>
              </a:rPr>
              <a:t>To build a Lightweight hybrid model which makes the segmentation of Brain MRI easier with less GPU and memory consumption.</a:t>
            </a:r>
          </a:p>
          <a:p>
            <a:pPr marL="0" indent="0" algn="just">
              <a:lnSpc>
                <a:spcPct val="150000"/>
              </a:lnSpc>
              <a:buNone/>
            </a:pPr>
            <a:r>
              <a:rPr lang="en-US" b="1">
                <a:latin typeface="Times New Roman"/>
                <a:cs typeface="Times New Roman"/>
              </a:rPr>
              <a:t>Scope of the Project:</a:t>
            </a:r>
          </a:p>
          <a:p>
            <a:pPr algn="just">
              <a:lnSpc>
                <a:spcPct val="150000"/>
              </a:lnSpc>
            </a:pPr>
            <a:r>
              <a:rPr lang="en-US" sz="1800">
                <a:latin typeface="Times New Roman"/>
                <a:cs typeface="Times New Roman"/>
              </a:rPr>
              <a:t>The scope of brain tumor segmentation is to accurately describe the brain tumor site and find its region and surroundings</a:t>
            </a:r>
            <a:endParaRPr lang="en-US" sz="1800" b="1">
              <a:latin typeface="Times New Roman"/>
              <a:cs typeface="Times New Roman"/>
            </a:endParaRPr>
          </a:p>
          <a:p>
            <a:pPr algn="just">
              <a:lnSpc>
                <a:spcPct val="150000"/>
              </a:lnSpc>
            </a:pPr>
            <a:r>
              <a:rPr lang="en-US" sz="1800">
                <a:latin typeface="Times New Roman"/>
                <a:cs typeface="Times New Roman"/>
              </a:rPr>
              <a:t>It can even help the people who are at the earlier stage by detecting the location and extension of the tumor region</a:t>
            </a:r>
          </a:p>
          <a:p>
            <a:pPr algn="just">
              <a:lnSpc>
                <a:spcPct val="150000"/>
              </a:lnSpc>
            </a:pPr>
            <a:endParaRPr lang="en-IN" sz="1800">
              <a:latin typeface="Times New Roman" pitchFamily="18" charset="0"/>
              <a:cs typeface="Times New Roman" pitchFamily="18" charset="0"/>
            </a:endParaRPr>
          </a:p>
          <a:p>
            <a:pPr>
              <a:lnSpc>
                <a:spcPct val="150000"/>
              </a:lnSpc>
            </a:pPr>
            <a:endParaRPr lang="en-IN" sz="180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19-03-2024</a:t>
            </a:fld>
            <a:endParaRPr lang="en-IN"/>
          </a:p>
        </p:txBody>
      </p:sp>
      <p:sp>
        <p:nvSpPr>
          <p:cNvPr id="4" name="Footer Placeholder 3"/>
          <p:cNvSpPr>
            <a:spLocks noGrp="1"/>
          </p:cNvSpPr>
          <p:nvPr>
            <p:ph type="ftr" sz="quarter" idx="11"/>
          </p:nvPr>
        </p:nvSpPr>
        <p:spPr/>
        <p:txBody>
          <a:bodyPr/>
          <a:lstStyle/>
          <a:p>
            <a:r>
              <a:rPr lang="en-IN"/>
              <a:t>BATCH NO:  2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04" y="452359"/>
            <a:ext cx="8229600" cy="1080120"/>
          </a:xfrm>
        </p:spPr>
        <p:txBody>
          <a:bodyPr>
            <a:normAutofit/>
          </a:bodyPr>
          <a:lstStyle/>
          <a:p>
            <a:r>
              <a:rPr lang="en-US" sz="2400" b="1">
                <a:latin typeface="Times New Roman" panose="02020603050405020304" pitchFamily="18" charset="0"/>
                <a:cs typeface="Times New Roman" panose="02020603050405020304" pitchFamily="18" charset="0"/>
              </a:rPr>
              <a:t>INTRODUCTION</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19-03-2024</a:t>
            </a:fld>
            <a:endParaRPr lang="en-IN"/>
          </a:p>
        </p:txBody>
      </p:sp>
      <p:sp>
        <p:nvSpPr>
          <p:cNvPr id="4" name="Footer Placeholder 3"/>
          <p:cNvSpPr>
            <a:spLocks noGrp="1"/>
          </p:cNvSpPr>
          <p:nvPr>
            <p:ph type="ftr" sz="quarter" idx="11"/>
          </p:nvPr>
        </p:nvSpPr>
        <p:spPr/>
        <p:txBody>
          <a:bodyPr/>
          <a:lstStyle/>
          <a:p>
            <a:r>
              <a:rPr lang="en-IN"/>
              <a:t>BATCH NO: 2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8" name="Content Placeholder 7">
            <a:extLst>
              <a:ext uri="{FF2B5EF4-FFF2-40B4-BE49-F238E27FC236}">
                <a16:creationId xmlns:a16="http://schemas.microsoft.com/office/drawing/2014/main" id="{68AAE522-A949-F081-A96D-9598F1CC05EE}"/>
              </a:ext>
            </a:extLst>
          </p:cNvPr>
          <p:cNvSpPr>
            <a:spLocks noGrp="1"/>
          </p:cNvSpPr>
          <p:nvPr>
            <p:ph idx="1"/>
          </p:nvPr>
        </p:nvSpPr>
        <p:spPr>
          <a:xfrm>
            <a:off x="326367" y="1546314"/>
            <a:ext cx="8505643" cy="4683395"/>
          </a:xfrm>
        </p:spPr>
        <p:txBody>
          <a:bodyPr vert="horz" lIns="91440" tIns="45720" rIns="91440" bIns="45720" rtlCol="0" anchor="t">
            <a:normAutofit/>
          </a:bodyPr>
          <a:lstStyle/>
          <a:p>
            <a:pPr algn="just">
              <a:lnSpc>
                <a:spcPct val="150000"/>
              </a:lnSpc>
            </a:pPr>
            <a:r>
              <a:rPr lang="en-US" sz="1800">
                <a:latin typeface="Times New Roman"/>
                <a:cs typeface="Times New Roman"/>
              </a:rPr>
              <a:t>Over the past few decades, the field of medical imaging has undergone a revolution with the application of machine learning and deep learning algorithms for the segmentation, identification, and prediction of patient survival from tumors or other diseases. ​ </a:t>
            </a:r>
          </a:p>
          <a:p>
            <a:pPr algn="just">
              <a:lnSpc>
                <a:spcPct val="150000"/>
              </a:lnSpc>
              <a:buClr>
                <a:srgbClr val="9E3611"/>
              </a:buClr>
            </a:pPr>
            <a:r>
              <a:rPr lang="en-US" sz="1800">
                <a:latin typeface="Times New Roman"/>
                <a:cs typeface="Times New Roman"/>
              </a:rPr>
              <a:t>In addition, it helps doctors make an early diagnosis of malignant brain tumors, thus improving the prognosis. Gliomas occur most often in adults and are thought to arise from glial cells and invade adjacent tissues. ​ </a:t>
            </a:r>
          </a:p>
          <a:p>
            <a:pPr algn="just">
              <a:lnSpc>
                <a:spcPct val="150000"/>
              </a:lnSpc>
              <a:buClr>
                <a:srgbClr val="9E3611"/>
              </a:buClr>
            </a:pPr>
            <a:r>
              <a:rPr lang="en-US" sz="1800">
                <a:latin typeface="Times New Roman"/>
                <a:cs typeface="Times New Roman"/>
              </a:rPr>
              <a:t>The primary brain tumor is a glioma. High-Grade Glioblastoma (HGG) and Low-Grade Glioblastoma (LGG) are two other subtypes of glioma. While radiologists manually reviewed Magnetic Resonance Imaging (MRI) modalities to generate quantitative information, segmentation of 2D modalities is cumbersome, with variations and errors.</a:t>
            </a:r>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04" y="452359"/>
            <a:ext cx="8229600" cy="1080120"/>
          </a:xfrm>
        </p:spPr>
        <p:txBody>
          <a:bodyPr>
            <a:normAutofit/>
          </a:bodyPr>
          <a:lstStyle/>
          <a:p>
            <a:r>
              <a:rPr lang="en-US" sz="2400" b="1">
                <a:latin typeface="Times New Roman" panose="02020603050405020304" pitchFamily="18" charset="0"/>
                <a:cs typeface="Times New Roman" panose="02020603050405020304" pitchFamily="18" charset="0"/>
              </a:rPr>
              <a:t>INTRODUCTION</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19-03-2024</a:t>
            </a:fld>
            <a:endParaRPr lang="en-IN"/>
          </a:p>
        </p:txBody>
      </p:sp>
      <p:sp>
        <p:nvSpPr>
          <p:cNvPr id="4" name="Footer Placeholder 3"/>
          <p:cNvSpPr>
            <a:spLocks noGrp="1"/>
          </p:cNvSpPr>
          <p:nvPr>
            <p:ph type="ftr" sz="quarter" idx="11"/>
          </p:nvPr>
        </p:nvSpPr>
        <p:spPr/>
        <p:txBody>
          <a:bodyPr/>
          <a:lstStyle/>
          <a:p>
            <a:r>
              <a:rPr lang="en-IN"/>
              <a:t>BATCH NO: 2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8" name="Content Placeholder 7">
            <a:extLst>
              <a:ext uri="{FF2B5EF4-FFF2-40B4-BE49-F238E27FC236}">
                <a16:creationId xmlns:a16="http://schemas.microsoft.com/office/drawing/2014/main" id="{68AAE522-A949-F081-A96D-9598F1CC05EE}"/>
              </a:ext>
            </a:extLst>
          </p:cNvPr>
          <p:cNvSpPr>
            <a:spLocks noGrp="1"/>
          </p:cNvSpPr>
          <p:nvPr>
            <p:ph idx="1"/>
          </p:nvPr>
        </p:nvSpPr>
        <p:spPr>
          <a:xfrm>
            <a:off x="326367" y="1546314"/>
            <a:ext cx="8505643" cy="2972490"/>
          </a:xfrm>
        </p:spPr>
        <p:txBody>
          <a:bodyPr vert="horz" lIns="91440" tIns="45720" rIns="91440" bIns="45720" rtlCol="0" anchor="t">
            <a:normAutofit lnSpcReduction="10000"/>
          </a:bodyPr>
          <a:lstStyle/>
          <a:p>
            <a:pPr algn="just">
              <a:lnSpc>
                <a:spcPct val="150000"/>
              </a:lnSpc>
              <a:buClr>
                <a:srgbClr val="9E3611"/>
              </a:buClr>
            </a:pPr>
            <a:r>
              <a:rPr lang="en-US" sz="1800" dirty="0">
                <a:latin typeface="Times New Roman"/>
                <a:cs typeface="Times New Roman"/>
              </a:rPr>
              <a:t>This challenge is further heightened if tumors vary in size, shape, and location. Tumor-like cells can appear anywhere in brain tissue and can vary in size, appearance, and shape, and it is difficult to automatically segment brain tumors and their subregions. CNNs of different architectures have and use automatic segmentation. </a:t>
            </a:r>
            <a:endParaRPr lang="en-US" dirty="0">
              <a:latin typeface="Times New Roman"/>
              <a:cs typeface="Times New Roman"/>
            </a:endParaRPr>
          </a:p>
          <a:p>
            <a:pPr algn="just">
              <a:lnSpc>
                <a:spcPct val="150000"/>
              </a:lnSpc>
              <a:buClr>
                <a:srgbClr val="9E3611"/>
              </a:buClr>
            </a:pPr>
            <a:r>
              <a:rPr lang="en-US" sz="1800" dirty="0">
                <a:latin typeface="Times New Roman"/>
                <a:cs typeface="Times New Roman"/>
              </a:rPr>
              <a:t>We made a lightweight U-NET architecture by integrating SE block to help physicians improve their performance by performing analyses with the automatic and intelligent systems provided.</a:t>
            </a:r>
          </a:p>
          <a:p>
            <a:pPr algn="just">
              <a:lnSpc>
                <a:spcPct val="150000"/>
              </a:lnSpc>
              <a:buClr>
                <a:srgbClr val="9E3611"/>
              </a:buClr>
            </a:pPr>
            <a:endParaRPr lang="en-US" sz="1800">
              <a:latin typeface="Times New Roman"/>
              <a:cs typeface="Times New Roman"/>
            </a:endParaRPr>
          </a:p>
        </p:txBody>
      </p:sp>
    </p:spTree>
    <p:extLst>
      <p:ext uri="{BB962C8B-B14F-4D97-AF65-F5344CB8AC3E}">
        <p14:creationId xmlns:p14="http://schemas.microsoft.com/office/powerpoint/2010/main" val="3164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a:latin typeface="Times New Roman" pitchFamily="18" charset="0"/>
                <a:cs typeface="Times New Roman" pitchFamily="18" charset="0"/>
              </a:rPr>
              <a:t>LITERATURE REVIEW</a:t>
            </a:r>
            <a:endParaRPr lang="en-US" sz="2400" b="1"/>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19-03-2024</a:t>
            </a:fld>
            <a:endParaRPr lang="en-IN"/>
          </a:p>
        </p:txBody>
      </p:sp>
      <p:sp>
        <p:nvSpPr>
          <p:cNvPr id="3" name="Footer Placeholder 2"/>
          <p:cNvSpPr>
            <a:spLocks noGrp="1"/>
          </p:cNvSpPr>
          <p:nvPr>
            <p:ph type="ftr" sz="quarter" idx="11"/>
          </p:nvPr>
        </p:nvSpPr>
        <p:spPr/>
        <p:txBody>
          <a:bodyPr/>
          <a:lstStyle/>
          <a:p>
            <a:r>
              <a:rPr lang="en-IN" dirty="0"/>
              <a:t>BATCH NO:  2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7</a:t>
            </a:fld>
            <a:endParaRPr lang="en-IN"/>
          </a:p>
        </p:txBody>
      </p:sp>
      <p:sp>
        <p:nvSpPr>
          <p:cNvPr id="2" name="TextBox 1">
            <a:extLst>
              <a:ext uri="{FF2B5EF4-FFF2-40B4-BE49-F238E27FC236}">
                <a16:creationId xmlns:a16="http://schemas.microsoft.com/office/drawing/2014/main" id="{435CFF7C-A21B-6F30-AA4C-68B813F52A25}"/>
              </a:ext>
            </a:extLst>
          </p:cNvPr>
          <p:cNvSpPr txBox="1"/>
          <p:nvPr/>
        </p:nvSpPr>
        <p:spPr>
          <a:xfrm>
            <a:off x="456772" y="1652715"/>
            <a:ext cx="80865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333333"/>
                </a:solidFill>
                <a:latin typeface="Times New Roman"/>
                <a:cs typeface="Times New Roman"/>
              </a:rPr>
              <a:t>H. A. Hafeez </a:t>
            </a:r>
            <a:r>
              <a:rPr lang="en-US" b="1" i="1">
                <a:solidFill>
                  <a:srgbClr val="333333"/>
                </a:solidFill>
                <a:latin typeface="Times New Roman"/>
                <a:cs typeface="Times New Roman"/>
              </a:rPr>
              <a:t>et al</a:t>
            </a:r>
            <a:r>
              <a:rPr lang="en-US" b="1">
                <a:solidFill>
                  <a:srgbClr val="333333"/>
                </a:solidFill>
                <a:latin typeface="Times New Roman"/>
                <a:cs typeface="Times New Roman"/>
              </a:rPr>
              <a:t>., "A CNN-Model to Classify Low-Grade and High-Grade Glioma From MRI Images," in </a:t>
            </a:r>
            <a:r>
              <a:rPr lang="en-US" b="1" i="1">
                <a:solidFill>
                  <a:srgbClr val="333333"/>
                </a:solidFill>
                <a:latin typeface="Times New Roman"/>
                <a:cs typeface="Times New Roman"/>
              </a:rPr>
              <a:t>IEEE Access</a:t>
            </a:r>
            <a:r>
              <a:rPr lang="en-US" b="1">
                <a:solidFill>
                  <a:srgbClr val="333333"/>
                </a:solidFill>
                <a:latin typeface="Times New Roman"/>
                <a:cs typeface="Times New Roman"/>
              </a:rPr>
              <a:t>, vol. 11, pp. 46283-46296, 2023,   </a:t>
            </a:r>
          </a:p>
        </p:txBody>
      </p:sp>
      <p:sp>
        <p:nvSpPr>
          <p:cNvPr id="7" name="TextBox 6">
            <a:extLst>
              <a:ext uri="{FF2B5EF4-FFF2-40B4-BE49-F238E27FC236}">
                <a16:creationId xmlns:a16="http://schemas.microsoft.com/office/drawing/2014/main" id="{73A781AC-F0CE-F16A-2F49-5EDA4E2E64E2}"/>
              </a:ext>
            </a:extLst>
          </p:cNvPr>
          <p:cNvSpPr txBox="1"/>
          <p:nvPr/>
        </p:nvSpPr>
        <p:spPr>
          <a:xfrm>
            <a:off x="462018" y="2839431"/>
            <a:ext cx="7754835" cy="2119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dirty="0">
                <a:latin typeface="Times New Roman"/>
                <a:cs typeface="Times New Roman"/>
              </a:rPr>
              <a:t>Model : CNN &amp; SVM</a:t>
            </a:r>
            <a:endParaRPr lang="en-US">
              <a:latin typeface="Times New Roman"/>
              <a:cs typeface="Times New Roman"/>
            </a:endParaRPr>
          </a:p>
          <a:p>
            <a:pPr marL="285750" indent="-285750" algn="just">
              <a:lnSpc>
                <a:spcPct val="150000"/>
              </a:lnSpc>
              <a:buFont typeface="Arial"/>
              <a:buChar char="•"/>
            </a:pPr>
            <a:r>
              <a:rPr lang="en-US" dirty="0">
                <a:latin typeface="Times New Roman"/>
                <a:ea typeface="+mn-lt"/>
                <a:cs typeface="+mn-lt"/>
              </a:rPr>
              <a:t>The design and development of a CNN-based lightweighted model with 12 layers and 0.287 million parameters</a:t>
            </a:r>
          </a:p>
          <a:p>
            <a:pPr marL="285750" indent="-285750" algn="just">
              <a:lnSpc>
                <a:spcPct val="150000"/>
              </a:lnSpc>
              <a:buFont typeface="Arial"/>
              <a:buChar char="•"/>
            </a:pPr>
            <a:r>
              <a:rPr lang="en-US" dirty="0">
                <a:latin typeface="Times New Roman"/>
                <a:ea typeface="+mn-lt"/>
                <a:cs typeface="+mn-lt"/>
              </a:rPr>
              <a:t>They classify the images with dimensions 256 × 256 image</a:t>
            </a:r>
          </a:p>
          <a:p>
            <a:pPr marL="285750" indent="-285750" algn="just">
              <a:lnSpc>
                <a:spcPct val="150000"/>
              </a:lnSpc>
              <a:buFont typeface="Arial"/>
              <a:buChar char="•"/>
            </a:pPr>
            <a:r>
              <a:rPr lang="en-US" dirty="0">
                <a:latin typeface="Times New Roman"/>
                <a:cs typeface="Times New Roman"/>
              </a:rPr>
              <a:t>Accuracy : 81 %</a:t>
            </a:r>
          </a:p>
        </p:txBody>
      </p:sp>
    </p:spTree>
    <p:extLst>
      <p:ext uri="{BB962C8B-B14F-4D97-AF65-F5344CB8AC3E}">
        <p14:creationId xmlns:p14="http://schemas.microsoft.com/office/powerpoint/2010/main" val="17250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a:latin typeface="Times New Roman" pitchFamily="18" charset="0"/>
                <a:cs typeface="Times New Roman" pitchFamily="18" charset="0"/>
              </a:rPr>
              <a:t>LITERATURE REVIEW</a:t>
            </a:r>
            <a:endParaRPr lang="en-US" sz="2400" b="1"/>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19-03-2024</a:t>
            </a:fld>
            <a:endParaRPr lang="en-IN"/>
          </a:p>
        </p:txBody>
      </p:sp>
      <p:sp>
        <p:nvSpPr>
          <p:cNvPr id="3" name="Footer Placeholder 2"/>
          <p:cNvSpPr>
            <a:spLocks noGrp="1"/>
          </p:cNvSpPr>
          <p:nvPr>
            <p:ph type="ftr" sz="quarter" idx="11"/>
          </p:nvPr>
        </p:nvSpPr>
        <p:spPr/>
        <p:txBody>
          <a:bodyPr/>
          <a:lstStyle/>
          <a:p>
            <a:r>
              <a:rPr lang="en-IN" dirty="0"/>
              <a:t>BATCH NO: 2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8</a:t>
            </a:fld>
            <a:endParaRPr lang="en-IN"/>
          </a:p>
        </p:txBody>
      </p:sp>
      <p:sp>
        <p:nvSpPr>
          <p:cNvPr id="2" name="TextBox 1">
            <a:extLst>
              <a:ext uri="{FF2B5EF4-FFF2-40B4-BE49-F238E27FC236}">
                <a16:creationId xmlns:a16="http://schemas.microsoft.com/office/drawing/2014/main" id="{435CFF7C-A21B-6F30-AA4C-68B813F52A25}"/>
              </a:ext>
            </a:extLst>
          </p:cNvPr>
          <p:cNvSpPr txBox="1"/>
          <p:nvPr/>
        </p:nvSpPr>
        <p:spPr>
          <a:xfrm>
            <a:off x="456772" y="1652715"/>
            <a:ext cx="80865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err="1">
                <a:solidFill>
                  <a:srgbClr val="333333"/>
                </a:solidFill>
                <a:latin typeface="Times New Roman"/>
                <a:cs typeface="Times New Roman"/>
              </a:rPr>
              <a:t>Aledhari</a:t>
            </a:r>
            <a:r>
              <a:rPr lang="en-US" b="1">
                <a:solidFill>
                  <a:srgbClr val="333333"/>
                </a:solidFill>
                <a:latin typeface="Times New Roman"/>
                <a:cs typeface="Times New Roman"/>
              </a:rPr>
              <a:t>, Mohammed &amp; Razzak, Rehma. (2020). An Adaptive Segmentation Technique to Detect Brain Tumors Using 2D </a:t>
            </a:r>
            <a:r>
              <a:rPr lang="en-US" b="1" err="1">
                <a:solidFill>
                  <a:srgbClr val="333333"/>
                </a:solidFill>
                <a:latin typeface="Times New Roman"/>
                <a:cs typeface="Times New Roman"/>
              </a:rPr>
              <a:t>Unet</a:t>
            </a:r>
            <a:r>
              <a:rPr lang="en-US" b="1">
                <a:solidFill>
                  <a:srgbClr val="333333"/>
                </a:solidFill>
                <a:latin typeface="Times New Roman"/>
                <a:cs typeface="Times New Roman"/>
              </a:rPr>
              <a:t>. 2328-2334.</a:t>
            </a:r>
            <a:endParaRPr lang="en-US" b="1">
              <a:latin typeface="Times New Roman"/>
              <a:cs typeface="Times New Roman"/>
            </a:endParaRPr>
          </a:p>
        </p:txBody>
      </p:sp>
      <p:sp>
        <p:nvSpPr>
          <p:cNvPr id="8" name="TextBox 7">
            <a:extLst>
              <a:ext uri="{FF2B5EF4-FFF2-40B4-BE49-F238E27FC236}">
                <a16:creationId xmlns:a16="http://schemas.microsoft.com/office/drawing/2014/main" id="{D8AA4A1D-7FF4-AFC9-2C82-7A9A8F5B662C}"/>
              </a:ext>
            </a:extLst>
          </p:cNvPr>
          <p:cNvSpPr txBox="1"/>
          <p:nvPr/>
        </p:nvSpPr>
        <p:spPr>
          <a:xfrm>
            <a:off x="462018" y="2839431"/>
            <a:ext cx="8071136" cy="2535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dirty="0">
                <a:latin typeface="Times New Roman"/>
                <a:cs typeface="Times New Roman"/>
              </a:rPr>
              <a:t>Model : 2D UNET (</a:t>
            </a:r>
            <a:r>
              <a:rPr lang="en-US" dirty="0">
                <a:latin typeface="Times New Roman"/>
                <a:ea typeface="+mn-lt"/>
                <a:cs typeface="Times New Roman"/>
              </a:rPr>
              <a:t>R</a:t>
            </a:r>
            <a:r>
              <a:rPr lang="en-US" dirty="0">
                <a:latin typeface="Times New Roman"/>
                <a:ea typeface="+mn-lt"/>
                <a:cs typeface="+mn-lt"/>
              </a:rPr>
              <a:t>esidual</a:t>
            </a:r>
            <a:r>
              <a:rPr lang="en-US" dirty="0">
                <a:latin typeface="Times New Roman"/>
                <a:cs typeface="Times New Roman"/>
              </a:rPr>
              <a:t> Block)</a:t>
            </a:r>
            <a:endParaRPr lang="en-US">
              <a:latin typeface="Times New Roman"/>
              <a:cs typeface="Times New Roman"/>
            </a:endParaRPr>
          </a:p>
          <a:p>
            <a:pPr marL="285750" indent="-285750" algn="just">
              <a:lnSpc>
                <a:spcPct val="150000"/>
              </a:lnSpc>
              <a:buFont typeface="Arial"/>
              <a:buChar char="•"/>
            </a:pPr>
            <a:r>
              <a:rPr lang="en-US" dirty="0">
                <a:latin typeface="Times New Roman"/>
                <a:ea typeface="+mn-lt"/>
                <a:cs typeface="+mn-lt"/>
              </a:rPr>
              <a:t>This paper involves the detailed comparison between 2D-Unets and 2D-RUNets for the purposes of segmenting a whole high-grade glioma (HGG) using the metrics of Jaccard’s similarity, recall, specificity, and precision</a:t>
            </a:r>
            <a:endParaRPr lang="en-US">
              <a:latin typeface="Times New Roman"/>
              <a:cs typeface="Times New Roman"/>
            </a:endParaRPr>
          </a:p>
          <a:p>
            <a:pPr marL="285750" indent="-285750" algn="just">
              <a:lnSpc>
                <a:spcPct val="150000"/>
              </a:lnSpc>
              <a:buFont typeface="Arial"/>
              <a:buChar char="•"/>
            </a:pPr>
            <a:r>
              <a:rPr lang="en-US" dirty="0">
                <a:latin typeface="Times New Roman"/>
                <a:cs typeface="Times New Roman"/>
              </a:rPr>
              <a:t>Dataset : </a:t>
            </a:r>
            <a:r>
              <a:rPr lang="en-US" err="1">
                <a:latin typeface="Times New Roman"/>
                <a:cs typeface="Times New Roman"/>
              </a:rPr>
              <a:t>BraTS</a:t>
            </a:r>
            <a:endParaRPr lang="en-US">
              <a:latin typeface="Times New Roman"/>
              <a:cs typeface="Times New Roman"/>
            </a:endParaRPr>
          </a:p>
          <a:p>
            <a:pPr marL="285750" indent="-285750" algn="just">
              <a:lnSpc>
                <a:spcPct val="150000"/>
              </a:lnSpc>
              <a:buFont typeface="Arial"/>
              <a:buChar char="•"/>
            </a:pPr>
            <a:r>
              <a:rPr lang="en-US" dirty="0">
                <a:latin typeface="Times New Roman"/>
                <a:cs typeface="Times New Roman"/>
              </a:rPr>
              <a:t>F1 Score – 37%, IOU – 79%, Precision – 41%, Specificity – 100%</a:t>
            </a:r>
          </a:p>
        </p:txBody>
      </p:sp>
    </p:spTree>
    <p:extLst>
      <p:ext uri="{BB962C8B-B14F-4D97-AF65-F5344CB8AC3E}">
        <p14:creationId xmlns:p14="http://schemas.microsoft.com/office/powerpoint/2010/main" val="282402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a:latin typeface="Times New Roman" pitchFamily="18" charset="0"/>
                <a:cs typeface="Times New Roman" pitchFamily="18" charset="0"/>
              </a:rPr>
              <a:t>LITERATURE REVIEW</a:t>
            </a:r>
            <a:endParaRPr lang="en-US" sz="2400" b="1"/>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19-03-2024</a:t>
            </a:fld>
            <a:endParaRPr lang="en-IN"/>
          </a:p>
        </p:txBody>
      </p:sp>
      <p:sp>
        <p:nvSpPr>
          <p:cNvPr id="3" name="Footer Placeholder 2"/>
          <p:cNvSpPr>
            <a:spLocks noGrp="1"/>
          </p:cNvSpPr>
          <p:nvPr>
            <p:ph type="ftr" sz="quarter" idx="11"/>
          </p:nvPr>
        </p:nvSpPr>
        <p:spPr/>
        <p:txBody>
          <a:bodyPr/>
          <a:lstStyle/>
          <a:p>
            <a:r>
              <a:rPr lang="en-IN" dirty="0"/>
              <a:t>BATCH NO: 2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9</a:t>
            </a:fld>
            <a:endParaRPr lang="en-IN"/>
          </a:p>
        </p:txBody>
      </p:sp>
      <p:sp>
        <p:nvSpPr>
          <p:cNvPr id="2" name="TextBox 1">
            <a:extLst>
              <a:ext uri="{FF2B5EF4-FFF2-40B4-BE49-F238E27FC236}">
                <a16:creationId xmlns:a16="http://schemas.microsoft.com/office/drawing/2014/main" id="{435CFF7C-A21B-6F30-AA4C-68B813F52A25}"/>
              </a:ext>
            </a:extLst>
          </p:cNvPr>
          <p:cNvSpPr txBox="1"/>
          <p:nvPr/>
        </p:nvSpPr>
        <p:spPr>
          <a:xfrm>
            <a:off x="456772" y="1652715"/>
            <a:ext cx="80865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333333"/>
                </a:solidFill>
                <a:latin typeface="Times New Roman"/>
                <a:cs typeface="Times New Roman"/>
              </a:rPr>
              <a:t>Ç. Özkaya and Ş. </a:t>
            </a:r>
            <a:r>
              <a:rPr lang="en-US" b="1" err="1">
                <a:solidFill>
                  <a:srgbClr val="333333"/>
                </a:solidFill>
                <a:latin typeface="Times New Roman"/>
                <a:cs typeface="Times New Roman"/>
              </a:rPr>
              <a:t>Sağiroğlu</a:t>
            </a:r>
            <a:r>
              <a:rPr lang="en-US" b="1">
                <a:solidFill>
                  <a:srgbClr val="333333"/>
                </a:solidFill>
                <a:latin typeface="Times New Roman"/>
                <a:cs typeface="Times New Roman"/>
              </a:rPr>
              <a:t>, "Glioma Grade Classification Using CNNs and Segmentation With an Adaptive Approach Using Histogram Features in Brain MRIs," in </a:t>
            </a:r>
            <a:r>
              <a:rPr lang="en-US" b="1" i="1">
                <a:solidFill>
                  <a:srgbClr val="333333"/>
                </a:solidFill>
                <a:latin typeface="Times New Roman"/>
                <a:cs typeface="Times New Roman"/>
              </a:rPr>
              <a:t>IEEE Access</a:t>
            </a:r>
            <a:r>
              <a:rPr lang="en-US" b="1">
                <a:solidFill>
                  <a:srgbClr val="333333"/>
                </a:solidFill>
                <a:latin typeface="Times New Roman"/>
                <a:cs typeface="Times New Roman"/>
              </a:rPr>
              <a:t>, vol. 11, pp. 52275-52287, 2023</a:t>
            </a:r>
            <a:endParaRPr lang="en-US" b="1"/>
          </a:p>
        </p:txBody>
      </p:sp>
      <p:sp>
        <p:nvSpPr>
          <p:cNvPr id="7" name="TextBox 6">
            <a:extLst>
              <a:ext uri="{FF2B5EF4-FFF2-40B4-BE49-F238E27FC236}">
                <a16:creationId xmlns:a16="http://schemas.microsoft.com/office/drawing/2014/main" id="{4CF8050F-3D57-7775-8840-1423AAAD836F}"/>
              </a:ext>
            </a:extLst>
          </p:cNvPr>
          <p:cNvSpPr txBox="1"/>
          <p:nvPr/>
        </p:nvSpPr>
        <p:spPr>
          <a:xfrm>
            <a:off x="492911" y="2967369"/>
            <a:ext cx="8037816" cy="2535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panose="020B0604020202020204" pitchFamily="34" charset="0"/>
              <a:buChar char="•"/>
            </a:pPr>
            <a:r>
              <a:rPr lang="en-US" dirty="0">
                <a:latin typeface="Times New Roman"/>
                <a:cs typeface="Times New Roman"/>
              </a:rPr>
              <a:t>Model : UNET</a:t>
            </a:r>
            <a:endParaRPr lang="en-US">
              <a:latin typeface="Times New Roman"/>
              <a:cs typeface="Times New Roman"/>
            </a:endParaRPr>
          </a:p>
          <a:p>
            <a:pPr marL="285750" indent="-285750" algn="just">
              <a:lnSpc>
                <a:spcPct val="150000"/>
              </a:lnSpc>
              <a:buFont typeface="Arial" panose="020B0604020202020204" pitchFamily="34" charset="0"/>
              <a:buChar char="•"/>
            </a:pPr>
            <a:r>
              <a:rPr lang="en-US" dirty="0">
                <a:latin typeface="Times New Roman"/>
                <a:cs typeface="Times New Roman"/>
              </a:rPr>
              <a:t>The input set is a 4 3D scans (240x240x155) with different  contrast settings (T1, T2, T1 with FLAIR and contrast enhancement), and the outcome is a labeled 240x240x155.</a:t>
            </a:r>
          </a:p>
          <a:p>
            <a:pPr marL="285750" indent="-285750" algn="just">
              <a:lnSpc>
                <a:spcPct val="150000"/>
              </a:lnSpc>
              <a:buFont typeface="Arial" panose="020B0604020202020204" pitchFamily="34" charset="0"/>
              <a:buChar char="•"/>
            </a:pPr>
            <a:r>
              <a:rPr lang="en-US" dirty="0">
                <a:latin typeface="Times New Roman"/>
                <a:cs typeface="Times New Roman"/>
              </a:rPr>
              <a:t>Dataset: </a:t>
            </a:r>
            <a:r>
              <a:rPr lang="en-US" err="1">
                <a:latin typeface="Times New Roman"/>
                <a:cs typeface="Times New Roman"/>
              </a:rPr>
              <a:t>BraTS</a:t>
            </a:r>
            <a:endParaRPr lang="en-US">
              <a:latin typeface="Times New Roman"/>
              <a:cs typeface="Times New Roman"/>
            </a:endParaRPr>
          </a:p>
          <a:p>
            <a:pPr marL="285750" indent="-285750" algn="just">
              <a:lnSpc>
                <a:spcPct val="150000"/>
              </a:lnSpc>
              <a:buFont typeface="Arial" panose="020B0604020202020204" pitchFamily="34" charset="0"/>
              <a:buChar char="•"/>
            </a:pPr>
            <a:r>
              <a:rPr lang="en-US" dirty="0">
                <a:latin typeface="Times New Roman"/>
                <a:cs typeface="Times New Roman"/>
              </a:rPr>
              <a:t>Dice Score: 71%, sensitivity: 91%, specificity: 98%</a:t>
            </a:r>
          </a:p>
        </p:txBody>
      </p:sp>
    </p:spTree>
    <p:extLst>
      <p:ext uri="{BB962C8B-B14F-4D97-AF65-F5344CB8AC3E}">
        <p14:creationId xmlns:p14="http://schemas.microsoft.com/office/powerpoint/2010/main" val="3538685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On-screen Show (4:3)</PresentationFormat>
  <Slides>27</Slides>
  <Notes>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Wood Type</vt:lpstr>
      <vt:lpstr>PowerPoint Presentation</vt:lpstr>
      <vt:lpstr>PowerPoint Presentation</vt:lpstr>
      <vt:lpstr>ABSTRACT</vt:lpstr>
      <vt:lpstr>OBJECTIVES </vt:lpstr>
      <vt:lpstr>INTRODUCTION</vt:lpstr>
      <vt:lpstr>INTRODUCTION</vt:lpstr>
      <vt:lpstr>LITERATURE REVIEW</vt:lpstr>
      <vt:lpstr>LITERATURE REVIEW</vt:lpstr>
      <vt:lpstr>LITERATURE REVIEW</vt:lpstr>
      <vt:lpstr>LITERATURE REVIEW</vt:lpstr>
      <vt:lpstr>LITERATURE REVIEW</vt:lpstr>
      <vt:lpstr>DESIGN AND METHOLOGIES</vt:lpstr>
      <vt:lpstr>MODULE 1: Collection of Data &amp; Storing </vt:lpstr>
      <vt:lpstr>MODULE 1: Collection of Data &amp; Storing </vt:lpstr>
      <vt:lpstr>MODULE 1: Collection of Data &amp; Storing </vt:lpstr>
      <vt:lpstr>MODULE 2: Preprocessing &amp; Augmenting </vt:lpstr>
      <vt:lpstr>MODULE 2: Preprocessing &amp; Augmenting </vt:lpstr>
      <vt:lpstr>MODULE 3: Model Building &amp; Training </vt:lpstr>
      <vt:lpstr>MODULE 3: Model Building &amp; Training </vt:lpstr>
      <vt:lpstr>MODULE 4: Evaluation &amp; Segmentation </vt:lpstr>
      <vt:lpstr>MODULE 4: Evaluation &amp; Segmentation </vt:lpstr>
      <vt:lpstr>IMPLEMENTATION</vt:lpstr>
      <vt:lpstr>ARCHITECTURE DIAGRAM</vt:lpstr>
      <vt:lpstr>DATA FLOW DIAGRAM</vt:lpstr>
      <vt:lpstr>REFERENCES</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revision>138</cp:revision>
  <dcterms:created xsi:type="dcterms:W3CDTF">2019-08-05T06:49:57Z</dcterms:created>
  <dcterms:modified xsi:type="dcterms:W3CDTF">2024-03-19T09:44:53Z</dcterms:modified>
</cp:coreProperties>
</file>