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9" r:id="rId3"/>
    <p:sldId id="257" r:id="rId4"/>
    <p:sldId id="258" r:id="rId5"/>
    <p:sldId id="259" r:id="rId6"/>
    <p:sldId id="261" r:id="rId7"/>
    <p:sldId id="264" r:id="rId8"/>
    <p:sldId id="290" r:id="rId9"/>
    <p:sldId id="268" r:id="rId10"/>
    <p:sldId id="269" r:id="rId11"/>
    <p:sldId id="270" r:id="rId12"/>
    <p:sldId id="271" r:id="rId13"/>
    <p:sldId id="272" r:id="rId14"/>
    <p:sldId id="291" r:id="rId15"/>
    <p:sldId id="273" r:id="rId16"/>
    <p:sldId id="275" r:id="rId17"/>
    <p:sldId id="274" r:id="rId18"/>
    <p:sldId id="276" r:id="rId19"/>
    <p:sldId id="277" r:id="rId20"/>
    <p:sldId id="278" r:id="rId21"/>
    <p:sldId id="260" r:id="rId22"/>
    <p:sldId id="280" r:id="rId23"/>
    <p:sldId id="279" r:id="rId24"/>
    <p:sldId id="281" r:id="rId25"/>
    <p:sldId id="282" r:id="rId26"/>
    <p:sldId id="287" r:id="rId27"/>
    <p:sldId id="283"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9F1F0-2EAA-46C4-88F1-A18023504312}"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90EE3-4C4F-488F-AAF5-23D356EEF0A8}" type="slidenum">
              <a:rPr lang="en-IN" smtClean="0"/>
              <a:t>‹#›</a:t>
            </a:fld>
            <a:endParaRPr lang="en-IN"/>
          </a:p>
        </p:txBody>
      </p:sp>
    </p:spTree>
    <p:extLst>
      <p:ext uri="{BB962C8B-B14F-4D97-AF65-F5344CB8AC3E}">
        <p14:creationId xmlns:p14="http://schemas.microsoft.com/office/powerpoint/2010/main" val="346068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Customer Distribution by Gender</a:t>
            </a:r>
            <a:endParaRPr dirty="0"/>
          </a:p>
          <a:p>
            <a:r>
              <a:rPr b="0" dirty="0"/>
              <a:t>No alt text provided</a:t>
            </a:r>
            <a:endParaRPr dirty="0"/>
          </a:p>
          <a:p>
            <a:endParaRPr dirty="0"/>
          </a:p>
          <a:p>
            <a:r>
              <a:rPr b="1" dirty="0"/>
              <a:t>Top Customers by Purchase Frequency</a:t>
            </a:r>
            <a:endParaRPr dirty="0"/>
          </a:p>
          <a:p>
            <a:r>
              <a:rPr b="0" dirty="0"/>
              <a:t>No alt text provided</a:t>
            </a:r>
            <a:endParaRPr dirty="0"/>
          </a:p>
          <a:p>
            <a:endParaRPr dirty="0"/>
          </a:p>
          <a:p>
            <a:r>
              <a:rPr b="1" dirty="0"/>
              <a:t>Average Order Value by Customer Segment</a:t>
            </a:r>
            <a:endParaRPr dirty="0"/>
          </a:p>
          <a:p>
            <a:r>
              <a:rPr b="0" dirty="0"/>
              <a:t>No alt text provided</a:t>
            </a:r>
            <a:endParaRPr dirty="0"/>
          </a:p>
          <a:p>
            <a:endParaRPr dirty="0"/>
          </a:p>
          <a:p>
            <a:r>
              <a:rPr b="1" dirty="0"/>
              <a:t>Purchase Frequency by Customer Segment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Distribution of Customers by Age Group</a:t>
            </a:r>
            <a:endParaRPr dirty="0"/>
          </a:p>
          <a:p>
            <a:r>
              <a:rPr b="0" dirty="0"/>
              <a:t>No alt text provided</a:t>
            </a:r>
            <a:endParaRPr dirty="0"/>
          </a:p>
          <a:p>
            <a:endParaRPr dirty="0"/>
          </a:p>
          <a:p>
            <a:r>
              <a:rPr b="1" dirty="0"/>
              <a:t>Most Preferred Products</a:t>
            </a:r>
            <a:endParaRPr dirty="0"/>
          </a:p>
          <a:p>
            <a:r>
              <a:rPr b="0" dirty="0"/>
              <a:t>No alt text provided</a:t>
            </a:r>
            <a:endParaRPr dirty="0"/>
          </a:p>
          <a:p>
            <a:endParaRPr dirty="0"/>
          </a:p>
          <a:p>
            <a:r>
              <a:rPr b="1" dirty="0"/>
              <a:t>Average Order Value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Store ID</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Top Products by Total Revenue</a:t>
            </a:r>
            <a:endParaRPr dirty="0"/>
          </a:p>
          <a:p>
            <a:r>
              <a:rPr b="0" dirty="0"/>
              <a:t>No alt text provided</a:t>
            </a:r>
            <a:endParaRPr dirty="0"/>
          </a:p>
          <a:p>
            <a:endParaRPr dirty="0"/>
          </a:p>
          <a:p>
            <a:r>
              <a:rPr b="1" dirty="0"/>
              <a:t>Sales and Exchange Rate Effects by Currency</a:t>
            </a:r>
            <a:endParaRPr dirty="0"/>
          </a:p>
          <a:p>
            <a:r>
              <a:rPr b="0" dirty="0"/>
              <a:t>No alt text provided</a:t>
            </a:r>
            <a:endParaRPr dirty="0"/>
          </a:p>
          <a:p>
            <a:endParaRPr dirty="0"/>
          </a:p>
          <a:p>
            <a:r>
              <a:rPr b="1" dirty="0"/>
              <a:t>Overall Sales Performance</a:t>
            </a:r>
            <a:endParaRPr dirty="0"/>
          </a:p>
          <a:p>
            <a:r>
              <a:rPr b="0" dirty="0"/>
              <a:t>No alt text provided</a:t>
            </a:r>
            <a:endParaRPr dirty="0"/>
          </a:p>
          <a:p>
            <a:endParaRPr dirty="0"/>
          </a:p>
          <a:p>
            <a:r>
              <a:rPr b="1" dirty="0"/>
              <a:t>Store-Wise Total Sales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Stores Total Sales</a:t>
            </a:r>
            <a:endParaRPr dirty="0"/>
          </a:p>
          <a:p>
            <a:r>
              <a:rPr b="0" dirty="0"/>
              <a:t>No alt text provided</a:t>
            </a:r>
            <a:endParaRPr dirty="0"/>
          </a:p>
          <a:p>
            <a:endParaRPr dirty="0"/>
          </a:p>
          <a:p>
            <a:r>
              <a:rPr b="1" dirty="0"/>
              <a:t>Quantity Sold</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Brand-Wise Sales Performance</a:t>
            </a:r>
            <a:endParaRPr dirty="0"/>
          </a:p>
          <a:p>
            <a:r>
              <a:rPr b="0" dirty="0"/>
              <a:t>No alt text provided</a:t>
            </a:r>
            <a:endParaRPr dirty="0"/>
          </a:p>
          <a:p>
            <a:endParaRPr dirty="0"/>
          </a:p>
          <a:p>
            <a:r>
              <a:rPr b="1" dirty="0"/>
              <a:t>Top 10 Most Popular Products</a:t>
            </a:r>
            <a:endParaRPr dirty="0"/>
          </a:p>
          <a:p>
            <a:r>
              <a:rPr b="0" dirty="0"/>
              <a:t>No alt text provided</a:t>
            </a:r>
            <a:endParaRPr dirty="0"/>
          </a:p>
          <a:p>
            <a:endParaRPr dirty="0"/>
          </a:p>
          <a:p>
            <a:r>
              <a:rPr b="1" dirty="0"/>
              <a:t>Category-wise Analysis: Making vs. Sold Costs</a:t>
            </a:r>
            <a:endParaRPr dirty="0"/>
          </a:p>
          <a:p>
            <a:r>
              <a:rPr b="0" dirty="0"/>
              <a:t>No alt text provided</a:t>
            </a:r>
            <a:endParaRPr dirty="0"/>
          </a:p>
          <a:p>
            <a:endParaRPr dirty="0"/>
          </a:p>
          <a:p>
            <a:r>
              <a:rPr b="1" dirty="0"/>
              <a:t>Top 10 Most Profitable Products by Profit Margin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Products Sold</a:t>
            </a:r>
            <a:endParaRPr dirty="0"/>
          </a:p>
          <a:p>
            <a:r>
              <a:rPr b="0" dirty="0"/>
              <a:t>No alt text provided</a:t>
            </a:r>
            <a:endParaRPr dirty="0"/>
          </a:p>
          <a:p>
            <a:endParaRPr dirty="0"/>
          </a:p>
          <a:p>
            <a:r>
              <a:rPr b="1" dirty="0"/>
              <a:t>Product Sales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Sales and Revenue Analysis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Store Sales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Sales Performance by Store Size</a:t>
            </a:r>
            <a:endParaRPr dirty="0"/>
          </a:p>
          <a:p>
            <a:r>
              <a:rPr b="0" dirty="0"/>
              <a:t>No alt text provided</a:t>
            </a:r>
            <a:endParaRPr dirty="0"/>
          </a:p>
          <a:p>
            <a:endParaRPr dirty="0"/>
          </a:p>
          <a:p>
            <a:r>
              <a:rPr b="1" dirty="0"/>
              <a:t>Sales Distribution by Store Age Group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Stores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B69-E84C-B6AC-9194-944C26762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EE15B-F0B0-0E08-0906-21686A382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A6CA3A-9A57-4754-898E-2E2CE69EE680}"/>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8BD2CBC6-74A3-0E9D-222F-B084F6E89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C5443-7490-7A9D-EC2B-B64A16093CA2}"/>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00467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2F21-362D-2170-527A-04AEBEFC72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56A203-E0D4-689A-3919-AE10C97EC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A4442-16B1-641E-5B5B-79CF46CB10A2}"/>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3B1DAD5A-FFD4-08CF-F18C-FC1758112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EAE59-85AE-2591-2042-7E813DE8077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4873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085EA-07E1-0A86-ECA2-D128CEEB38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8F4AF-8915-934D-65CF-47B53DF9E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9CE7C-9E85-8CCD-E07C-DA31CDBCEF91}"/>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4088F627-7245-72B8-7264-2D024C454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006DA-25E9-191C-F943-95E36D3CF255}"/>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130330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22242A"/>
          </a:solidFill>
          <a:ln/>
        </p:spPr>
      </p:sp>
      <p:sp>
        <p:nvSpPr>
          <p:cNvPr id="3" name="Shape 1"/>
          <p:cNvSpPr/>
          <p:nvPr/>
        </p:nvSpPr>
        <p:spPr>
          <a:xfrm>
            <a:off x="0" y="0"/>
            <a:ext cx="12192000" cy="68580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18982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07EA-74A3-1D76-E8BA-DC53415E01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492DC-31EE-2406-A147-CCD88E757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5A088-6A2F-C180-B96C-26D90C5EA8BA}"/>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093D4E44-301F-304D-F2B6-4F0E47F84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FBF44-DCE9-FD26-E406-D5E9F5F8671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28417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00E5-BCCD-1D3D-5085-02A740ADD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B4E4E1-3701-37AD-B746-CC9C82C4D5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E2E45-554C-9411-A4C0-F97B7B156A71}"/>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76DE170E-E9C6-3B17-DDEE-D96DA7E8D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73A89-1E41-0B54-F5FD-265FC8E5B1C3}"/>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197786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5C7A-46B7-E46D-77E5-03B1E40FB7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6F4CCC-9B71-654A-F3C0-30565F5AC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119DBE-2681-88D2-F257-1062DECBD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07CDF5-911F-2A3C-0242-05BF946C40CE}"/>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3FEE5C5A-CB8C-393A-4BFA-E4F90A9A8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02E758-5B1E-D3E3-29AA-E09BA6BB0E0C}"/>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5152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F313-8ACC-0706-4E51-B457736FE1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7BE511-72A4-A300-D3AF-92428EA46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3B8F1-92B2-3C0C-771D-80538487E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47B9D6-9A6C-215B-5D8F-C00C02E6A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4FC9E-851B-5E71-17DB-33EF41AB2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C89137-841B-E7EE-8AD3-FD7288BC976D}"/>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8" name="Footer Placeholder 7">
            <a:extLst>
              <a:ext uri="{FF2B5EF4-FFF2-40B4-BE49-F238E27FC236}">
                <a16:creationId xmlns:a16="http://schemas.microsoft.com/office/drawing/2014/main" id="{25BCA4B3-9CC2-74E5-7DE2-8E31049A3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98C597-107B-B3A2-8A05-D2F06D2D6D77}"/>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07889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6818-64AC-4DD2-CD0A-E8DE2A7BE5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31818-85AE-B61F-024F-88EA2052241F}"/>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4" name="Footer Placeholder 3">
            <a:extLst>
              <a:ext uri="{FF2B5EF4-FFF2-40B4-BE49-F238E27FC236}">
                <a16:creationId xmlns:a16="http://schemas.microsoft.com/office/drawing/2014/main" id="{A20CA2B2-EF47-3EA1-E26D-C4C7B674AB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1264FA-BE07-1F11-10A7-373784E5CB15}"/>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425494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B3796-E042-0255-083A-4AF89FD9120A}"/>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3" name="Footer Placeholder 2">
            <a:extLst>
              <a:ext uri="{FF2B5EF4-FFF2-40B4-BE49-F238E27FC236}">
                <a16:creationId xmlns:a16="http://schemas.microsoft.com/office/drawing/2014/main" id="{1A542B05-24BE-266D-F6FB-73F066B044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43F45A-5E14-B798-12A0-B28E41B4FAEF}"/>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41358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676-BF3A-CB3E-F47F-D0D5B536D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FC0DA-B835-14B2-CD3D-B956F1358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A59A34-2788-596D-45D1-4939AA794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518DD-6B77-B472-A14E-F175749C8164}"/>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490D2C76-298C-533A-22FA-2BA74B993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90112-DDA2-3AA0-EE25-679A8A99EA4D}"/>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210252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165B-9114-56CD-0B1A-7170B9C3C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2D1D7-763D-3065-4571-0AC1145EF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9FB9E0-E133-8DF8-C92A-9BD011E5E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31BEB-B61D-4BB4-CF4D-DA82C5EC824E}"/>
              </a:ext>
            </a:extLst>
          </p:cNvPr>
          <p:cNvSpPr>
            <a:spLocks noGrp="1"/>
          </p:cNvSpPr>
          <p:nvPr>
            <p:ph type="dt" sz="half" idx="10"/>
          </p:nvPr>
        </p:nvSpPr>
        <p:spPr/>
        <p:txBody>
          <a:bodyPr/>
          <a:lstStyle/>
          <a:p>
            <a:fld id="{F27574C2-CC13-443B-9691-2849467451E6}" type="datetimeFigureOut">
              <a:rPr lang="en-IN" smtClean="0"/>
              <a:t>23-12-2024</a:t>
            </a:fld>
            <a:endParaRPr lang="en-IN"/>
          </a:p>
        </p:txBody>
      </p:sp>
      <p:sp>
        <p:nvSpPr>
          <p:cNvPr id="6" name="Footer Placeholder 5">
            <a:extLst>
              <a:ext uri="{FF2B5EF4-FFF2-40B4-BE49-F238E27FC236}">
                <a16:creationId xmlns:a16="http://schemas.microsoft.com/office/drawing/2014/main" id="{F701DEE4-4586-9BCD-A749-2F36A068C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A8BEE-9D9D-1E27-AD55-816522AE8B90}"/>
              </a:ext>
            </a:extLst>
          </p:cNvPr>
          <p:cNvSpPr>
            <a:spLocks noGrp="1"/>
          </p:cNvSpPr>
          <p:nvPr>
            <p:ph type="sldNum" sz="quarter" idx="12"/>
          </p:nvPr>
        </p:nvSpPr>
        <p:spPr/>
        <p:txBody>
          <a:bodyPr/>
          <a:lstStyle/>
          <a:p>
            <a:fld id="{F07B069A-0B81-41DC-853C-7B2D811E3665}" type="slidenum">
              <a:rPr lang="en-IN" smtClean="0"/>
              <a:t>‹#›</a:t>
            </a:fld>
            <a:endParaRPr lang="en-IN"/>
          </a:p>
        </p:txBody>
      </p:sp>
    </p:spTree>
    <p:extLst>
      <p:ext uri="{BB962C8B-B14F-4D97-AF65-F5344CB8AC3E}">
        <p14:creationId xmlns:p14="http://schemas.microsoft.com/office/powerpoint/2010/main" val="36593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2BCB4-E67D-6187-42FF-01DFB1DD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CEF39-DD7F-2A18-3711-0BCCA87E6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06002-CC32-A689-7758-E21BF2E72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7574C2-CC13-443B-9691-2849467451E6}" type="datetimeFigureOut">
              <a:rPr lang="en-IN" smtClean="0"/>
              <a:t>23-12-2024</a:t>
            </a:fld>
            <a:endParaRPr lang="en-IN"/>
          </a:p>
        </p:txBody>
      </p:sp>
      <p:sp>
        <p:nvSpPr>
          <p:cNvPr id="5" name="Footer Placeholder 4">
            <a:extLst>
              <a:ext uri="{FF2B5EF4-FFF2-40B4-BE49-F238E27FC236}">
                <a16:creationId xmlns:a16="http://schemas.microsoft.com/office/drawing/2014/main" id="{2510A741-6D5F-7ACE-4514-72865162C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91876D7-ECA5-0D9E-AED9-DEAB9EC39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B069A-0B81-41DC-853C-7B2D811E3665}" type="slidenum">
              <a:rPr lang="en-IN" smtClean="0"/>
              <a:t>‹#›</a:t>
            </a:fld>
            <a:endParaRPr lang="en-IN"/>
          </a:p>
        </p:txBody>
      </p:sp>
    </p:spTree>
    <p:extLst>
      <p:ext uri="{BB962C8B-B14F-4D97-AF65-F5344CB8AC3E}">
        <p14:creationId xmlns:p14="http://schemas.microsoft.com/office/powerpoint/2010/main" val="414379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90c4f315-7423-4110-abec-293b9ba3aa9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0c4f315-7423-4110-abec-293b9ba3aa9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groups/me/reports/90c4f315-7423-4110-abec-293b9ba3aa9a/?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90c4f315-7423-4110-abec-293b9ba3aa9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05368" y="0"/>
            <a:ext cx="4886632" cy="6858000"/>
          </a:xfrm>
          <a:prstGeom prst="rect">
            <a:avLst/>
          </a:prstGeom>
        </p:spPr>
      </p:pic>
      <p:sp>
        <p:nvSpPr>
          <p:cNvPr id="3" name="Text 0"/>
          <p:cNvSpPr/>
          <p:nvPr/>
        </p:nvSpPr>
        <p:spPr>
          <a:xfrm>
            <a:off x="641828" y="1727978"/>
            <a:ext cx="6297018" cy="3260725"/>
          </a:xfrm>
          <a:prstGeom prst="rect">
            <a:avLst/>
          </a:prstGeom>
          <a:noFill/>
          <a:ln/>
        </p:spPr>
        <p:txBody>
          <a:bodyPr wrap="square" lIns="0" tIns="0" rIns="0" bIns="0" rtlCol="0" anchor="t"/>
          <a:lstStyle/>
          <a:p>
            <a:pPr>
              <a:lnSpc>
                <a:spcPts val="6416"/>
              </a:lnSpc>
            </a:pPr>
            <a:r>
              <a:rPr lang="en-US" sz="5125" dirty="0">
                <a:solidFill>
                  <a:schemeClr val="bg1"/>
                </a:solidFill>
                <a:latin typeface="IBM Plex Sans Medium" pitchFamily="34" charset="0"/>
                <a:ea typeface="IBM Plex Sans Medium" pitchFamily="34" charset="-122"/>
                <a:cs typeface="IBM Plex Sans Medium" pitchFamily="34" charset="-120"/>
              </a:rPr>
              <a:t>DataSpark: Illuminating Insights for Global Electronics</a:t>
            </a:r>
            <a:endParaRPr lang="en-US" sz="5125"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4B9-8B90-A869-1414-D33D68E980E4}"/>
              </a:ext>
            </a:extLst>
          </p:cNvPr>
          <p:cNvSpPr>
            <a:spLocks noGrp="1"/>
          </p:cNvSpPr>
          <p:nvPr>
            <p:ph type="title"/>
          </p:nvPr>
        </p:nvSpPr>
        <p:spPr/>
        <p:txBody>
          <a:bodyPr/>
          <a:lstStyle/>
          <a:p>
            <a:r>
              <a:rPr lang="en-US" b="1" dirty="0"/>
              <a:t>Top Products by Total Revenue</a:t>
            </a:r>
            <a:endParaRPr lang="en-IN" dirty="0"/>
          </a:p>
        </p:txBody>
      </p:sp>
      <p:sp>
        <p:nvSpPr>
          <p:cNvPr id="3" name="Content Placeholder 2">
            <a:extLst>
              <a:ext uri="{FF2B5EF4-FFF2-40B4-BE49-F238E27FC236}">
                <a16:creationId xmlns:a16="http://schemas.microsoft.com/office/drawing/2014/main" id="{5D3CBEEA-0D05-D4EC-22C8-777DE3601085}"/>
              </a:ext>
            </a:extLst>
          </p:cNvPr>
          <p:cNvSpPr>
            <a:spLocks noGrp="1"/>
          </p:cNvSpPr>
          <p:nvPr>
            <p:ph idx="1"/>
          </p:nvPr>
        </p:nvSpPr>
        <p:spPr/>
        <p:txBody>
          <a:bodyPr/>
          <a:lstStyle/>
          <a:p>
            <a:pPr>
              <a:buFont typeface="Arial" panose="020B0604020202020204" pitchFamily="34" charset="0"/>
              <a:buChar char="•"/>
            </a:pPr>
            <a:r>
              <a:rPr lang="en-US" b="1" dirty="0"/>
              <a:t>Top-Selling Products</a:t>
            </a:r>
            <a:r>
              <a:rPr lang="en-US" dirty="0"/>
              <a:t>:</a:t>
            </a:r>
          </a:p>
          <a:p>
            <a:pPr marL="742950" lvl="1" indent="-285750">
              <a:buFont typeface="Arial" panose="020B0604020202020204" pitchFamily="34" charset="0"/>
              <a:buChar char="•"/>
            </a:pPr>
            <a:r>
              <a:rPr lang="en-US" dirty="0"/>
              <a:t>Products in the </a:t>
            </a:r>
            <a:r>
              <a:rPr lang="en-US" b="1" dirty="0"/>
              <a:t>"Computers"</a:t>
            </a:r>
            <a:r>
              <a:rPr lang="en-US" dirty="0"/>
              <a:t> and </a:t>
            </a:r>
            <a:r>
              <a:rPr lang="en-US" b="1" dirty="0"/>
              <a:t>"TV &amp; Video"</a:t>
            </a:r>
            <a:r>
              <a:rPr lang="en-US" dirty="0"/>
              <a:t> categories.</a:t>
            </a:r>
          </a:p>
          <a:p>
            <a:pPr>
              <a:buFont typeface="Arial" panose="020B0604020202020204" pitchFamily="34" charset="0"/>
              <a:buChar char="•"/>
            </a:pPr>
            <a:r>
              <a:rPr lang="en-US" b="1" dirty="0"/>
              <a:t>Key Products:</a:t>
            </a:r>
            <a:endParaRPr lang="en-US" dirty="0"/>
          </a:p>
          <a:p>
            <a:pPr marL="742950" lvl="1" indent="-285750">
              <a:buFont typeface="Arial" panose="020B0604020202020204" pitchFamily="34" charset="0"/>
              <a:buChar char="•"/>
            </a:pPr>
            <a:r>
              <a:rPr lang="en-US" dirty="0"/>
              <a:t>WWI Desktop PC2.33 X2: 0.51M</a:t>
            </a:r>
          </a:p>
          <a:p>
            <a:pPr marL="742950" lvl="1" indent="-285750">
              <a:buFont typeface="Arial" panose="020B0604020202020204" pitchFamily="34" charset="0"/>
              <a:buChar char="•"/>
            </a:pPr>
            <a:r>
              <a:rPr lang="en-US" dirty="0"/>
              <a:t>Adventure Works Desktop P...: 0.47M</a:t>
            </a:r>
          </a:p>
          <a:p>
            <a:pPr marL="742950" lvl="1" indent="-285750">
              <a:buFont typeface="Arial" panose="020B0604020202020204" pitchFamily="34" charset="0"/>
              <a:buChar char="•"/>
            </a:pPr>
            <a:r>
              <a:rPr lang="en-US" dirty="0"/>
              <a:t>Adventure Works Desktop P...: 0.46M</a:t>
            </a:r>
          </a:p>
          <a:p>
            <a:pPr marL="742950" lvl="1" indent="-285750">
              <a:buFont typeface="Arial" panose="020B0604020202020204" pitchFamily="34" charset="0"/>
              <a:buChar char="•"/>
            </a:pPr>
            <a:r>
              <a:rPr lang="en-US" dirty="0"/>
              <a:t>Adventure Works Desktop P...: 0.45M</a:t>
            </a:r>
          </a:p>
          <a:p>
            <a:pPr marL="742950" lvl="1" indent="-285750">
              <a:buFont typeface="Arial" panose="020B0604020202020204" pitchFamily="34" charset="0"/>
              <a:buChar char="•"/>
            </a:pPr>
            <a:r>
              <a:rPr lang="en-US" dirty="0"/>
              <a:t>Adventure Works Desktop P...: 0.44M</a:t>
            </a:r>
          </a:p>
          <a:p>
            <a:endParaRPr lang="en-IN" dirty="0"/>
          </a:p>
        </p:txBody>
      </p:sp>
    </p:spTree>
    <p:extLst>
      <p:ext uri="{BB962C8B-B14F-4D97-AF65-F5344CB8AC3E}">
        <p14:creationId xmlns:p14="http://schemas.microsoft.com/office/powerpoint/2010/main" val="382355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08BE-E8BA-3C95-CABA-929AFC385851}"/>
              </a:ext>
            </a:extLst>
          </p:cNvPr>
          <p:cNvSpPr>
            <a:spLocks noGrp="1"/>
          </p:cNvSpPr>
          <p:nvPr>
            <p:ph type="title"/>
          </p:nvPr>
        </p:nvSpPr>
        <p:spPr/>
        <p:txBody>
          <a:bodyPr>
            <a:normAutofit/>
          </a:bodyPr>
          <a:lstStyle/>
          <a:p>
            <a:r>
              <a:rPr lang="en-US" b="1" dirty="0"/>
              <a:t>Sales and Exchange Rate Effects by Currency</a:t>
            </a:r>
            <a:endParaRPr lang="en-IN" dirty="0"/>
          </a:p>
        </p:txBody>
      </p:sp>
      <p:sp>
        <p:nvSpPr>
          <p:cNvPr id="3" name="Content Placeholder 2">
            <a:extLst>
              <a:ext uri="{FF2B5EF4-FFF2-40B4-BE49-F238E27FC236}">
                <a16:creationId xmlns:a16="http://schemas.microsoft.com/office/drawing/2014/main" id="{D628C178-4B44-1E70-CB6F-96F7A0254DC8}"/>
              </a:ext>
            </a:extLst>
          </p:cNvPr>
          <p:cNvSpPr>
            <a:spLocks noGrp="1"/>
          </p:cNvSpPr>
          <p:nvPr>
            <p:ph idx="1"/>
          </p:nvPr>
        </p:nvSpPr>
        <p:spPr/>
        <p:txBody>
          <a:bodyPr/>
          <a:lstStyle/>
          <a:p>
            <a:pPr>
              <a:buFont typeface="Arial" panose="020B0604020202020204" pitchFamily="34" charset="0"/>
              <a:buChar char="•"/>
            </a:pPr>
            <a:r>
              <a:rPr lang="en-US" b="1" dirty="0"/>
              <a:t>Currency Breakdown</a:t>
            </a:r>
            <a:r>
              <a:rPr lang="en-US" dirty="0"/>
              <a:t>:</a:t>
            </a:r>
          </a:p>
          <a:p>
            <a:pPr marL="742950" lvl="1" indent="-285750">
              <a:buFont typeface="Arial" panose="020B0604020202020204" pitchFamily="34" charset="0"/>
              <a:buChar char="•"/>
            </a:pPr>
            <a:r>
              <a:rPr lang="en-US" dirty="0"/>
              <a:t>Total sales and exchange rate effects for </a:t>
            </a:r>
            <a:r>
              <a:rPr lang="en-US" b="1" dirty="0"/>
              <a:t>USD, EUR, CAD, GBP, AUD</a:t>
            </a:r>
            <a:r>
              <a:rPr lang="en-US" dirty="0"/>
              <a:t>.</a:t>
            </a:r>
          </a:p>
          <a:p>
            <a:r>
              <a:rPr lang="en-US" dirty="0"/>
              <a:t>Insights:</a:t>
            </a:r>
          </a:p>
          <a:p>
            <a:pPr lvl="1"/>
            <a:r>
              <a:rPr lang="en-US" dirty="0"/>
              <a:t>USD to EUR: After conversion, total sales decreased by $1 million.</a:t>
            </a:r>
          </a:p>
          <a:p>
            <a:pPr lvl="1"/>
            <a:r>
              <a:rPr lang="en-US" dirty="0"/>
              <a:t>CAD: Total sales increased by $1 million after conversion.</a:t>
            </a:r>
          </a:p>
          <a:p>
            <a:pPr lvl="1"/>
            <a:r>
              <a:rPr lang="en-US" dirty="0"/>
              <a:t>AUD: Total sales increased by $1 million after conversion.</a:t>
            </a:r>
          </a:p>
          <a:p>
            <a:pPr lvl="1"/>
            <a:r>
              <a:rPr lang="en-US" dirty="0"/>
              <a:t>GBP: Total sales decreased significantly by $2 million.</a:t>
            </a:r>
            <a:endParaRPr lang="en-IN" dirty="0"/>
          </a:p>
        </p:txBody>
      </p:sp>
    </p:spTree>
    <p:extLst>
      <p:ext uri="{BB962C8B-B14F-4D97-AF65-F5344CB8AC3E}">
        <p14:creationId xmlns:p14="http://schemas.microsoft.com/office/powerpoint/2010/main" val="243578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C512-842A-1B56-9C60-51FB7D4AA3FA}"/>
              </a:ext>
            </a:extLst>
          </p:cNvPr>
          <p:cNvSpPr>
            <a:spLocks noGrp="1"/>
          </p:cNvSpPr>
          <p:nvPr>
            <p:ph type="title"/>
          </p:nvPr>
        </p:nvSpPr>
        <p:spPr/>
        <p:txBody>
          <a:bodyPr/>
          <a:lstStyle/>
          <a:p>
            <a:r>
              <a:rPr lang="en-US" b="1" dirty="0"/>
              <a:t>Store-Wise Total Sales</a:t>
            </a:r>
            <a:endParaRPr lang="en-IN" dirty="0"/>
          </a:p>
        </p:txBody>
      </p:sp>
      <p:sp>
        <p:nvSpPr>
          <p:cNvPr id="3" name="Content Placeholder 2">
            <a:extLst>
              <a:ext uri="{FF2B5EF4-FFF2-40B4-BE49-F238E27FC236}">
                <a16:creationId xmlns:a16="http://schemas.microsoft.com/office/drawing/2014/main" id="{A85D62F4-864C-1166-0AE2-150CDA1B5752}"/>
              </a:ext>
            </a:extLst>
          </p:cNvPr>
          <p:cNvSpPr>
            <a:spLocks noGrp="1"/>
          </p:cNvSpPr>
          <p:nvPr>
            <p:ph idx="1"/>
          </p:nvPr>
        </p:nvSpPr>
        <p:spPr/>
        <p:txBody>
          <a:bodyPr/>
          <a:lstStyle/>
          <a:p>
            <a:pPr>
              <a:buFont typeface="Arial" panose="020B0604020202020204" pitchFamily="34" charset="0"/>
              <a:buChar char="•"/>
            </a:pPr>
            <a:r>
              <a:rPr lang="en-US" b="1" dirty="0"/>
              <a:t>Top-Performing Store</a:t>
            </a:r>
            <a:r>
              <a:rPr lang="en-US" dirty="0"/>
              <a:t>:</a:t>
            </a:r>
          </a:p>
          <a:p>
            <a:pPr marL="742950" lvl="1" indent="-285750">
              <a:buFont typeface="Arial" panose="020B0604020202020204" pitchFamily="34" charset="0"/>
              <a:buChar char="•"/>
            </a:pPr>
            <a:r>
              <a:rPr lang="en-US" b="1" dirty="0"/>
              <a:t>Store ID 0</a:t>
            </a:r>
            <a:r>
              <a:rPr lang="en-US" dirty="0"/>
              <a:t>: </a:t>
            </a:r>
            <a:r>
              <a:rPr lang="en-US" b="1" dirty="0"/>
              <a:t>11.4M</a:t>
            </a:r>
            <a:r>
              <a:rPr lang="en-US" dirty="0"/>
              <a:t> in sales.</a:t>
            </a:r>
          </a:p>
          <a:p>
            <a:r>
              <a:rPr lang="en-US" b="1" dirty="0"/>
              <a:t>Overall Sales Trends Over the Years</a:t>
            </a:r>
          </a:p>
          <a:p>
            <a:pPr>
              <a:buFont typeface="Arial" panose="020B0604020202020204" pitchFamily="34" charset="0"/>
              <a:buChar char="•"/>
            </a:pPr>
            <a:r>
              <a:rPr lang="en-US" b="1" dirty="0"/>
              <a:t>2016-2021</a:t>
            </a:r>
            <a:r>
              <a:rPr lang="en-US" dirty="0"/>
              <a:t>:</a:t>
            </a:r>
          </a:p>
          <a:p>
            <a:pPr marL="742950" lvl="1" indent="-285750">
              <a:buFont typeface="Arial" panose="020B0604020202020204" pitchFamily="34" charset="0"/>
              <a:buChar char="•"/>
            </a:pPr>
            <a:r>
              <a:rPr lang="en-US" b="1" dirty="0"/>
              <a:t>Peak Revenue</a:t>
            </a:r>
            <a:r>
              <a:rPr lang="en-US" dirty="0"/>
              <a:t>: </a:t>
            </a:r>
            <a:r>
              <a:rPr lang="en-US" b="1" dirty="0"/>
              <a:t>18.3M</a:t>
            </a:r>
            <a:r>
              <a:rPr lang="en-US" dirty="0"/>
              <a:t> in 2019</a:t>
            </a:r>
          </a:p>
          <a:p>
            <a:pPr marL="742950" lvl="1" indent="-285750">
              <a:buFont typeface="Arial" panose="020B0604020202020204" pitchFamily="34" charset="0"/>
              <a:buChar char="•"/>
            </a:pPr>
            <a:r>
              <a:rPr lang="en-US" b="1" dirty="0"/>
              <a:t>Peak Quantity Sold</a:t>
            </a:r>
            <a:r>
              <a:rPr lang="en-US" dirty="0"/>
              <a:t>: </a:t>
            </a:r>
            <a:r>
              <a:rPr lang="en-US" b="1" dirty="0"/>
              <a:t>60K</a:t>
            </a:r>
            <a:r>
              <a:rPr lang="en-US" dirty="0"/>
              <a:t> in 2019</a:t>
            </a:r>
          </a:p>
          <a:p>
            <a:endParaRPr lang="en-IN" dirty="0"/>
          </a:p>
        </p:txBody>
      </p:sp>
    </p:spTree>
    <p:extLst>
      <p:ext uri="{BB962C8B-B14F-4D97-AF65-F5344CB8AC3E}">
        <p14:creationId xmlns:p14="http://schemas.microsoft.com/office/powerpoint/2010/main" val="326339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2277-AB20-464D-FDD4-8D3493CD657F}"/>
              </a:ext>
            </a:extLst>
          </p:cNvPr>
          <p:cNvSpPr>
            <a:spLocks noGrp="1"/>
          </p:cNvSpPr>
          <p:nvPr>
            <p:ph type="title"/>
          </p:nvPr>
        </p:nvSpPr>
        <p:spPr/>
        <p:txBody>
          <a:bodyPr/>
          <a:lstStyle/>
          <a:p>
            <a:r>
              <a:rPr lang="en-US" b="1" dirty="0"/>
              <a:t>Actionable Insights</a:t>
            </a:r>
            <a:endParaRPr lang="en-IN" dirty="0"/>
          </a:p>
        </p:txBody>
      </p:sp>
      <p:sp>
        <p:nvSpPr>
          <p:cNvPr id="3" name="Content Placeholder 2">
            <a:extLst>
              <a:ext uri="{FF2B5EF4-FFF2-40B4-BE49-F238E27FC236}">
                <a16:creationId xmlns:a16="http://schemas.microsoft.com/office/drawing/2014/main" id="{915CA521-C413-6D4F-89A1-1CC816DB7407}"/>
              </a:ext>
            </a:extLst>
          </p:cNvPr>
          <p:cNvSpPr>
            <a:spLocks noGrp="1"/>
          </p:cNvSpPr>
          <p:nvPr>
            <p:ph idx="1"/>
          </p:nvPr>
        </p:nvSpPr>
        <p:spPr/>
        <p:txBody>
          <a:bodyPr>
            <a:normAutofit fontScale="92500" lnSpcReduction="20000"/>
          </a:bodyPr>
          <a:lstStyle/>
          <a:p>
            <a:pPr>
              <a:buFont typeface="+mj-lt"/>
              <a:buAutoNum type="arabicPeriod"/>
            </a:pPr>
            <a:r>
              <a:rPr lang="en-US" b="1" dirty="0"/>
              <a:t>Product Focus</a:t>
            </a:r>
            <a:r>
              <a:rPr lang="en-US" dirty="0"/>
              <a:t>:</a:t>
            </a:r>
          </a:p>
          <a:p>
            <a:pPr marL="742950" lvl="1" indent="-285750">
              <a:buFont typeface="+mj-lt"/>
              <a:buAutoNum type="arabicPeriod"/>
            </a:pPr>
            <a:r>
              <a:rPr lang="en-US" dirty="0"/>
              <a:t>Promote </a:t>
            </a:r>
            <a:r>
              <a:rPr lang="en-US" b="1" dirty="0"/>
              <a:t>top-selling products</a:t>
            </a:r>
            <a:r>
              <a:rPr lang="en-US" dirty="0"/>
              <a:t> more aggressively.</a:t>
            </a:r>
          </a:p>
          <a:p>
            <a:pPr marL="742950" lvl="1" indent="-285750">
              <a:buFont typeface="+mj-lt"/>
              <a:buAutoNum type="arabicPeriod"/>
            </a:pPr>
            <a:r>
              <a:rPr lang="en-US" dirty="0"/>
              <a:t>Investigate the reasons behind customer preferences for these products.</a:t>
            </a:r>
          </a:p>
          <a:p>
            <a:pPr>
              <a:buFont typeface="+mj-lt"/>
              <a:buAutoNum type="arabicPeriod"/>
            </a:pPr>
            <a:r>
              <a:rPr lang="en-US" b="1" dirty="0"/>
              <a:t>Currency Management</a:t>
            </a:r>
            <a:r>
              <a:rPr lang="en-US" dirty="0"/>
              <a:t>:</a:t>
            </a:r>
          </a:p>
          <a:p>
            <a:pPr marL="742950" lvl="1" indent="-285750">
              <a:buFont typeface="+mj-lt"/>
              <a:buAutoNum type="arabicPeriod"/>
            </a:pPr>
            <a:r>
              <a:rPr lang="en-US" dirty="0"/>
              <a:t>Monitor exchange rate effects to minimize negative impacts.</a:t>
            </a:r>
          </a:p>
          <a:p>
            <a:pPr marL="742950" lvl="1" indent="-285750">
              <a:buFont typeface="+mj-lt"/>
              <a:buAutoNum type="arabicPeriod"/>
            </a:pPr>
            <a:r>
              <a:rPr lang="en-US" dirty="0"/>
              <a:t>Use </a:t>
            </a:r>
            <a:r>
              <a:rPr lang="en-US" b="1" dirty="0"/>
              <a:t>dynamic pricing strategies</a:t>
            </a:r>
            <a:r>
              <a:rPr lang="en-US" dirty="0"/>
              <a:t> to address currency fluctuations.</a:t>
            </a:r>
          </a:p>
          <a:p>
            <a:pPr>
              <a:buFont typeface="+mj-lt"/>
              <a:buAutoNum type="arabicPeriod"/>
            </a:pPr>
            <a:r>
              <a:rPr lang="en-US" b="1" dirty="0"/>
              <a:t>Store Performance</a:t>
            </a:r>
            <a:r>
              <a:rPr lang="en-US" dirty="0"/>
              <a:t>:</a:t>
            </a:r>
          </a:p>
          <a:p>
            <a:pPr marL="742950" lvl="1" indent="-285750">
              <a:buFont typeface="+mj-lt"/>
              <a:buAutoNum type="arabicPeriod"/>
            </a:pPr>
            <a:r>
              <a:rPr lang="en-US" dirty="0"/>
              <a:t>Focus on stores with the highest sales.</a:t>
            </a:r>
          </a:p>
          <a:p>
            <a:pPr marL="742950" lvl="1" indent="-285750">
              <a:buFont typeface="+mj-lt"/>
              <a:buAutoNum type="arabicPeriod"/>
            </a:pPr>
            <a:r>
              <a:rPr lang="en-US" dirty="0"/>
              <a:t>Replicate successful strategies in high-performing stores to other locations.</a:t>
            </a:r>
          </a:p>
          <a:p>
            <a:pPr>
              <a:buFont typeface="+mj-lt"/>
              <a:buAutoNum type="arabicPeriod"/>
            </a:pPr>
            <a:r>
              <a:rPr lang="en-US" b="1" dirty="0"/>
              <a:t>Sales Trends Analysis</a:t>
            </a:r>
            <a:r>
              <a:rPr lang="en-US" dirty="0"/>
              <a:t>:</a:t>
            </a:r>
          </a:p>
          <a:p>
            <a:pPr marL="742950" lvl="1" indent="-285750">
              <a:buFont typeface="+mj-lt"/>
              <a:buAutoNum type="arabicPeriod"/>
            </a:pPr>
            <a:r>
              <a:rPr lang="en-US" dirty="0"/>
              <a:t>Analyze 2019's peak sales and apply successful strategies to other years.</a:t>
            </a:r>
          </a:p>
          <a:p>
            <a:pPr marL="742950" lvl="1" indent="-285750">
              <a:buFont typeface="+mj-lt"/>
              <a:buAutoNum type="arabicPeriod"/>
            </a:pPr>
            <a:r>
              <a:rPr lang="en-US" dirty="0"/>
              <a:t>Adjust sales strategies according to </a:t>
            </a:r>
            <a:r>
              <a:rPr lang="en-US" b="1" dirty="0"/>
              <a:t>yearly trends</a:t>
            </a:r>
            <a:r>
              <a:rPr lang="en-US" dirty="0"/>
              <a:t>.</a:t>
            </a:r>
          </a:p>
          <a:p>
            <a:endParaRPr lang="en-IN" dirty="0"/>
          </a:p>
        </p:txBody>
      </p:sp>
    </p:spTree>
    <p:extLst>
      <p:ext uri="{BB962C8B-B14F-4D97-AF65-F5344CB8AC3E}">
        <p14:creationId xmlns:p14="http://schemas.microsoft.com/office/powerpoint/2010/main" val="38251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rand-Wise Sales Performance ,Top 10 Most Popular Products ,Category-wise Analysis: Making vs. Sold Costs ,Top 10 Most Profitable Products by Profit Margin ,slicer ,Products Sold ,Product Sale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54FA-B505-9CB3-369C-3426273A4B0B}"/>
              </a:ext>
            </a:extLst>
          </p:cNvPr>
          <p:cNvSpPr>
            <a:spLocks noGrp="1"/>
          </p:cNvSpPr>
          <p:nvPr>
            <p:ph type="title"/>
          </p:nvPr>
        </p:nvSpPr>
        <p:spPr/>
        <p:txBody>
          <a:bodyPr/>
          <a:lstStyle/>
          <a:p>
            <a:r>
              <a:rPr lang="en-US" b="1" dirty="0"/>
              <a:t>Top 10 Most Popular Products</a:t>
            </a:r>
            <a:endParaRPr lang="en-IN" dirty="0"/>
          </a:p>
        </p:txBody>
      </p:sp>
      <p:sp>
        <p:nvSpPr>
          <p:cNvPr id="3" name="Content Placeholder 2">
            <a:extLst>
              <a:ext uri="{FF2B5EF4-FFF2-40B4-BE49-F238E27FC236}">
                <a16:creationId xmlns:a16="http://schemas.microsoft.com/office/drawing/2014/main" id="{5D21B9F9-F4D8-D795-D8C3-4F145CBF6CAB}"/>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The </a:t>
            </a:r>
            <a:r>
              <a:rPr lang="en-US" b="1" dirty="0"/>
              <a:t>WWI Desktop</a:t>
            </a:r>
            <a:r>
              <a:rPr lang="en-US" dirty="0"/>
              <a:t> and various </a:t>
            </a:r>
            <a:r>
              <a:rPr lang="en-US" b="1" dirty="0"/>
              <a:t>Adventure Works Desktop</a:t>
            </a:r>
            <a:r>
              <a:rPr lang="en-US" dirty="0"/>
              <a:t> products dominate in both sales volume and units sold.</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Promote these high-demand products more aggressively in campaigns.</a:t>
            </a:r>
          </a:p>
          <a:p>
            <a:pPr marL="1143000" lvl="2" indent="-228600">
              <a:buFont typeface="Arial" panose="020B0604020202020204" pitchFamily="34" charset="0"/>
              <a:buChar char="•"/>
            </a:pPr>
            <a:r>
              <a:rPr lang="en-US" dirty="0"/>
              <a:t>Monitor sales trends to maintain stock levels for these top-selling products.</a:t>
            </a:r>
          </a:p>
          <a:p>
            <a:endParaRPr lang="en-IN" dirty="0"/>
          </a:p>
        </p:txBody>
      </p:sp>
    </p:spTree>
    <p:extLst>
      <p:ext uri="{BB962C8B-B14F-4D97-AF65-F5344CB8AC3E}">
        <p14:creationId xmlns:p14="http://schemas.microsoft.com/office/powerpoint/2010/main" val="336479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E338-3D0C-3EC6-F3A9-B6943F5217B9}"/>
              </a:ext>
            </a:extLst>
          </p:cNvPr>
          <p:cNvSpPr>
            <a:spLocks noGrp="1"/>
          </p:cNvSpPr>
          <p:nvPr>
            <p:ph type="title"/>
          </p:nvPr>
        </p:nvSpPr>
        <p:spPr/>
        <p:txBody>
          <a:bodyPr/>
          <a:lstStyle/>
          <a:p>
            <a:r>
              <a:rPr lang="en-US" b="1" dirty="0"/>
              <a:t>Brand-Wise Sales Performance</a:t>
            </a:r>
            <a:endParaRPr lang="en-IN" dirty="0"/>
          </a:p>
        </p:txBody>
      </p:sp>
      <p:sp>
        <p:nvSpPr>
          <p:cNvPr id="3" name="Content Placeholder 2">
            <a:extLst>
              <a:ext uri="{FF2B5EF4-FFF2-40B4-BE49-F238E27FC236}">
                <a16:creationId xmlns:a16="http://schemas.microsoft.com/office/drawing/2014/main" id="{97F1542C-F4A0-8543-1064-D43DB35C9391}"/>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b="1" dirty="0"/>
              <a:t>Adventure Works</a:t>
            </a:r>
            <a:r>
              <a:rPr lang="en-US" dirty="0"/>
              <a:t> leads the sales with </a:t>
            </a:r>
            <a:r>
              <a:rPr lang="en-US" b="1" dirty="0"/>
              <a:t>11.8M</a:t>
            </a:r>
            <a:r>
              <a:rPr lang="en-US" dirty="0"/>
              <a:t>, followed by </a:t>
            </a:r>
            <a:r>
              <a:rPr lang="en-US" b="1" dirty="0"/>
              <a:t>Contoso</a:t>
            </a:r>
            <a:r>
              <a:rPr lang="en-US" dirty="0"/>
              <a:t> and </a:t>
            </a:r>
            <a:r>
              <a:rPr lang="en-US" b="1" dirty="0"/>
              <a:t>Wide World Importers</a:t>
            </a:r>
            <a:r>
              <a:rPr lang="en-US" dirty="0"/>
              <a:t>.</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Focus marketing efforts on the top-performing brands.</a:t>
            </a:r>
          </a:p>
          <a:p>
            <a:pPr marL="1143000" lvl="2" indent="-228600">
              <a:buFont typeface="Arial" panose="020B0604020202020204" pitchFamily="34" charset="0"/>
              <a:buChar char="•"/>
            </a:pPr>
            <a:r>
              <a:rPr lang="en-US" dirty="0"/>
              <a:t>Ensure adequate inventory and highlight these brands in promotions.</a:t>
            </a:r>
          </a:p>
          <a:p>
            <a:endParaRPr lang="en-IN" dirty="0"/>
          </a:p>
        </p:txBody>
      </p:sp>
    </p:spTree>
    <p:extLst>
      <p:ext uri="{BB962C8B-B14F-4D97-AF65-F5344CB8AC3E}">
        <p14:creationId xmlns:p14="http://schemas.microsoft.com/office/powerpoint/2010/main" val="24528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D0B2-47B3-0826-6320-E2031ACEE005}"/>
              </a:ext>
            </a:extLst>
          </p:cNvPr>
          <p:cNvSpPr>
            <a:spLocks noGrp="1"/>
          </p:cNvSpPr>
          <p:nvPr>
            <p:ph type="title"/>
          </p:nvPr>
        </p:nvSpPr>
        <p:spPr/>
        <p:txBody>
          <a:bodyPr>
            <a:normAutofit/>
          </a:bodyPr>
          <a:lstStyle/>
          <a:p>
            <a:r>
              <a:rPr lang="en-US" b="1" dirty="0"/>
              <a:t>Category-Wise Analysis: Making vs. Sold Costs</a:t>
            </a:r>
            <a:endParaRPr lang="en-IN" dirty="0"/>
          </a:p>
        </p:txBody>
      </p:sp>
      <p:sp>
        <p:nvSpPr>
          <p:cNvPr id="3" name="Content Placeholder 2">
            <a:extLst>
              <a:ext uri="{FF2B5EF4-FFF2-40B4-BE49-F238E27FC236}">
                <a16:creationId xmlns:a16="http://schemas.microsoft.com/office/drawing/2014/main" id="{C27FA3CB-DEF2-3381-8F95-1186CBA25972}"/>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b="1" dirty="0"/>
              <a:t>Computers</a:t>
            </a:r>
            <a:r>
              <a:rPr lang="en-US" dirty="0"/>
              <a:t> lead in total sales with significant profit margins, followed by categories like </a:t>
            </a:r>
            <a:r>
              <a:rPr lang="en-US" b="1" dirty="0"/>
              <a:t>Home Appliances</a:t>
            </a:r>
            <a:r>
              <a:rPr lang="en-US" dirty="0"/>
              <a:t> and </a:t>
            </a:r>
            <a:r>
              <a:rPr lang="en-US" b="1" dirty="0"/>
              <a:t>Cameras</a:t>
            </a:r>
            <a:r>
              <a:rPr lang="en-US" dirty="0"/>
              <a:t>.</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Focus on high-margin categories for increased profitability.</a:t>
            </a:r>
          </a:p>
          <a:p>
            <a:pPr marL="1143000" lvl="2" indent="-228600">
              <a:buFont typeface="Arial" panose="020B0604020202020204" pitchFamily="34" charset="0"/>
              <a:buChar char="•"/>
            </a:pPr>
            <a:r>
              <a:rPr lang="en-US" dirty="0"/>
              <a:t>Prioritize cost-effective production strategies for these categories.</a:t>
            </a:r>
          </a:p>
          <a:p>
            <a:endParaRPr lang="en-IN" dirty="0"/>
          </a:p>
        </p:txBody>
      </p:sp>
    </p:spTree>
    <p:extLst>
      <p:ext uri="{BB962C8B-B14F-4D97-AF65-F5344CB8AC3E}">
        <p14:creationId xmlns:p14="http://schemas.microsoft.com/office/powerpoint/2010/main" val="202464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133-5872-DACF-CEFF-55EABCF5FE19}"/>
              </a:ext>
            </a:extLst>
          </p:cNvPr>
          <p:cNvSpPr>
            <a:spLocks noGrp="1"/>
          </p:cNvSpPr>
          <p:nvPr>
            <p:ph type="title"/>
          </p:nvPr>
        </p:nvSpPr>
        <p:spPr/>
        <p:txBody>
          <a:bodyPr/>
          <a:lstStyle/>
          <a:p>
            <a:r>
              <a:rPr lang="en-US" b="1" dirty="0"/>
              <a:t>Overall Metrics</a:t>
            </a:r>
            <a:endParaRPr lang="en-IN" dirty="0"/>
          </a:p>
        </p:txBody>
      </p:sp>
      <p:sp>
        <p:nvSpPr>
          <p:cNvPr id="3" name="Content Placeholder 2">
            <a:extLst>
              <a:ext uri="{FF2B5EF4-FFF2-40B4-BE49-F238E27FC236}">
                <a16:creationId xmlns:a16="http://schemas.microsoft.com/office/drawing/2014/main" id="{7CC5838F-A344-B9D7-AB2C-F8E1F3892A76}"/>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Total sales amount to </a:t>
            </a:r>
            <a:r>
              <a:rPr lang="en-US" b="1" dirty="0"/>
              <a:t>55.76M</a:t>
            </a:r>
            <a:r>
              <a:rPr lang="en-US" dirty="0"/>
              <a:t> with </a:t>
            </a:r>
            <a:r>
              <a:rPr lang="en-US" b="1" dirty="0"/>
              <a:t>197.76K products sold</a:t>
            </a:r>
            <a:r>
              <a:rPr lang="en-US" dirty="0"/>
              <a:t>, reflecting strong sales performance.</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Maintain the sales momentum with targeted marketing and efficient inventory management.</a:t>
            </a:r>
          </a:p>
          <a:p>
            <a:pPr marL="1143000" lvl="2" indent="-228600">
              <a:buFont typeface="Arial" panose="020B0604020202020204" pitchFamily="34" charset="0"/>
              <a:buChar char="•"/>
            </a:pPr>
            <a:r>
              <a:rPr lang="en-US" dirty="0"/>
              <a:t>Analyze yearly trends to forecast and improve future sales.</a:t>
            </a:r>
          </a:p>
          <a:p>
            <a:endParaRPr lang="en-IN" dirty="0"/>
          </a:p>
        </p:txBody>
      </p:sp>
    </p:spTree>
    <p:extLst>
      <p:ext uri="{BB962C8B-B14F-4D97-AF65-F5344CB8AC3E}">
        <p14:creationId xmlns:p14="http://schemas.microsoft.com/office/powerpoint/2010/main" val="319081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07DE-C6A5-130A-00C5-BB399897AF03}"/>
              </a:ext>
            </a:extLst>
          </p:cNvPr>
          <p:cNvSpPr>
            <a:spLocks noGrp="1"/>
          </p:cNvSpPr>
          <p:nvPr>
            <p:ph type="title"/>
          </p:nvPr>
        </p:nvSpPr>
        <p:spPr/>
        <p:txBody>
          <a:bodyPr>
            <a:normAutofit/>
          </a:bodyPr>
          <a:lstStyle/>
          <a:p>
            <a:r>
              <a:rPr lang="en-US" b="1" dirty="0"/>
              <a:t>Top 10 Most Profitable Products by Profit Margin</a:t>
            </a:r>
            <a:endParaRPr lang="en-IN" dirty="0"/>
          </a:p>
        </p:txBody>
      </p:sp>
      <p:sp>
        <p:nvSpPr>
          <p:cNvPr id="3" name="Content Placeholder 2">
            <a:extLst>
              <a:ext uri="{FF2B5EF4-FFF2-40B4-BE49-F238E27FC236}">
                <a16:creationId xmlns:a16="http://schemas.microsoft.com/office/drawing/2014/main" id="{7033092B-600B-AD89-8527-3DE995E35666}"/>
              </a:ext>
            </a:extLst>
          </p:cNvPr>
          <p:cNvSpPr>
            <a:spLocks noGrp="1"/>
          </p:cNvSpPr>
          <p:nvPr>
            <p:ph idx="1"/>
          </p:nvPr>
        </p:nvSpPr>
        <p:spPr/>
        <p:txBody>
          <a:bodyPr/>
          <a:lstStyle/>
          <a:p>
            <a:pPr>
              <a:buFont typeface="Arial" panose="020B0604020202020204" pitchFamily="34" charset="0"/>
              <a:buChar char="•"/>
            </a:pPr>
            <a:r>
              <a:rPr lang="en-US" b="1" dirty="0"/>
              <a:t>Key Insight:</a:t>
            </a:r>
            <a:endParaRPr lang="en-US" dirty="0"/>
          </a:p>
          <a:p>
            <a:pPr marL="742950" lvl="1" indent="-285750">
              <a:buFont typeface="Arial" panose="020B0604020202020204" pitchFamily="34" charset="0"/>
              <a:buChar char="•"/>
            </a:pPr>
            <a:r>
              <a:rPr lang="en-US" dirty="0"/>
              <a:t>Products like </a:t>
            </a:r>
            <a:r>
              <a:rPr lang="en-US" b="1" dirty="0"/>
              <a:t>Contoso DVD 60 DVD Storage Bin</a:t>
            </a:r>
            <a:r>
              <a:rPr lang="en-US" dirty="0"/>
              <a:t> and </a:t>
            </a:r>
            <a:r>
              <a:rPr lang="en-US" b="1" dirty="0"/>
              <a:t>SV DVD 60 DVD Storage Bin</a:t>
            </a:r>
            <a:r>
              <a:rPr lang="en-US" dirty="0"/>
              <a:t> have the highest profit margins (66.87% - 66.88%).</a:t>
            </a:r>
          </a:p>
          <a:p>
            <a:pPr marL="742950" lvl="1" indent="-285750">
              <a:buFont typeface="Arial" panose="020B0604020202020204" pitchFamily="34" charset="0"/>
              <a:buChar char="•"/>
            </a:pPr>
            <a:r>
              <a:rPr lang="en-US" b="1" dirty="0"/>
              <a:t>Actionable Insight:</a:t>
            </a:r>
            <a:endParaRPr lang="en-US" dirty="0"/>
          </a:p>
          <a:p>
            <a:pPr marL="1143000" lvl="2" indent="-228600">
              <a:buFont typeface="Arial" panose="020B0604020202020204" pitchFamily="34" charset="0"/>
              <a:buChar char="•"/>
            </a:pPr>
            <a:r>
              <a:rPr lang="en-US" dirty="0"/>
              <a:t>Highlight these products in marketing campaigns for greater profit impact.</a:t>
            </a:r>
          </a:p>
          <a:p>
            <a:pPr marL="1143000" lvl="2" indent="-228600">
              <a:buFont typeface="Arial" panose="020B0604020202020204" pitchFamily="34" charset="0"/>
              <a:buChar char="•"/>
            </a:pPr>
            <a:r>
              <a:rPr lang="en-US" dirty="0"/>
              <a:t>Consider increasing production or stock for these highly profitable items.</a:t>
            </a:r>
          </a:p>
          <a:p>
            <a:endParaRPr lang="en-IN" dirty="0"/>
          </a:p>
        </p:txBody>
      </p:sp>
    </p:spTree>
    <p:extLst>
      <p:ext uri="{BB962C8B-B14F-4D97-AF65-F5344CB8AC3E}">
        <p14:creationId xmlns:p14="http://schemas.microsoft.com/office/powerpoint/2010/main" val="46977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ustomer Distribution by Gender ,Top Customers by Purchase Frequency ,Average Order Value by Customer Segment ,Purchase Frequency by Customer Segment ,slicer ,slicer ,textbox ,Total Customers ,Distribution of Customers by Age Group ,Most Preferred Products ,Average Order Val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393-9CCC-E44E-4F3A-9765B6E72E57}"/>
              </a:ext>
            </a:extLst>
          </p:cNvPr>
          <p:cNvSpPr>
            <a:spLocks noGrp="1"/>
          </p:cNvSpPr>
          <p:nvPr>
            <p:ph type="title"/>
          </p:nvPr>
        </p:nvSpPr>
        <p:spPr/>
        <p:txBody>
          <a:bodyPr/>
          <a:lstStyle/>
          <a:p>
            <a:r>
              <a:rPr lang="en-US" b="1" dirty="0"/>
              <a:t>Final Thoughts:</a:t>
            </a:r>
            <a:endParaRPr lang="en-IN" dirty="0"/>
          </a:p>
        </p:txBody>
      </p:sp>
      <p:sp>
        <p:nvSpPr>
          <p:cNvPr id="3" name="Content Placeholder 2">
            <a:extLst>
              <a:ext uri="{FF2B5EF4-FFF2-40B4-BE49-F238E27FC236}">
                <a16:creationId xmlns:a16="http://schemas.microsoft.com/office/drawing/2014/main" id="{84042A5A-A55F-F365-7343-7931AF6CA3D6}"/>
              </a:ext>
            </a:extLst>
          </p:cNvPr>
          <p:cNvSpPr>
            <a:spLocks noGrp="1"/>
          </p:cNvSpPr>
          <p:nvPr>
            <p:ph idx="1"/>
          </p:nvPr>
        </p:nvSpPr>
        <p:spPr/>
        <p:txBody>
          <a:bodyPr/>
          <a:lstStyle/>
          <a:p>
            <a:pPr>
              <a:buFont typeface="Arial" panose="020B0604020202020204" pitchFamily="34" charset="0"/>
              <a:buChar char="•"/>
            </a:pPr>
            <a:r>
              <a:rPr lang="en-US" dirty="0"/>
              <a:t>Focus on the top-performing products and brands.</a:t>
            </a:r>
          </a:p>
          <a:p>
            <a:pPr>
              <a:buFont typeface="Arial" panose="020B0604020202020204" pitchFamily="34" charset="0"/>
              <a:buChar char="•"/>
            </a:pPr>
            <a:r>
              <a:rPr lang="en-US" dirty="0"/>
              <a:t>Leverage high-profit margins to boost overall profitability.</a:t>
            </a:r>
          </a:p>
          <a:p>
            <a:pPr>
              <a:buFont typeface="Arial" panose="020B0604020202020204" pitchFamily="34" charset="0"/>
              <a:buChar char="•"/>
            </a:pPr>
            <a:r>
              <a:rPr lang="en-US" dirty="0"/>
              <a:t>Ensure that high-demand items are well-stocked and promoted.</a:t>
            </a:r>
          </a:p>
          <a:p>
            <a:pPr>
              <a:buFont typeface="Arial" panose="020B0604020202020204" pitchFamily="34" charset="0"/>
              <a:buChar char="•"/>
            </a:pPr>
            <a:r>
              <a:rPr lang="en-US" dirty="0"/>
              <a:t>Use the insights to adjust future marketing strategies and inventory planning.</a:t>
            </a:r>
          </a:p>
          <a:p>
            <a:endParaRPr lang="en-IN" dirty="0"/>
          </a:p>
        </p:txBody>
      </p:sp>
    </p:spTree>
    <p:extLst>
      <p:ext uri="{BB962C8B-B14F-4D97-AF65-F5344CB8AC3E}">
        <p14:creationId xmlns:p14="http://schemas.microsoft.com/office/powerpoint/2010/main" val="361091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ales and Revenue Analysis ,textbox ,Store Sales ,slicer ,slicer ,Sales Performance by Store Size ,Sales Distribution by Store Age Group ,slicer ,Total Stor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Store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2F04-E2B7-6A75-B37E-E0BB5FA20C27}"/>
              </a:ext>
            </a:extLst>
          </p:cNvPr>
          <p:cNvSpPr>
            <a:spLocks noGrp="1"/>
          </p:cNvSpPr>
          <p:nvPr>
            <p:ph type="title"/>
          </p:nvPr>
        </p:nvSpPr>
        <p:spPr/>
        <p:txBody>
          <a:bodyPr/>
          <a:lstStyle/>
          <a:p>
            <a:r>
              <a:rPr lang="en-IN" dirty="0"/>
              <a:t>Total Store Sales and Store Count</a:t>
            </a:r>
          </a:p>
        </p:txBody>
      </p:sp>
      <p:sp>
        <p:nvSpPr>
          <p:cNvPr id="3" name="Content Placeholder 2">
            <a:extLst>
              <a:ext uri="{FF2B5EF4-FFF2-40B4-BE49-F238E27FC236}">
                <a16:creationId xmlns:a16="http://schemas.microsoft.com/office/drawing/2014/main" id="{E7149659-802D-00DC-E054-78AAD2952FC3}"/>
              </a:ext>
            </a:extLst>
          </p:cNvPr>
          <p:cNvSpPr>
            <a:spLocks noGrp="1"/>
          </p:cNvSpPr>
          <p:nvPr>
            <p:ph idx="1"/>
          </p:nvPr>
        </p:nvSpPr>
        <p:spPr/>
        <p:txBody>
          <a:bodyPr>
            <a:normAutofit/>
          </a:bodyPr>
          <a:lstStyle/>
          <a:p>
            <a:r>
              <a:rPr lang="en-IN" dirty="0"/>
              <a:t>Total Store Sales: ₹44.35M</a:t>
            </a:r>
          </a:p>
          <a:p>
            <a:r>
              <a:rPr lang="en-IN" dirty="0"/>
              <a:t>Total Number of Stores: 57</a:t>
            </a:r>
          </a:p>
          <a:p>
            <a:r>
              <a:rPr lang="en-US" dirty="0"/>
              <a:t>Quantity Sold : 156,446</a:t>
            </a:r>
          </a:p>
          <a:p>
            <a:r>
              <a:rPr lang="en-US" dirty="0"/>
              <a:t>Square Meter : 79,790</a:t>
            </a:r>
          </a:p>
          <a:p>
            <a:r>
              <a:rPr lang="en-US" b="0" i="0" dirty="0">
                <a:solidFill>
                  <a:srgbClr val="252423"/>
                </a:solidFill>
                <a:effectLst/>
                <a:latin typeface="Segoe UI" panose="020B0502040204020203" pitchFamily="34" charset="0"/>
              </a:rPr>
              <a:t>﻿At 1.42M, </a:t>
            </a:r>
            <a:r>
              <a:rPr lang="en-US" b="0" i="0" dirty="0" err="1">
                <a:solidFill>
                  <a:srgbClr val="252423"/>
                </a:solidFill>
                <a:effectLst/>
                <a:latin typeface="Segoe UI" panose="020B0502040204020203" pitchFamily="34" charset="0"/>
              </a:rPr>
              <a:t>Storekey</a:t>
            </a:r>
            <a:r>
              <a:rPr lang="en-US" b="0" i="0" dirty="0">
                <a:solidFill>
                  <a:srgbClr val="252423"/>
                </a:solidFill>
                <a:effectLst/>
                <a:latin typeface="Segoe UI" panose="020B0502040204020203" pitchFamily="34" charset="0"/>
              </a:rPr>
              <a:t> 55 had the highest Total Store Sales and was 9,242.95% higher than 2, which had the lowest Total Store Sales at 15.18K</a:t>
            </a:r>
            <a:endParaRPr lang="en-US" dirty="0"/>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4008105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3647-6F11-2624-4D33-90DCD3AB749A}"/>
              </a:ext>
            </a:extLst>
          </p:cNvPr>
          <p:cNvSpPr>
            <a:spLocks noGrp="1"/>
          </p:cNvSpPr>
          <p:nvPr>
            <p:ph type="title"/>
          </p:nvPr>
        </p:nvSpPr>
        <p:spPr/>
        <p:txBody>
          <a:bodyPr/>
          <a:lstStyle/>
          <a:p>
            <a:r>
              <a:rPr lang="en-US" dirty="0"/>
              <a:t>Sales Performance by Store Size</a:t>
            </a:r>
            <a:endParaRPr lang="en-IN" dirty="0"/>
          </a:p>
        </p:txBody>
      </p:sp>
      <p:sp>
        <p:nvSpPr>
          <p:cNvPr id="3" name="Content Placeholder 2">
            <a:extLst>
              <a:ext uri="{FF2B5EF4-FFF2-40B4-BE49-F238E27FC236}">
                <a16:creationId xmlns:a16="http://schemas.microsoft.com/office/drawing/2014/main" id="{B7D0D5AE-74C2-9153-88C8-47FF9581A03B}"/>
              </a:ext>
            </a:extLst>
          </p:cNvPr>
          <p:cNvSpPr>
            <a:spLocks noGrp="1"/>
          </p:cNvSpPr>
          <p:nvPr>
            <p:ph idx="1"/>
          </p:nvPr>
        </p:nvSpPr>
        <p:spPr/>
        <p:txBody>
          <a:bodyPr>
            <a:normAutofit/>
          </a:bodyPr>
          <a:lstStyle/>
          <a:p>
            <a:r>
              <a:rPr lang="en-US" dirty="0"/>
              <a:t>Sales based on the size of the stores:</a:t>
            </a:r>
          </a:p>
          <a:p>
            <a:pPr lvl="1"/>
            <a:r>
              <a:rPr lang="en-US" dirty="0"/>
              <a:t>1501-2000 sqm: 47.84% of total sales</a:t>
            </a:r>
          </a:p>
          <a:p>
            <a:pPr lvl="1"/>
            <a:r>
              <a:rPr lang="en-US" dirty="0"/>
              <a:t>1001-1500 sqm: 31.88% of total sales</a:t>
            </a:r>
          </a:p>
          <a:p>
            <a:pPr lvl="1"/>
            <a:r>
              <a:rPr lang="en-US" dirty="0"/>
              <a:t>2001-2500 sqm: 9.72% of total sales</a:t>
            </a:r>
          </a:p>
          <a:p>
            <a:pPr lvl="1"/>
            <a:r>
              <a:rPr lang="en-US" dirty="0"/>
              <a:t>501-1000 sqm: 3.4% of total sales</a:t>
            </a:r>
          </a:p>
          <a:p>
            <a:pPr lvl="1"/>
            <a:r>
              <a:rPr lang="en-US" dirty="0"/>
              <a:t>0-500 sqm: 7.16% of total sales</a:t>
            </a:r>
          </a:p>
          <a:p>
            <a:endParaRPr lang="en-US" dirty="0"/>
          </a:p>
        </p:txBody>
      </p:sp>
    </p:spTree>
    <p:extLst>
      <p:ext uri="{BB962C8B-B14F-4D97-AF65-F5344CB8AC3E}">
        <p14:creationId xmlns:p14="http://schemas.microsoft.com/office/powerpoint/2010/main" val="133939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4784-F90B-0D4F-EC05-64BE3CEEFD34}"/>
              </a:ext>
            </a:extLst>
          </p:cNvPr>
          <p:cNvSpPr>
            <a:spLocks noGrp="1"/>
          </p:cNvSpPr>
          <p:nvPr>
            <p:ph type="title"/>
          </p:nvPr>
        </p:nvSpPr>
        <p:spPr/>
        <p:txBody>
          <a:bodyPr/>
          <a:lstStyle/>
          <a:p>
            <a:r>
              <a:rPr lang="en-US" dirty="0"/>
              <a:t>Sales and Revenue Analysis</a:t>
            </a:r>
            <a:endParaRPr lang="en-IN" dirty="0"/>
          </a:p>
        </p:txBody>
      </p:sp>
      <p:sp>
        <p:nvSpPr>
          <p:cNvPr id="3" name="Content Placeholder 2">
            <a:extLst>
              <a:ext uri="{FF2B5EF4-FFF2-40B4-BE49-F238E27FC236}">
                <a16:creationId xmlns:a16="http://schemas.microsoft.com/office/drawing/2014/main" id="{3530995E-5708-2230-1DC1-3FA97F24D48E}"/>
              </a:ext>
            </a:extLst>
          </p:cNvPr>
          <p:cNvSpPr>
            <a:spLocks noGrp="1"/>
          </p:cNvSpPr>
          <p:nvPr>
            <p:ph idx="1"/>
          </p:nvPr>
        </p:nvSpPr>
        <p:spPr/>
        <p:txBody>
          <a:bodyPr/>
          <a:lstStyle/>
          <a:p>
            <a:r>
              <a:rPr lang="en-US" dirty="0"/>
              <a:t>The bar and line chart illustrates total sales and revenue per square meter for different store keys:</a:t>
            </a:r>
          </a:p>
          <a:p>
            <a:r>
              <a:rPr lang="en-US" dirty="0"/>
              <a:t>- Stores with keys 1, 8, 13, 20, etc. show varying performances.</a:t>
            </a:r>
          </a:p>
          <a:p>
            <a:endParaRPr lang="en-US" dirty="0"/>
          </a:p>
          <a:p>
            <a:endParaRPr lang="en-IN" dirty="0"/>
          </a:p>
        </p:txBody>
      </p:sp>
    </p:spTree>
    <p:extLst>
      <p:ext uri="{BB962C8B-B14F-4D97-AF65-F5344CB8AC3E}">
        <p14:creationId xmlns:p14="http://schemas.microsoft.com/office/powerpoint/2010/main" val="263799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7341-F8A9-4986-4ACF-A77CF5A77119}"/>
              </a:ext>
            </a:extLst>
          </p:cNvPr>
          <p:cNvSpPr>
            <a:spLocks noGrp="1"/>
          </p:cNvSpPr>
          <p:nvPr>
            <p:ph type="title"/>
          </p:nvPr>
        </p:nvSpPr>
        <p:spPr/>
        <p:txBody>
          <a:bodyPr/>
          <a:lstStyle/>
          <a:p>
            <a:r>
              <a:rPr lang="en-US" dirty="0"/>
              <a:t>Sales Distribution by Store Age Group</a:t>
            </a:r>
            <a:endParaRPr lang="en-IN" dirty="0"/>
          </a:p>
        </p:txBody>
      </p:sp>
      <p:sp>
        <p:nvSpPr>
          <p:cNvPr id="3" name="Content Placeholder 2">
            <a:extLst>
              <a:ext uri="{FF2B5EF4-FFF2-40B4-BE49-F238E27FC236}">
                <a16:creationId xmlns:a16="http://schemas.microsoft.com/office/drawing/2014/main" id="{EA6DD857-B7EA-0976-C62D-479124054D0D}"/>
              </a:ext>
            </a:extLst>
          </p:cNvPr>
          <p:cNvSpPr>
            <a:spLocks noGrp="1"/>
          </p:cNvSpPr>
          <p:nvPr>
            <p:ph idx="1"/>
          </p:nvPr>
        </p:nvSpPr>
        <p:spPr/>
        <p:txBody>
          <a:bodyPr>
            <a:normAutofit/>
          </a:bodyPr>
          <a:lstStyle/>
          <a:p>
            <a:r>
              <a:rPr lang="en-US" dirty="0"/>
              <a:t>Another pie chart shows sales based on how long stores have been operating:</a:t>
            </a:r>
          </a:p>
          <a:p>
            <a:r>
              <a:rPr lang="en-US" dirty="0"/>
              <a:t>10+ years: 77.52% of total sales</a:t>
            </a:r>
          </a:p>
          <a:p>
            <a:r>
              <a:rPr lang="en-US" dirty="0"/>
              <a:t>6-10 years: 21.85% of total sales</a:t>
            </a:r>
          </a:p>
          <a:p>
            <a:r>
              <a:rPr lang="en-US" dirty="0"/>
              <a:t>Less than 1 year: 0.63% of total sales</a:t>
            </a:r>
          </a:p>
          <a:p>
            <a:endParaRPr lang="en-US" dirty="0"/>
          </a:p>
          <a:p>
            <a:endParaRPr lang="en-IN" dirty="0"/>
          </a:p>
        </p:txBody>
      </p:sp>
    </p:spTree>
    <p:extLst>
      <p:ext uri="{BB962C8B-B14F-4D97-AF65-F5344CB8AC3E}">
        <p14:creationId xmlns:p14="http://schemas.microsoft.com/office/powerpoint/2010/main" val="354569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092A-A959-AD00-7619-F3964F97798D}"/>
              </a:ext>
            </a:extLst>
          </p:cNvPr>
          <p:cNvSpPr>
            <a:spLocks noGrp="1"/>
          </p:cNvSpPr>
          <p:nvPr>
            <p:ph type="title"/>
          </p:nvPr>
        </p:nvSpPr>
        <p:spPr>
          <a:xfrm>
            <a:off x="838200" y="365125"/>
            <a:ext cx="10515600" cy="785249"/>
          </a:xfrm>
        </p:spPr>
        <p:txBody>
          <a:bodyPr>
            <a:normAutofit/>
          </a:bodyPr>
          <a:lstStyle/>
          <a:p>
            <a:r>
              <a:rPr lang="en-US" sz="3600" dirty="0"/>
              <a:t>Insights</a:t>
            </a:r>
            <a:endParaRPr lang="en-IN" sz="3600" dirty="0"/>
          </a:p>
        </p:txBody>
      </p:sp>
      <p:sp>
        <p:nvSpPr>
          <p:cNvPr id="3" name="Content Placeholder 2">
            <a:extLst>
              <a:ext uri="{FF2B5EF4-FFF2-40B4-BE49-F238E27FC236}">
                <a16:creationId xmlns:a16="http://schemas.microsoft.com/office/drawing/2014/main" id="{B995A99F-DC54-0755-E977-194EC3EC4F60}"/>
              </a:ext>
            </a:extLst>
          </p:cNvPr>
          <p:cNvSpPr>
            <a:spLocks noGrp="1"/>
          </p:cNvSpPr>
          <p:nvPr>
            <p:ph idx="1"/>
          </p:nvPr>
        </p:nvSpPr>
        <p:spPr>
          <a:xfrm>
            <a:off x="838200" y="1504335"/>
            <a:ext cx="10515600" cy="4672628"/>
          </a:xfrm>
        </p:spPr>
        <p:txBody>
          <a:bodyPr>
            <a:normAutofit lnSpcReduction="10000"/>
          </a:bodyPr>
          <a:lstStyle/>
          <a:p>
            <a:r>
              <a:rPr lang="en-US" dirty="0"/>
              <a:t>These total values give a holistic view of the business's performance across all stores, providing a benchmark for future growth and improvement.</a:t>
            </a:r>
          </a:p>
          <a:p>
            <a:r>
              <a:rPr lang="en-US" dirty="0"/>
              <a:t>Larger stores (1501-2000 sqm) are driving nearly half of the total sales. This could be due to higher inventory capacity and potentially better customer experience.</a:t>
            </a:r>
          </a:p>
          <a:p>
            <a:r>
              <a:rPr lang="en-US" dirty="0"/>
              <a:t>Comparing the sales and revenue per square meter can help identify which stores are most efficient in utilizing their space to generate revenue.</a:t>
            </a:r>
          </a:p>
          <a:p>
            <a:r>
              <a:rPr lang="en-US" dirty="0"/>
              <a:t>Older stores (10+ years) dominate sales. This may indicate that established stores have a stronger customer base and brand loyalty.</a:t>
            </a:r>
          </a:p>
          <a:p>
            <a:endParaRPr lang="en-US" dirty="0"/>
          </a:p>
          <a:p>
            <a:endParaRPr lang="en-IN" dirty="0"/>
          </a:p>
          <a:p>
            <a:endParaRPr lang="en-IN" dirty="0"/>
          </a:p>
        </p:txBody>
      </p:sp>
    </p:spTree>
    <p:extLst>
      <p:ext uri="{BB962C8B-B14F-4D97-AF65-F5344CB8AC3E}">
        <p14:creationId xmlns:p14="http://schemas.microsoft.com/office/powerpoint/2010/main" val="3835588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48D4-6574-8B05-9AAE-70C46F7A19C0}"/>
              </a:ext>
            </a:extLst>
          </p:cNvPr>
          <p:cNvSpPr>
            <a:spLocks noGrp="1"/>
          </p:cNvSpPr>
          <p:nvPr>
            <p:ph type="title"/>
          </p:nvPr>
        </p:nvSpPr>
        <p:spPr>
          <a:xfrm>
            <a:off x="838200" y="207809"/>
            <a:ext cx="10515600" cy="765585"/>
          </a:xfrm>
        </p:spPr>
        <p:txBody>
          <a:bodyPr>
            <a:normAutofit/>
          </a:bodyPr>
          <a:lstStyle/>
          <a:p>
            <a:r>
              <a:rPr lang="en-US" sz="3600" dirty="0"/>
              <a:t> </a:t>
            </a:r>
            <a:r>
              <a:rPr lang="en-US" sz="4000" dirty="0"/>
              <a:t>Detailed Store Data</a:t>
            </a:r>
            <a:endParaRPr lang="en-IN" sz="3600" dirty="0"/>
          </a:p>
        </p:txBody>
      </p:sp>
      <p:sp>
        <p:nvSpPr>
          <p:cNvPr id="3" name="Content Placeholder 2">
            <a:extLst>
              <a:ext uri="{FF2B5EF4-FFF2-40B4-BE49-F238E27FC236}">
                <a16:creationId xmlns:a16="http://schemas.microsoft.com/office/drawing/2014/main" id="{17EEB2F5-53A1-1A8D-D9E7-3AA72064D1E4}"/>
              </a:ext>
            </a:extLst>
          </p:cNvPr>
          <p:cNvSpPr>
            <a:spLocks noGrp="1"/>
          </p:cNvSpPr>
          <p:nvPr>
            <p:ph idx="1"/>
          </p:nvPr>
        </p:nvSpPr>
        <p:spPr>
          <a:xfrm>
            <a:off x="838200" y="1386348"/>
            <a:ext cx="3537155" cy="4483510"/>
          </a:xfrm>
        </p:spPr>
        <p:txBody>
          <a:bodyPr>
            <a:normAutofit fontScale="25000" lnSpcReduction="20000"/>
          </a:bodyPr>
          <a:lstStyle/>
          <a:p>
            <a:r>
              <a:rPr lang="en-US" sz="8000" b="1" dirty="0"/>
              <a:t>Australia (Store Key 1): </a:t>
            </a:r>
          </a:p>
          <a:p>
            <a:pPr lvl="1"/>
            <a:r>
              <a:rPr lang="en-US" sz="7200" dirty="0"/>
              <a:t>Total Sales: ₹2,43,029.93 </a:t>
            </a:r>
          </a:p>
          <a:p>
            <a:pPr lvl="1"/>
            <a:r>
              <a:rPr lang="en-US" sz="7200" dirty="0"/>
              <a:t> Quantity Sold: 871 </a:t>
            </a:r>
          </a:p>
          <a:p>
            <a:pPr lvl="1"/>
            <a:r>
              <a:rPr lang="en-US" sz="7200" dirty="0"/>
              <a:t> Square Meter: 595</a:t>
            </a:r>
          </a:p>
          <a:p>
            <a:r>
              <a:rPr lang="en-US" sz="8000" b="1" dirty="0"/>
              <a:t>Canada(Store Key 8): </a:t>
            </a:r>
          </a:p>
          <a:p>
            <a:pPr lvl="1"/>
            <a:r>
              <a:rPr lang="en-US" sz="7200" dirty="0"/>
              <a:t>Total Sales: ₹12,32,225.93 </a:t>
            </a:r>
          </a:p>
          <a:p>
            <a:pPr lvl="1"/>
            <a:r>
              <a:rPr lang="en-US" sz="7200" dirty="0"/>
              <a:t>Quantity Sold: 4188 </a:t>
            </a:r>
          </a:p>
          <a:p>
            <a:pPr lvl="1"/>
            <a:r>
              <a:rPr lang="en-US" sz="7200" dirty="0"/>
              <a:t>Square Meter: 2105</a:t>
            </a:r>
          </a:p>
          <a:p>
            <a:r>
              <a:rPr lang="en-US" sz="8000" b="1" dirty="0"/>
              <a:t>France (Store Key 13): </a:t>
            </a:r>
          </a:p>
          <a:p>
            <a:pPr lvl="1"/>
            <a:r>
              <a:rPr lang="en-US" sz="7200" dirty="0"/>
              <a:t>Total Sales: ₹1,50,925.12 </a:t>
            </a:r>
          </a:p>
          <a:p>
            <a:pPr lvl="1"/>
            <a:r>
              <a:rPr lang="en-US" sz="7200" dirty="0"/>
              <a:t>Quantity Sold: 592 </a:t>
            </a:r>
          </a:p>
          <a:p>
            <a:pPr lvl="1"/>
            <a:r>
              <a:rPr lang="en-US" sz="7200" dirty="0"/>
              <a:t>Square Meter: 245</a:t>
            </a:r>
          </a:p>
          <a:p>
            <a:r>
              <a:rPr lang="en-US" sz="8000" b="1" dirty="0"/>
              <a:t>Germany (Store Key 20): </a:t>
            </a:r>
          </a:p>
          <a:p>
            <a:pPr lvl="1"/>
            <a:r>
              <a:rPr lang="en-US" sz="7200" dirty="0"/>
              <a:t>Total Sales: ₹3,88,594.07 </a:t>
            </a:r>
          </a:p>
          <a:p>
            <a:pPr lvl="1"/>
            <a:r>
              <a:rPr lang="en-US" sz="7200" dirty="0"/>
              <a:t>Quantity Sold: 1423 </a:t>
            </a:r>
          </a:p>
          <a:p>
            <a:pPr lvl="1"/>
            <a:r>
              <a:rPr lang="en-US" sz="7200" dirty="0"/>
              <a:t>Square Meter: 1715</a:t>
            </a:r>
          </a:p>
          <a:p>
            <a:endParaRPr lang="en-US" sz="8000" dirty="0"/>
          </a:p>
          <a:p>
            <a:endParaRPr lang="en-IN" dirty="0"/>
          </a:p>
        </p:txBody>
      </p:sp>
      <p:sp>
        <p:nvSpPr>
          <p:cNvPr id="5" name="TextBox 4">
            <a:extLst>
              <a:ext uri="{FF2B5EF4-FFF2-40B4-BE49-F238E27FC236}">
                <a16:creationId xmlns:a16="http://schemas.microsoft.com/office/drawing/2014/main" id="{B62D6F22-4347-0813-FE73-4BE756F6331A}"/>
              </a:ext>
            </a:extLst>
          </p:cNvPr>
          <p:cNvSpPr txBox="1"/>
          <p:nvPr/>
        </p:nvSpPr>
        <p:spPr>
          <a:xfrm>
            <a:off x="5277464" y="1376516"/>
            <a:ext cx="6236110" cy="2062103"/>
          </a:xfrm>
          <a:prstGeom prst="rect">
            <a:avLst/>
          </a:prstGeom>
          <a:noFill/>
        </p:spPr>
        <p:txBody>
          <a:bodyPr wrap="square">
            <a:spAutoFit/>
          </a:bodyPr>
          <a:lstStyle/>
          <a:p>
            <a:r>
              <a:rPr lang="en-US" sz="2000" b="1" dirty="0"/>
              <a:t>In summary</a:t>
            </a:r>
            <a:r>
              <a:rPr lang="en-US" dirty="0"/>
              <a:t>, the analysis indicates that larger and older stores contribute significantly to sales. Focusing on strategies to replicate the success of these stores in newer and smaller ones might be beneficial. Additionally, understanding the reasons behind the high performance of certain stores, like the one in Canada, can help in applying best practices across all locations.</a:t>
            </a:r>
            <a:endParaRPr lang="en-IN" dirty="0"/>
          </a:p>
        </p:txBody>
      </p:sp>
    </p:spTree>
    <p:extLst>
      <p:ext uri="{BB962C8B-B14F-4D97-AF65-F5344CB8AC3E}">
        <p14:creationId xmlns:p14="http://schemas.microsoft.com/office/powerpoint/2010/main" val="126667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AD20-C37D-8371-A9D2-A5A481C01C5D}"/>
              </a:ext>
            </a:extLst>
          </p:cNvPr>
          <p:cNvSpPr>
            <a:spLocks noGrp="1"/>
          </p:cNvSpPr>
          <p:nvPr>
            <p:ph type="title"/>
          </p:nvPr>
        </p:nvSpPr>
        <p:spPr/>
        <p:txBody>
          <a:bodyPr/>
          <a:lstStyle/>
          <a:p>
            <a:r>
              <a:rPr lang="en-IN" dirty="0"/>
              <a:t>Key Insights &amp; Recommendations</a:t>
            </a:r>
          </a:p>
        </p:txBody>
      </p:sp>
      <p:sp>
        <p:nvSpPr>
          <p:cNvPr id="3" name="Content Placeholder 2">
            <a:extLst>
              <a:ext uri="{FF2B5EF4-FFF2-40B4-BE49-F238E27FC236}">
                <a16:creationId xmlns:a16="http://schemas.microsoft.com/office/drawing/2014/main" id="{7721314C-73F7-91D2-7683-5676A892A53E}"/>
              </a:ext>
            </a:extLst>
          </p:cNvPr>
          <p:cNvSpPr>
            <a:spLocks noGrp="1"/>
          </p:cNvSpPr>
          <p:nvPr>
            <p:ph idx="1"/>
          </p:nvPr>
        </p:nvSpPr>
        <p:spPr/>
        <p:txBody>
          <a:bodyPr/>
          <a:lstStyle/>
          <a:p>
            <a:r>
              <a:rPr lang="en-US" dirty="0"/>
              <a:t>Insights:</a:t>
            </a:r>
          </a:p>
          <a:p>
            <a:r>
              <a:rPr lang="en-US" dirty="0"/>
              <a:t>- Focus on the Frequent Buyers segment to drive more revenue.</a:t>
            </a:r>
          </a:p>
          <a:p>
            <a:r>
              <a:rPr lang="en-US" dirty="0"/>
              <a:t>- Explore opportunities to improve profitability in underperforming categories.</a:t>
            </a:r>
          </a:p>
          <a:p>
            <a:r>
              <a:rPr lang="en-US" dirty="0"/>
              <a:t>- Leverage popular products to enhance brand loyalty.</a:t>
            </a:r>
          </a:p>
          <a:p>
            <a:r>
              <a:rPr lang="en-US" dirty="0"/>
              <a:t>- Target marketing campaigns for the 65+ age group.</a:t>
            </a:r>
          </a:p>
          <a:p>
            <a:pPr marL="0" indent="0">
              <a:buNone/>
            </a:pPr>
            <a:endParaRPr lang="en-IN" dirty="0"/>
          </a:p>
        </p:txBody>
      </p:sp>
    </p:spTree>
    <p:extLst>
      <p:ext uri="{BB962C8B-B14F-4D97-AF65-F5344CB8AC3E}">
        <p14:creationId xmlns:p14="http://schemas.microsoft.com/office/powerpoint/2010/main" val="209089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BE59-1A72-215B-B526-4CDEF8E5AE69}"/>
              </a:ext>
            </a:extLst>
          </p:cNvPr>
          <p:cNvSpPr>
            <a:spLocks noGrp="1"/>
          </p:cNvSpPr>
          <p:nvPr>
            <p:ph type="title"/>
          </p:nvPr>
        </p:nvSpPr>
        <p:spPr>
          <a:xfrm>
            <a:off x="838200" y="365126"/>
            <a:ext cx="10515600" cy="1060551"/>
          </a:xfrm>
        </p:spPr>
        <p:txBody>
          <a:bodyPr>
            <a:normAutofit/>
          </a:bodyPr>
          <a:lstStyle/>
          <a:p>
            <a:r>
              <a:rPr lang="en-US" dirty="0"/>
              <a:t>Customer Analysis</a:t>
            </a:r>
            <a:endParaRPr lang="en-IN" dirty="0"/>
          </a:p>
        </p:txBody>
      </p:sp>
      <p:sp>
        <p:nvSpPr>
          <p:cNvPr id="3" name="Content Placeholder 2">
            <a:extLst>
              <a:ext uri="{FF2B5EF4-FFF2-40B4-BE49-F238E27FC236}">
                <a16:creationId xmlns:a16="http://schemas.microsoft.com/office/drawing/2014/main" id="{7C174160-CBFB-7E44-A1F0-4D631D33BA99}"/>
              </a:ext>
            </a:extLst>
          </p:cNvPr>
          <p:cNvSpPr>
            <a:spLocks noGrp="1"/>
          </p:cNvSpPr>
          <p:nvPr>
            <p:ph idx="1"/>
          </p:nvPr>
        </p:nvSpPr>
        <p:spPr>
          <a:xfrm>
            <a:off x="838200" y="1612490"/>
            <a:ext cx="10515600" cy="4650658"/>
          </a:xfrm>
        </p:spPr>
        <p:txBody>
          <a:bodyPr>
            <a:normAutofit/>
          </a:bodyPr>
          <a:lstStyle/>
          <a:p>
            <a:pPr>
              <a:buFont typeface="Arial" panose="020B0604020202020204" pitchFamily="34" charset="0"/>
              <a:buChar char="•"/>
            </a:pPr>
            <a:r>
              <a:rPr lang="en-US" b="1" dirty="0"/>
              <a:t>Gender Distribution:</a:t>
            </a:r>
            <a:endParaRPr lang="en-US" dirty="0"/>
          </a:p>
          <a:p>
            <a:pPr marL="742950" lvl="1" indent="-285750">
              <a:buFont typeface="Arial" panose="020B0604020202020204" pitchFamily="34" charset="0"/>
              <a:buChar char="•"/>
            </a:pPr>
            <a:r>
              <a:rPr lang="en-US" dirty="0"/>
              <a:t>Male Customers: 6,024 </a:t>
            </a:r>
          </a:p>
          <a:p>
            <a:pPr marL="742950" lvl="1" indent="-285750">
              <a:buFont typeface="Arial" panose="020B0604020202020204" pitchFamily="34" charset="0"/>
              <a:buChar char="•"/>
            </a:pPr>
            <a:r>
              <a:rPr lang="en-US" b="0" i="0" dirty="0">
                <a:solidFill>
                  <a:srgbClr val="252423"/>
                </a:solidFill>
                <a:effectLst/>
                <a:latin typeface="Segoe UI" panose="020B0502040204020203" pitchFamily="34" charset="0"/>
              </a:rPr>
              <a:t>Male accounted for 50.72% of Customer Count.</a:t>
            </a:r>
          </a:p>
          <a:p>
            <a:pPr marL="742950" lvl="1" indent="-285750">
              <a:buFont typeface="Arial" panose="020B0604020202020204" pitchFamily="34" charset="0"/>
              <a:buChar char="•"/>
            </a:pPr>
            <a:r>
              <a:rPr lang="en-US" dirty="0">
                <a:solidFill>
                  <a:srgbClr val="252423"/>
                </a:solidFill>
                <a:latin typeface="Segoe UI" panose="020B0502040204020203" pitchFamily="34" charset="0"/>
              </a:rPr>
              <a:t>Age </a:t>
            </a:r>
            <a:r>
              <a:rPr lang="en-US" b="0" i="0" dirty="0">
                <a:solidFill>
                  <a:srgbClr val="252423"/>
                </a:solidFill>
                <a:effectLst/>
                <a:latin typeface="Segoe UI" panose="020B0502040204020203" pitchFamily="34" charset="0"/>
              </a:rPr>
              <a:t>above 65 in gender Male made up 17.97% of Customer Count.</a:t>
            </a:r>
            <a:endParaRPr lang="en-US" dirty="0"/>
          </a:p>
          <a:p>
            <a:pPr marL="742950" lvl="1" indent="-285750">
              <a:buFont typeface="Arial" panose="020B0604020202020204" pitchFamily="34" charset="0"/>
              <a:buChar char="•"/>
            </a:pPr>
            <a:r>
              <a:rPr lang="en-US" dirty="0"/>
              <a:t>Female Customers: 5,854 (49%)</a:t>
            </a:r>
          </a:p>
          <a:p>
            <a:pPr>
              <a:buFont typeface="Arial" panose="020B0604020202020204" pitchFamily="34" charset="0"/>
              <a:buChar char="•"/>
            </a:pPr>
            <a:r>
              <a:rPr lang="en-US" b="1" dirty="0"/>
              <a:t>Customer Segments:</a:t>
            </a:r>
            <a:endParaRPr lang="en-US" dirty="0"/>
          </a:p>
          <a:p>
            <a:pPr marL="742950" lvl="1" indent="-285750">
              <a:buFont typeface="Arial" panose="020B0604020202020204" pitchFamily="34" charset="0"/>
              <a:buChar char="•"/>
            </a:pPr>
            <a:r>
              <a:rPr lang="en-US" dirty="0"/>
              <a:t>Rare Buyers: 24.95%</a:t>
            </a:r>
          </a:p>
          <a:p>
            <a:pPr marL="742950" lvl="1" indent="-285750">
              <a:buFont typeface="Arial" panose="020B0604020202020204" pitchFamily="34" charset="0"/>
              <a:buChar char="•"/>
            </a:pPr>
            <a:r>
              <a:rPr lang="en-US" dirty="0"/>
              <a:t>Frequent Buyers: 33.6%</a:t>
            </a:r>
          </a:p>
          <a:p>
            <a:pPr marL="742950" lvl="1" indent="-285750">
              <a:buFont typeface="Arial" panose="020B0604020202020204" pitchFamily="34" charset="0"/>
              <a:buChar char="•"/>
            </a:pPr>
            <a:r>
              <a:rPr lang="en-US" dirty="0"/>
              <a:t>Occasional Buyers: 41.46%</a:t>
            </a:r>
          </a:p>
          <a:p>
            <a:endParaRPr lang="en-IN" dirty="0"/>
          </a:p>
        </p:txBody>
      </p:sp>
    </p:spTree>
    <p:extLst>
      <p:ext uri="{BB962C8B-B14F-4D97-AF65-F5344CB8AC3E}">
        <p14:creationId xmlns:p14="http://schemas.microsoft.com/office/powerpoint/2010/main" val="172464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4A3F-8000-4B87-7C66-8AA5C52586D3}"/>
              </a:ext>
            </a:extLst>
          </p:cNvPr>
          <p:cNvSpPr>
            <a:spLocks noGrp="1"/>
          </p:cNvSpPr>
          <p:nvPr>
            <p:ph type="title"/>
          </p:nvPr>
        </p:nvSpPr>
        <p:spPr/>
        <p:txBody>
          <a:bodyPr/>
          <a:lstStyle/>
          <a:p>
            <a:r>
              <a:rPr lang="en-US" dirty="0"/>
              <a:t>Purchase Behavior Analysis</a:t>
            </a:r>
            <a:endParaRPr lang="en-IN" dirty="0"/>
          </a:p>
        </p:txBody>
      </p:sp>
      <p:sp>
        <p:nvSpPr>
          <p:cNvPr id="3" name="Content Placeholder 2">
            <a:extLst>
              <a:ext uri="{FF2B5EF4-FFF2-40B4-BE49-F238E27FC236}">
                <a16:creationId xmlns:a16="http://schemas.microsoft.com/office/drawing/2014/main" id="{F2837118-6371-487F-3DFC-3F2E6732DE7B}"/>
              </a:ext>
            </a:extLst>
          </p:cNvPr>
          <p:cNvSpPr>
            <a:spLocks noGrp="1"/>
          </p:cNvSpPr>
          <p:nvPr>
            <p:ph idx="1"/>
          </p:nvPr>
        </p:nvSpPr>
        <p:spPr/>
        <p:txBody>
          <a:bodyPr/>
          <a:lstStyle/>
          <a:p>
            <a:pPr>
              <a:buFont typeface="Arial" panose="020B0604020202020204" pitchFamily="34" charset="0"/>
              <a:buChar char="•"/>
            </a:pPr>
            <a:r>
              <a:rPr lang="en-US" b="1" dirty="0"/>
              <a:t>Average Order Value:</a:t>
            </a:r>
            <a:r>
              <a:rPr lang="en-US" dirty="0"/>
              <a:t> 10.46M</a:t>
            </a:r>
          </a:p>
          <a:p>
            <a:pPr marL="742950" lvl="1" indent="-285750">
              <a:buFont typeface="Arial" panose="020B0604020202020204" pitchFamily="34" charset="0"/>
              <a:buChar char="•"/>
            </a:pPr>
            <a:r>
              <a:rPr lang="en-US" dirty="0"/>
              <a:t>Rare Buyers: 5.5M</a:t>
            </a:r>
          </a:p>
          <a:p>
            <a:pPr marL="742950" lvl="1" indent="-285750">
              <a:buFont typeface="Arial" panose="020B0604020202020204" pitchFamily="34" charset="0"/>
              <a:buChar char="•"/>
            </a:pPr>
            <a:r>
              <a:rPr lang="en-US" dirty="0"/>
              <a:t>Occasional Buyers Segment: 3.5M</a:t>
            </a:r>
          </a:p>
          <a:p>
            <a:pPr marL="742950" lvl="1" indent="-285750">
              <a:buFont typeface="Arial" panose="020B0604020202020204" pitchFamily="34" charset="0"/>
              <a:buChar char="•"/>
            </a:pPr>
            <a:r>
              <a:rPr lang="en-US" dirty="0"/>
              <a:t>Frequent Buyers: 1.4M</a:t>
            </a:r>
          </a:p>
          <a:p>
            <a:pPr>
              <a:buFont typeface="Arial" panose="020B0604020202020204" pitchFamily="34" charset="0"/>
              <a:buChar char="•"/>
            </a:pPr>
            <a:r>
              <a:rPr lang="en-US" b="1" dirty="0"/>
              <a:t>Top Customers:</a:t>
            </a:r>
            <a:endParaRPr lang="en-US" dirty="0"/>
          </a:p>
          <a:p>
            <a:pPr marL="742950" lvl="1" indent="-285750">
              <a:buFont typeface="Arial" panose="020B0604020202020204" pitchFamily="34" charset="0"/>
              <a:buChar char="•"/>
            </a:pPr>
            <a:r>
              <a:rPr lang="en-US" dirty="0"/>
              <a:t>Andrew Akhtar: Top customer by purchase frequency</a:t>
            </a:r>
            <a:r>
              <a:rPr lang="en-US" dirty="0">
                <a:solidFill>
                  <a:srgbClr val="252423"/>
                </a:solidFill>
                <a:latin typeface="Segoe UI" panose="020B0502040204020203" pitchFamily="34" charset="0"/>
              </a:rPr>
              <a:t> a</a:t>
            </a:r>
            <a:r>
              <a:rPr lang="en-US" b="0" i="0" dirty="0">
                <a:solidFill>
                  <a:srgbClr val="252423"/>
                </a:solidFill>
                <a:effectLst/>
                <a:latin typeface="Segoe UI" panose="020B0502040204020203" pitchFamily="34" charset="0"/>
              </a:rPr>
              <a:t>t 90, Andrew Akhtar had the highest Purchase Frequency and was 21.62% higher than Kyle Quinn, which had the lowest Purchase Frequency at 74 (among the Top 10).</a:t>
            </a:r>
            <a:endParaRPr lang="en-US" dirty="0"/>
          </a:p>
          <a:p>
            <a:endParaRPr lang="en-IN" dirty="0"/>
          </a:p>
        </p:txBody>
      </p:sp>
    </p:spTree>
    <p:extLst>
      <p:ext uri="{BB962C8B-B14F-4D97-AF65-F5344CB8AC3E}">
        <p14:creationId xmlns:p14="http://schemas.microsoft.com/office/powerpoint/2010/main" val="274591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BC6-B668-2ACA-6C55-5D158010E229}"/>
              </a:ext>
            </a:extLst>
          </p:cNvPr>
          <p:cNvSpPr>
            <a:spLocks noGrp="1"/>
          </p:cNvSpPr>
          <p:nvPr>
            <p:ph type="title"/>
          </p:nvPr>
        </p:nvSpPr>
        <p:spPr>
          <a:xfrm>
            <a:off x="838200" y="365125"/>
            <a:ext cx="10515600" cy="1174917"/>
          </a:xfrm>
        </p:spPr>
        <p:txBody>
          <a:bodyPr>
            <a:normAutofit/>
          </a:bodyPr>
          <a:lstStyle/>
          <a:p>
            <a:r>
              <a:rPr lang="en-US" dirty="0"/>
              <a:t>Product Analysis</a:t>
            </a:r>
            <a:endParaRPr lang="en-IN" dirty="0"/>
          </a:p>
        </p:txBody>
      </p:sp>
      <p:sp>
        <p:nvSpPr>
          <p:cNvPr id="3" name="Content Placeholder 2">
            <a:extLst>
              <a:ext uri="{FF2B5EF4-FFF2-40B4-BE49-F238E27FC236}">
                <a16:creationId xmlns:a16="http://schemas.microsoft.com/office/drawing/2014/main" id="{1DC3E3EB-F832-F6D8-73EE-0D1A82F16DED}"/>
              </a:ext>
            </a:extLst>
          </p:cNvPr>
          <p:cNvSpPr>
            <a:spLocks noGrp="1"/>
          </p:cNvSpPr>
          <p:nvPr>
            <p:ph idx="1"/>
          </p:nvPr>
        </p:nvSpPr>
        <p:spPr>
          <a:xfrm>
            <a:off x="838200" y="1540042"/>
            <a:ext cx="10515600" cy="4636921"/>
          </a:xfrm>
        </p:spPr>
        <p:txBody>
          <a:bodyPr>
            <a:normAutofit/>
          </a:bodyPr>
          <a:lstStyle/>
          <a:p>
            <a:pPr>
              <a:buFont typeface="Arial" panose="020B0604020202020204" pitchFamily="34" charset="0"/>
              <a:buChar char="•"/>
            </a:pPr>
            <a:r>
              <a:rPr lang="en-US" b="1" dirty="0"/>
              <a:t>Most Preferred Products:</a:t>
            </a:r>
            <a:endParaRPr lang="en-US" dirty="0"/>
          </a:p>
          <a:p>
            <a:pPr lvl="1"/>
            <a:r>
              <a:rPr lang="en-US" b="1" dirty="0"/>
              <a:t>Adventure Series:</a:t>
            </a:r>
            <a:endParaRPr lang="en-US" dirty="0"/>
          </a:p>
          <a:p>
            <a:pPr lvl="2"/>
            <a:r>
              <a:rPr lang="en-US" dirty="0"/>
              <a:t>Various products under the "Adventure" category are the top-selling items. This indicates a strong preference for the Adventure series.</a:t>
            </a:r>
          </a:p>
          <a:p>
            <a:pPr lvl="2"/>
            <a:r>
              <a:rPr lang="en-US" dirty="0"/>
              <a:t>This could be due to the unique features, quality, or promotional efforts around these products.</a:t>
            </a:r>
          </a:p>
          <a:p>
            <a:pPr lvl="1"/>
            <a:r>
              <a:rPr lang="en-US" b="1" dirty="0"/>
              <a:t>WWI Desktop Series:</a:t>
            </a:r>
            <a:endParaRPr lang="en-US" dirty="0"/>
          </a:p>
          <a:p>
            <a:pPr lvl="2"/>
            <a:r>
              <a:rPr lang="en-US" dirty="0"/>
              <a:t>The "WWI Desktop" products are also highly preferred. This might be due to their performance, reliability, or brand reputation.</a:t>
            </a:r>
          </a:p>
          <a:p>
            <a:pPr lvl="2"/>
            <a:r>
              <a:rPr lang="en-US" dirty="0"/>
              <a:t>The popularity of these items suggests they meet a significant customer need, which can be a key selling point in your marketing campaigns.</a:t>
            </a:r>
          </a:p>
          <a:p>
            <a:pPr lvl="2"/>
            <a:endParaRPr lang="en-US" dirty="0"/>
          </a:p>
          <a:p>
            <a:pPr marL="0" indent="0">
              <a:buNone/>
            </a:pPr>
            <a:endParaRPr lang="en-IN" dirty="0"/>
          </a:p>
        </p:txBody>
      </p:sp>
    </p:spTree>
    <p:extLst>
      <p:ext uri="{BB962C8B-B14F-4D97-AF65-F5344CB8AC3E}">
        <p14:creationId xmlns:p14="http://schemas.microsoft.com/office/powerpoint/2010/main" val="231747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7EED0-74C4-4ECB-BB7C-E81085729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7CF81-5CD7-BB34-74E3-5D3A66F5F977}"/>
              </a:ext>
            </a:extLst>
          </p:cNvPr>
          <p:cNvSpPr>
            <a:spLocks noGrp="1"/>
          </p:cNvSpPr>
          <p:nvPr>
            <p:ph type="title"/>
          </p:nvPr>
        </p:nvSpPr>
        <p:spPr>
          <a:xfrm>
            <a:off x="838200" y="365125"/>
            <a:ext cx="10515600" cy="886159"/>
          </a:xfrm>
        </p:spPr>
        <p:txBody>
          <a:bodyPr>
            <a:normAutofit/>
          </a:bodyPr>
          <a:lstStyle/>
          <a:p>
            <a:r>
              <a:rPr lang="en-US" dirty="0"/>
              <a:t>Product Analysis</a:t>
            </a:r>
            <a:endParaRPr lang="en-IN" dirty="0"/>
          </a:p>
        </p:txBody>
      </p:sp>
      <p:sp>
        <p:nvSpPr>
          <p:cNvPr id="3" name="Content Placeholder 2">
            <a:extLst>
              <a:ext uri="{FF2B5EF4-FFF2-40B4-BE49-F238E27FC236}">
                <a16:creationId xmlns:a16="http://schemas.microsoft.com/office/drawing/2014/main" id="{04DD6D47-7020-5F48-7659-2834A9F99EA3}"/>
              </a:ext>
            </a:extLst>
          </p:cNvPr>
          <p:cNvSpPr>
            <a:spLocks noGrp="1"/>
          </p:cNvSpPr>
          <p:nvPr>
            <p:ph idx="1"/>
          </p:nvPr>
        </p:nvSpPr>
        <p:spPr>
          <a:xfrm>
            <a:off x="838200" y="1251284"/>
            <a:ext cx="10515600" cy="4925679"/>
          </a:xfrm>
        </p:spPr>
        <p:txBody>
          <a:bodyPr>
            <a:normAutofit/>
          </a:bodyPr>
          <a:lstStyle/>
          <a:p>
            <a:r>
              <a:rPr lang="en-IN" sz="3200" b="1" dirty="0"/>
              <a:t>Distribution by Quantity</a:t>
            </a:r>
            <a:r>
              <a:rPr lang="en-IN" sz="3200" dirty="0"/>
              <a:t>:</a:t>
            </a:r>
          </a:p>
          <a:p>
            <a:pPr lvl="1"/>
            <a:r>
              <a:rPr lang="en-US" sz="2800" b="1" dirty="0"/>
              <a:t>High Demand Products:</a:t>
            </a:r>
            <a:endParaRPr lang="en-US" sz="2800" dirty="0"/>
          </a:p>
          <a:p>
            <a:pPr lvl="2"/>
            <a:r>
              <a:rPr lang="en-US" sz="2400" dirty="0"/>
              <a:t>Products like "Adventure Series" and "WWI Desktop" have higher quantities sold, indicating they are the favorites among customers.</a:t>
            </a:r>
          </a:p>
          <a:p>
            <a:pPr lvl="2"/>
            <a:r>
              <a:rPr lang="en-US" sz="2400" dirty="0"/>
              <a:t>This high demand can be leveraged to design targeted promotions and inventory planning.</a:t>
            </a:r>
          </a:p>
          <a:p>
            <a:pPr lvl="1"/>
            <a:r>
              <a:rPr lang="en-US" sz="2800" b="1" dirty="0"/>
              <a:t>Customer Preferences:</a:t>
            </a:r>
          </a:p>
          <a:p>
            <a:pPr lvl="2"/>
            <a:r>
              <a:rPr lang="en-US" sz="2400" dirty="0"/>
              <a:t>Understanding the reasons behind the preference for these products can help tailor your offerings to better meet customer expectations. This can include factors like product features, pricing, and customer reviews.</a:t>
            </a:r>
          </a:p>
          <a:p>
            <a:endParaRPr lang="en-IN" dirty="0"/>
          </a:p>
        </p:txBody>
      </p:sp>
    </p:spTree>
    <p:extLst>
      <p:ext uri="{BB962C8B-B14F-4D97-AF65-F5344CB8AC3E}">
        <p14:creationId xmlns:p14="http://schemas.microsoft.com/office/powerpoint/2010/main" val="185181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6FC5-6C53-C67B-FA6A-5AEBA50BBD5F}"/>
              </a:ext>
            </a:extLst>
          </p:cNvPr>
          <p:cNvSpPr>
            <a:spLocks noGrp="1"/>
          </p:cNvSpPr>
          <p:nvPr>
            <p:ph type="title"/>
          </p:nvPr>
        </p:nvSpPr>
        <p:spPr/>
        <p:txBody>
          <a:bodyPr/>
          <a:lstStyle/>
          <a:p>
            <a:r>
              <a:rPr lang="en-US" b="1" dirty="0"/>
              <a:t>Actionable Insights</a:t>
            </a:r>
            <a:endParaRPr lang="en-IN" dirty="0"/>
          </a:p>
        </p:txBody>
      </p:sp>
      <p:sp>
        <p:nvSpPr>
          <p:cNvPr id="3" name="Content Placeholder 2">
            <a:extLst>
              <a:ext uri="{FF2B5EF4-FFF2-40B4-BE49-F238E27FC236}">
                <a16:creationId xmlns:a16="http://schemas.microsoft.com/office/drawing/2014/main" id="{1A48CB65-8D7D-BC34-CFF2-D43C882E30AC}"/>
              </a:ext>
            </a:extLst>
          </p:cNvPr>
          <p:cNvSpPr>
            <a:spLocks noGrp="1"/>
          </p:cNvSpPr>
          <p:nvPr>
            <p:ph idx="1"/>
          </p:nvPr>
        </p:nvSpPr>
        <p:spPr/>
        <p:txBody>
          <a:bodyPr>
            <a:normAutofit fontScale="92500" lnSpcReduction="10000"/>
          </a:bodyPr>
          <a:lstStyle/>
          <a:p>
            <a:pPr>
              <a:buFont typeface="+mj-lt"/>
              <a:buAutoNum type="arabicPeriod"/>
            </a:pPr>
            <a:r>
              <a:rPr lang="en-US" b="1" dirty="0"/>
              <a:t>Focus on Top Products</a:t>
            </a:r>
            <a:endParaRPr lang="en-US" dirty="0"/>
          </a:p>
          <a:p>
            <a:pPr marL="742950" lvl="1" indent="-285750">
              <a:buFont typeface="+mj-lt"/>
              <a:buAutoNum type="arabicPeriod"/>
            </a:pPr>
            <a:r>
              <a:rPr lang="en-US" dirty="0"/>
              <a:t>Boost marketing for best-sellers.</a:t>
            </a:r>
          </a:p>
          <a:p>
            <a:pPr marL="742950" lvl="1" indent="-285750">
              <a:buFont typeface="+mj-lt"/>
              <a:buAutoNum type="arabicPeriod"/>
            </a:pPr>
            <a:r>
              <a:rPr lang="en-US" dirty="0"/>
              <a:t>Bundle top products to increase sales.</a:t>
            </a:r>
          </a:p>
          <a:p>
            <a:pPr>
              <a:buFont typeface="+mj-lt"/>
              <a:buAutoNum type="arabicPeriod"/>
            </a:pPr>
            <a:r>
              <a:rPr lang="en-US" b="1" dirty="0"/>
              <a:t>Customer Feedback</a:t>
            </a:r>
            <a:endParaRPr lang="en-US" dirty="0"/>
          </a:p>
          <a:p>
            <a:pPr marL="742950" lvl="1" indent="-285750">
              <a:buFont typeface="+mj-lt"/>
              <a:buAutoNum type="arabicPeriod"/>
            </a:pPr>
            <a:r>
              <a:rPr lang="en-US" dirty="0"/>
              <a:t>Gather insights on why customers prefer certain products.</a:t>
            </a:r>
          </a:p>
          <a:p>
            <a:pPr marL="742950" lvl="1" indent="-285750">
              <a:buFont typeface="+mj-lt"/>
              <a:buAutoNum type="arabicPeriod"/>
            </a:pPr>
            <a:r>
              <a:rPr lang="en-US" dirty="0"/>
              <a:t>Apply learnings to improve other offerings.</a:t>
            </a:r>
          </a:p>
          <a:p>
            <a:pPr>
              <a:buFont typeface="+mj-lt"/>
              <a:buAutoNum type="arabicPeriod"/>
            </a:pPr>
            <a:r>
              <a:rPr lang="en-US" b="1" dirty="0"/>
              <a:t>Inventory Management</a:t>
            </a:r>
            <a:endParaRPr lang="en-US" dirty="0"/>
          </a:p>
          <a:p>
            <a:pPr marL="742950" lvl="1" indent="-285750">
              <a:buFont typeface="+mj-lt"/>
              <a:buAutoNum type="arabicPeriod"/>
            </a:pPr>
            <a:r>
              <a:rPr lang="en-US" dirty="0"/>
              <a:t>Ensure stock availability for high-demand products to prevent stockouts.</a:t>
            </a:r>
          </a:p>
          <a:p>
            <a:pPr>
              <a:buFont typeface="+mj-lt"/>
              <a:buAutoNum type="arabicPeriod"/>
            </a:pPr>
            <a:r>
              <a:rPr lang="en-US" b="1" dirty="0"/>
              <a:t>Cross-Promotions</a:t>
            </a:r>
            <a:endParaRPr lang="en-US" dirty="0"/>
          </a:p>
          <a:p>
            <a:pPr marL="742950" lvl="1" indent="-285750">
              <a:buFont typeface="+mj-lt"/>
              <a:buAutoNum type="arabicPeriod"/>
            </a:pPr>
            <a:r>
              <a:rPr lang="en-US" dirty="0"/>
              <a:t>Use popular products to cross-promote complementary items (e.g., accessories with Adventure Series)</a:t>
            </a:r>
          </a:p>
          <a:p>
            <a:endParaRPr lang="en-IN" dirty="0"/>
          </a:p>
        </p:txBody>
      </p:sp>
    </p:spTree>
    <p:extLst>
      <p:ext uri="{BB962C8B-B14F-4D97-AF65-F5344CB8AC3E}">
        <p14:creationId xmlns:p14="http://schemas.microsoft.com/office/powerpoint/2010/main" val="313248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tore ID ,Category ,Top Products by Total Revenue ,Sales and Exchange Rate Effects by Currency ,Overall Sales Performance ,Store-Wise Total Sales  ,slicer ,textbox ,Stores Total Sales ,Quantity Sol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B891-DC6E-F120-F3F2-371DCB7EED8C}"/>
              </a:ext>
            </a:extLst>
          </p:cNvPr>
          <p:cNvSpPr>
            <a:spLocks noGrp="1"/>
          </p:cNvSpPr>
          <p:nvPr>
            <p:ph type="title"/>
          </p:nvPr>
        </p:nvSpPr>
        <p:spPr/>
        <p:txBody>
          <a:bodyPr/>
          <a:lstStyle/>
          <a:p>
            <a:r>
              <a:rPr lang="en-US" b="1" dirty="0"/>
              <a:t>Overall Sales Performance</a:t>
            </a:r>
            <a:endParaRPr lang="en-IN" dirty="0"/>
          </a:p>
        </p:txBody>
      </p:sp>
      <p:sp>
        <p:nvSpPr>
          <p:cNvPr id="3" name="Content Placeholder 2">
            <a:extLst>
              <a:ext uri="{FF2B5EF4-FFF2-40B4-BE49-F238E27FC236}">
                <a16:creationId xmlns:a16="http://schemas.microsoft.com/office/drawing/2014/main" id="{F5ECDDC6-1815-28CE-C01E-9073DD62E7B1}"/>
              </a:ext>
            </a:extLst>
          </p:cNvPr>
          <p:cNvSpPr>
            <a:spLocks noGrp="1"/>
          </p:cNvSpPr>
          <p:nvPr>
            <p:ph idx="1"/>
          </p:nvPr>
        </p:nvSpPr>
        <p:spPr/>
        <p:txBody>
          <a:bodyPr/>
          <a:lstStyle/>
          <a:p>
            <a:pPr>
              <a:buFont typeface="Arial" panose="020B0604020202020204" pitchFamily="34" charset="0"/>
              <a:buChar char="•"/>
            </a:pPr>
            <a:r>
              <a:rPr lang="en-US" b="1" dirty="0"/>
              <a:t>Total Sales</a:t>
            </a:r>
            <a:r>
              <a:rPr lang="en-US" dirty="0"/>
              <a:t>:</a:t>
            </a:r>
          </a:p>
          <a:p>
            <a:pPr marL="742950" lvl="1" indent="-285750">
              <a:buFont typeface="Arial" panose="020B0604020202020204" pitchFamily="34" charset="0"/>
              <a:buChar char="•"/>
            </a:pPr>
            <a:r>
              <a:rPr lang="en-US" b="1" dirty="0"/>
              <a:t>55.72M</a:t>
            </a:r>
            <a:endParaRPr lang="en-US" dirty="0"/>
          </a:p>
          <a:p>
            <a:pPr marL="742950" lvl="1" indent="-285750">
              <a:buFont typeface="Arial" panose="020B0604020202020204" pitchFamily="34" charset="0"/>
              <a:buChar char="•"/>
            </a:pPr>
            <a:r>
              <a:rPr lang="en-US" dirty="0"/>
              <a:t>This represents the total revenue generated.</a:t>
            </a:r>
          </a:p>
          <a:p>
            <a:pPr>
              <a:buFont typeface="Arial" panose="020B0604020202020204" pitchFamily="34" charset="0"/>
              <a:buChar char="•"/>
            </a:pPr>
            <a:r>
              <a:rPr lang="en-US" b="1" dirty="0"/>
              <a:t>Quantity Sold</a:t>
            </a:r>
            <a:r>
              <a:rPr lang="en-US" dirty="0"/>
              <a:t>:</a:t>
            </a:r>
          </a:p>
          <a:p>
            <a:pPr marL="742950" lvl="1" indent="-285750">
              <a:buFont typeface="Arial" panose="020B0604020202020204" pitchFamily="34" charset="0"/>
              <a:buChar char="•"/>
            </a:pPr>
            <a:r>
              <a:rPr lang="en-US" b="1" dirty="0"/>
              <a:t>197.67K</a:t>
            </a:r>
            <a:endParaRPr lang="en-US" dirty="0"/>
          </a:p>
          <a:p>
            <a:pPr marL="742950" lvl="1" indent="-285750">
              <a:buFont typeface="Arial" panose="020B0604020202020204" pitchFamily="34" charset="0"/>
              <a:buChar char="•"/>
            </a:pPr>
            <a:r>
              <a:rPr lang="en-US" dirty="0"/>
              <a:t>The total number of units sold.</a:t>
            </a:r>
          </a:p>
          <a:p>
            <a:endParaRPr lang="en-IN" dirty="0"/>
          </a:p>
        </p:txBody>
      </p:sp>
    </p:spTree>
    <p:extLst>
      <p:ext uri="{BB962C8B-B14F-4D97-AF65-F5344CB8AC3E}">
        <p14:creationId xmlns:p14="http://schemas.microsoft.com/office/powerpoint/2010/main" val="282793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373</TotalTime>
  <Words>1731</Words>
  <Application>Microsoft Office PowerPoint</Application>
  <PresentationFormat>Widescreen</PresentationFormat>
  <Paragraphs>293</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IBM Plex Sans Medium</vt:lpstr>
      <vt:lpstr>Segoe UI</vt:lpstr>
      <vt:lpstr>Office Theme</vt:lpstr>
      <vt:lpstr>PowerPoint Presentation</vt:lpstr>
      <vt:lpstr>Customer Analysis</vt:lpstr>
      <vt:lpstr>Customer Analysis</vt:lpstr>
      <vt:lpstr>Purchase Behavior Analysis</vt:lpstr>
      <vt:lpstr>Product Analysis</vt:lpstr>
      <vt:lpstr>Product Analysis</vt:lpstr>
      <vt:lpstr>Actionable Insights</vt:lpstr>
      <vt:lpstr>Sales Analysis</vt:lpstr>
      <vt:lpstr>Overall Sales Performance</vt:lpstr>
      <vt:lpstr>Top Products by Total Revenue</vt:lpstr>
      <vt:lpstr>Sales and Exchange Rate Effects by Currency</vt:lpstr>
      <vt:lpstr>Store-Wise Total Sales</vt:lpstr>
      <vt:lpstr>Actionable Insights</vt:lpstr>
      <vt:lpstr>Product Analysis</vt:lpstr>
      <vt:lpstr>Top 10 Most Popular Products</vt:lpstr>
      <vt:lpstr>Brand-Wise Sales Performance</vt:lpstr>
      <vt:lpstr>Category-Wise Analysis: Making vs. Sold Costs</vt:lpstr>
      <vt:lpstr>Overall Metrics</vt:lpstr>
      <vt:lpstr>Top 10 Most Profitable Products by Profit Margin</vt:lpstr>
      <vt:lpstr>Final Thoughts:</vt:lpstr>
      <vt:lpstr>Store Analysis</vt:lpstr>
      <vt:lpstr>Total Store Sales and Store Count</vt:lpstr>
      <vt:lpstr>Sales Performance by Store Size</vt:lpstr>
      <vt:lpstr>Sales and Revenue Analysis</vt:lpstr>
      <vt:lpstr>Sales Distribution by Store Age Group</vt:lpstr>
      <vt:lpstr>Insights</vt:lpstr>
      <vt:lpstr> Detailed Store Data</vt:lpstr>
      <vt:lpstr>Key Insights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 waran</dc:creator>
  <cp:lastModifiedBy>logesh waran</cp:lastModifiedBy>
  <cp:revision>34</cp:revision>
  <dcterms:created xsi:type="dcterms:W3CDTF">2024-12-22T13:28:27Z</dcterms:created>
  <dcterms:modified xsi:type="dcterms:W3CDTF">2024-12-23T18:41:04Z</dcterms:modified>
</cp:coreProperties>
</file>