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21"/>
          <p:cNvSpPr/>
          <p:nvPr>
            <p:ph idx="2" type="pic"/>
          </p:nvPr>
        </p:nvSpPr>
        <p:spPr>
          <a:xfrm>
            <a:off x="5183188" y="987425"/>
            <a:ext cx="6172200" cy="4873625"/>
          </a:xfrm>
          <a:prstGeom prst="rect">
            <a:avLst/>
          </a:prstGeom>
          <a:noFill/>
          <a:ln>
            <a:noFill/>
          </a:ln>
        </p:spPr>
      </p:sp>
      <p:sp>
        <p:nvSpPr>
          <p:cNvPr id="71" name="Google Shape;71;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theme" Target="../theme/theme1.xml"/><Relationship Id="rId16" Type="http://schemas.openxmlformats.org/officeDocument/2006/relationships/slideLayout" Target="../slideLayouts/slideLayout11.xml"/><Relationship Id="rId5" Type="http://schemas.openxmlformats.org/officeDocument/2006/relationships/image" Target="../media/image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2"/>
          <p:cNvSpPr/>
          <p:nvPr/>
        </p:nvSpPr>
        <p:spPr>
          <a:xfrm>
            <a:off x="9525" y="0"/>
            <a:ext cx="12192000" cy="1000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black and grey logo&#10;&#10;Description automatically generated" id="14" name="Google Shape;14;p12"/>
          <p:cNvPicPr preferRelativeResize="0"/>
          <p:nvPr/>
        </p:nvPicPr>
        <p:blipFill rotWithShape="1">
          <a:blip r:embed="rId2">
            <a:alphaModFix/>
          </a:blip>
          <a:srcRect b="0" l="0" r="0" t="0"/>
          <a:stretch/>
        </p:blipFill>
        <p:spPr>
          <a:xfrm>
            <a:off x="276225" y="281781"/>
            <a:ext cx="1990990" cy="423863"/>
          </a:xfrm>
          <a:prstGeom prst="rect">
            <a:avLst/>
          </a:prstGeom>
          <a:noFill/>
          <a:ln>
            <a:noFill/>
          </a:ln>
        </p:spPr>
      </p:pic>
      <p:pic>
        <p:nvPicPr>
          <p:cNvPr descr="A close up of a logo&#10;&#10;Description automatically generated" id="15" name="Google Shape;15;p12"/>
          <p:cNvPicPr preferRelativeResize="0"/>
          <p:nvPr/>
        </p:nvPicPr>
        <p:blipFill rotWithShape="1">
          <a:blip r:embed="rId3">
            <a:alphaModFix/>
          </a:blip>
          <a:srcRect b="0" l="0" r="0" t="0"/>
          <a:stretch/>
        </p:blipFill>
        <p:spPr>
          <a:xfrm>
            <a:off x="10280899" y="226297"/>
            <a:ext cx="1644402" cy="534830"/>
          </a:xfrm>
          <a:prstGeom prst="rect">
            <a:avLst/>
          </a:prstGeom>
          <a:noFill/>
          <a:ln>
            <a:noFill/>
          </a:ln>
        </p:spPr>
      </p:pic>
      <p:pic>
        <p:nvPicPr>
          <p:cNvPr descr="A blue and black logo&#10;&#10;Description automatically generated" id="16" name="Google Shape;16;p12"/>
          <p:cNvPicPr preferRelativeResize="0"/>
          <p:nvPr/>
        </p:nvPicPr>
        <p:blipFill rotWithShape="1">
          <a:blip r:embed="rId4">
            <a:alphaModFix/>
          </a:blip>
          <a:srcRect b="0" l="0" r="0" t="0"/>
          <a:stretch/>
        </p:blipFill>
        <p:spPr>
          <a:xfrm>
            <a:off x="4321983" y="281780"/>
            <a:ext cx="1135004" cy="423864"/>
          </a:xfrm>
          <a:prstGeom prst="rect">
            <a:avLst/>
          </a:prstGeom>
          <a:noFill/>
          <a:ln>
            <a:noFill/>
          </a:ln>
        </p:spPr>
      </p:pic>
      <p:pic>
        <p:nvPicPr>
          <p:cNvPr descr="A circular logo with people and map&#10;&#10;Description automatically generated" id="17" name="Google Shape;17;p12"/>
          <p:cNvPicPr preferRelativeResize="0"/>
          <p:nvPr/>
        </p:nvPicPr>
        <p:blipFill rotWithShape="1">
          <a:blip r:embed="rId5">
            <a:alphaModFix/>
          </a:blip>
          <a:srcRect b="0" l="0" r="0" t="0"/>
          <a:stretch/>
        </p:blipFill>
        <p:spPr>
          <a:xfrm>
            <a:off x="7511755" y="136525"/>
            <a:ext cx="714375" cy="714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Kaviyapriya26/spotify-recommendation-system.git" TargetMode="External"/><Relationship Id="rId4" Type="http://schemas.openxmlformats.org/officeDocument/2006/relationships/hyperlink" Target="https://github.com/Kaviyapriya26/spotify-recommendation-system.git" TargetMode="External"/><Relationship Id="rId5" Type="http://schemas.openxmlformats.org/officeDocument/2006/relationships/hyperlink" Target="https://github.com/Kaviyapriya26/spotify-recommendation-system.git" TargetMode="External"/><Relationship Id="rId6" Type="http://schemas.openxmlformats.org/officeDocument/2006/relationships/hyperlink" Target="https://github.com/Logeshwaran2721/Spotify-music_-recommendation-system-.git" TargetMode="External"/><Relationship Id="rId7" Type="http://schemas.openxmlformats.org/officeDocument/2006/relationships/hyperlink" Target="https://github.com/S07SOORYA/spotify-recommendation-system/blob/42d3ca9fb52ae472d41a00875bfb9475282a1037/song%20recommendation%20demo.mp4" TargetMode="External"/><Relationship Id="rId8" Type="http://schemas.openxmlformats.org/officeDocument/2006/relationships/hyperlink" Target="https://github.com/S07SOORYA/spotify-recommendation-system/blob/42d3ca9fb52ae472d41a00875bfb9475282a1037/song%20recommendation%20demo.mp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Logeshwaran2721/Spotify-music_-recommendation-system-/blob/1c9b8716fd9ae24af30a399fa3b91552264f84d0/Spotifyprojectvideo.mp4"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Arial"/>
              <a:buNone/>
            </a:pPr>
            <a:r>
              <a:rPr b="1" lang="en-US">
                <a:solidFill>
                  <a:schemeClr val="accent1"/>
                </a:solidFill>
                <a:latin typeface="Arial"/>
                <a:ea typeface="Arial"/>
                <a:cs typeface="Arial"/>
                <a:sym typeface="Arial"/>
              </a:rPr>
              <a:t>PROJECT TITLE</a:t>
            </a:r>
            <a:endParaRPr/>
          </a:p>
        </p:txBody>
      </p:sp>
      <p:sp>
        <p:nvSpPr>
          <p:cNvPr id="92" name="Google Shape;92;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2F5496"/>
              </a:buClr>
              <a:buSzPts val="3200"/>
              <a:buFont typeface="Arial"/>
              <a:buNone/>
            </a:pPr>
            <a:r>
              <a:rPr b="1" i="0" lang="en-US" sz="3200" u="none" cap="none" strike="noStrike">
                <a:solidFill>
                  <a:srgbClr val="2F5496"/>
                </a:solidFill>
                <a:latin typeface="Arial"/>
                <a:ea typeface="Arial"/>
                <a:cs typeface="Arial"/>
                <a:sym typeface="Arial"/>
              </a:rPr>
              <a:t>TSP- AI ML Fundamentals (Capstone Project)</a:t>
            </a:r>
            <a:endParaRPr b="0" i="0" sz="1800" u="none" cap="none" strike="noStrike">
              <a:solidFill>
                <a:schemeClr val="dk1"/>
              </a:solidFill>
              <a:latin typeface="Calibri"/>
              <a:ea typeface="Calibri"/>
              <a:cs typeface="Calibri"/>
              <a:sym typeface="Calibri"/>
            </a:endParaRPr>
          </a:p>
        </p:txBody>
      </p:sp>
      <p:sp>
        <p:nvSpPr>
          <p:cNvPr id="93" name="Google Shape;93;p1"/>
          <p:cNvSpPr txBox="1"/>
          <p:nvPr/>
        </p:nvSpPr>
        <p:spPr>
          <a:xfrm>
            <a:off x="1723871" y="3252865"/>
            <a:ext cx="90390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F5496"/>
              </a:buClr>
              <a:buSzPts val="2000"/>
              <a:buFont typeface="Arial"/>
              <a:buNone/>
            </a:pPr>
            <a:r>
              <a:rPr b="1" i="0" lang="en-US" sz="2000" u="none" cap="none" strike="noStrike">
                <a:solidFill>
                  <a:srgbClr val="2F5496"/>
                </a:solidFill>
                <a:latin typeface="Arial"/>
                <a:ea typeface="Arial"/>
                <a:cs typeface="Arial"/>
                <a:sym typeface="Arial"/>
              </a:rPr>
              <a:t>Presented By: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2F5496"/>
              </a:buClr>
              <a:buSzPts val="2000"/>
              <a:buFont typeface="Arial"/>
              <a:buNone/>
            </a:pPr>
            <a:r>
              <a:rPr b="1" i="0" lang="en-US" sz="2000" u="none" cap="none" strike="noStrike">
                <a:solidFill>
                  <a:srgbClr val="2F5496"/>
                </a:solidFill>
                <a:latin typeface="Arial"/>
                <a:ea typeface="Arial"/>
                <a:cs typeface="Arial"/>
                <a:sym typeface="Arial"/>
              </a:rPr>
              <a:t> Student Name – C.LOGESHWARAN </a:t>
            </a:r>
            <a:endParaRPr b="1" i="0" sz="2000" u="none" cap="none" strike="noStrike">
              <a:solidFill>
                <a:srgbClr val="2F5496"/>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t/>
            </a:r>
            <a:endParaRPr b="1" i="0" sz="2000" u="none" cap="none" strike="noStrike">
              <a:solidFill>
                <a:srgbClr val="2F5496"/>
              </a:solidFill>
              <a:latin typeface="Arial"/>
              <a:ea typeface="Arial"/>
              <a:cs typeface="Arial"/>
              <a:sym typeface="Arial"/>
            </a:endParaRPr>
          </a:p>
          <a:p>
            <a:pPr indent="0" lvl="0" marL="0" marR="0" rtl="0" algn="l">
              <a:spcBef>
                <a:spcPts val="0"/>
              </a:spcBef>
              <a:spcAft>
                <a:spcPts val="0"/>
              </a:spcAft>
              <a:buClr>
                <a:srgbClr val="2F5496"/>
              </a:buClr>
              <a:buSzPts val="2000"/>
              <a:buFont typeface="Arial"/>
              <a:buNone/>
            </a:pPr>
            <a:r>
              <a:rPr b="1" i="0" lang="en-US" sz="2000" u="none" cap="none" strike="noStrike">
                <a:solidFill>
                  <a:srgbClr val="2F5496"/>
                </a:solidFill>
                <a:latin typeface="Arial"/>
                <a:ea typeface="Arial"/>
                <a:cs typeface="Arial"/>
                <a:sym typeface="Arial"/>
              </a:rPr>
              <a:t>UNIVERSITY COLLEGE OF ENGINEERING, PANRUTI</a:t>
            </a:r>
            <a:endParaRPr b="0" i="0" sz="1800" u="none" cap="none" strike="noStrike">
              <a:solidFill>
                <a:schemeClr val="dk1"/>
              </a:solidFill>
              <a:latin typeface="Calibri"/>
              <a:ea typeface="Calibri"/>
              <a:cs typeface="Calibri"/>
              <a:sym typeface="Calibri"/>
            </a:endParaRPr>
          </a:p>
        </p:txBody>
      </p:sp>
      <p:sp>
        <p:nvSpPr>
          <p:cNvPr id="94" name="Google Shape;94;p1"/>
          <p:cNvSpPr txBox="1"/>
          <p:nvPr/>
        </p:nvSpPr>
        <p:spPr>
          <a:xfrm>
            <a:off x="1723871" y="5186598"/>
            <a:ext cx="8259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F5496"/>
              </a:buClr>
              <a:buSzPts val="2000"/>
              <a:buFont typeface="Arial"/>
              <a:buNone/>
            </a:pPr>
            <a:r>
              <a:rPr b="1" i="0" lang="en-US" sz="2000" u="none" cap="none" strike="noStrike">
                <a:solidFill>
                  <a:srgbClr val="2F5496"/>
                </a:solidFill>
                <a:latin typeface="Arial"/>
                <a:ea typeface="Arial"/>
                <a:cs typeface="Arial"/>
                <a:sym typeface="Arial"/>
              </a:rPr>
              <a:t>Guided By: RAMAR BOSE</a:t>
            </a:r>
            <a:endParaRPr b="0" i="0" sz="1800" u="none" cap="none" strike="noStrike">
              <a:solidFill>
                <a:schemeClr val="dk1"/>
              </a:solidFill>
              <a:latin typeface="Calibri"/>
              <a:ea typeface="Calibri"/>
              <a:cs typeface="Calibri"/>
              <a:sym typeface="Calibri"/>
            </a:endParaRPr>
          </a:p>
        </p:txBody>
      </p:sp>
      <p:sp>
        <p:nvSpPr>
          <p:cNvPr id="95" name="Google Shape;95;p1"/>
          <p:cNvSpPr txBox="1"/>
          <p:nvPr>
            <p:ph idx="11" type="ftr"/>
          </p:nvPr>
        </p:nvSpPr>
        <p:spPr>
          <a:xfrm>
            <a:off x="4248462" y="649287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88888"/>
              </a:buClr>
              <a:buSzPts val="1200"/>
              <a:buFont typeface="Calibri"/>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References</a:t>
            </a:r>
            <a:endParaRPr/>
          </a:p>
        </p:txBody>
      </p:sp>
      <p:sp>
        <p:nvSpPr>
          <p:cNvPr id="159" name="Google Shape;159;p10"/>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 1. Project Github link , Ramar Bose , 2024</a:t>
            </a:r>
            <a:endParaRPr sz="1800">
              <a:solidFill>
                <a:srgbClr val="000000"/>
              </a:solidFill>
              <a:latin typeface="Calibri"/>
              <a:ea typeface="Calibri"/>
              <a:cs typeface="Calibri"/>
              <a:sym typeface="Calibri"/>
            </a:endParaRPr>
          </a:p>
          <a:p>
            <a:pPr indent="0" lvl="0" marL="0" rtl="0" algn="l">
              <a:lnSpc>
                <a:spcPct val="107000"/>
              </a:lnSpc>
              <a:spcBef>
                <a:spcPts val="168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 2. Project video recorded link (youtube / github), Ramar Bose , 2024 </a:t>
            </a:r>
            <a:endParaRPr sz="1800">
              <a:solidFill>
                <a:srgbClr val="000000"/>
              </a:solidFill>
              <a:latin typeface="Calibri"/>
              <a:ea typeface="Calibri"/>
              <a:cs typeface="Calibri"/>
              <a:sym typeface="Calibri"/>
            </a:endParaRPr>
          </a:p>
          <a:p>
            <a:pPr indent="0" lvl="0" marL="0" rtl="0" algn="l">
              <a:lnSpc>
                <a:spcPct val="107000"/>
              </a:lnSpc>
              <a:spcBef>
                <a:spcPts val="168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 3. Project PPT &amp; Report , Ramar Bose , 2024</a:t>
            </a:r>
            <a:endParaRPr sz="1800">
              <a:solidFill>
                <a:srgbClr val="000000"/>
              </a:solidFill>
              <a:latin typeface="Calibri"/>
              <a:ea typeface="Calibri"/>
              <a:cs typeface="Calibri"/>
              <a:sym typeface="Calibri"/>
            </a:endParaRPr>
          </a:p>
          <a:p>
            <a:pPr indent="0" lvl="0" marL="0" rtl="0" algn="l">
              <a:lnSpc>
                <a:spcPct val="90000"/>
              </a:lnSpc>
              <a:spcBef>
                <a:spcPts val="1680"/>
              </a:spcBef>
              <a:spcAft>
                <a:spcPts val="0"/>
              </a:spcAft>
              <a:buClr>
                <a:schemeClr val="dk1"/>
              </a:buClr>
              <a:buSzPts val="2600"/>
              <a:buNone/>
            </a:pPr>
            <a:r>
              <a:t/>
            </a:r>
            <a:endParaRPr sz="2600">
              <a:latin typeface="Arial"/>
              <a:ea typeface="Arial"/>
              <a:cs typeface="Arial"/>
              <a:sym typeface="Arial"/>
            </a:endParaRPr>
          </a:p>
        </p:txBody>
      </p:sp>
      <p:sp>
        <p:nvSpPr>
          <p:cNvPr id="160" name="Google Shape;160;p10"/>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1463041" y="2766218"/>
            <a:ext cx="9298744" cy="132556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THANK YOU</a:t>
            </a:r>
            <a:endParaRPr/>
          </a:p>
        </p:txBody>
      </p:sp>
      <p:sp>
        <p:nvSpPr>
          <p:cNvPr id="166" name="Google Shape;166;p11"/>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530" y="823512"/>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OUTLINE</a:t>
            </a:r>
            <a:endParaRPr/>
          </a:p>
        </p:txBody>
      </p:sp>
      <p:sp>
        <p:nvSpPr>
          <p:cNvPr id="101" name="Google Shape;101;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Problem Statement </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Proposed System/Solution</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Algorithm &amp; Deployment  </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GitHub Link</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Project Demo(photos / videos)</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Conclusion</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Future Scope</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References</a:t>
            </a:r>
            <a:endParaRPr/>
          </a:p>
        </p:txBody>
      </p:sp>
      <p:sp>
        <p:nvSpPr>
          <p:cNvPr id="102" name="Google Shape;102;p2"/>
          <p:cNvSpPr txBox="1"/>
          <p:nvPr>
            <p:ph idx="11" type="ftr"/>
          </p:nvPr>
        </p:nvSpPr>
        <p:spPr>
          <a:xfrm>
            <a:off x="4083571"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ctrTitle"/>
          </p:nvPr>
        </p:nvSpPr>
        <p:spPr>
          <a:xfrm>
            <a:off x="1509010" y="963503"/>
            <a:ext cx="9144000" cy="82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Problem Statement</a:t>
            </a:r>
            <a:endParaRPr sz="4400"/>
          </a:p>
        </p:txBody>
      </p:sp>
      <p:sp>
        <p:nvSpPr>
          <p:cNvPr id="108" name="Google Shape;108;p3"/>
          <p:cNvSpPr txBox="1"/>
          <p:nvPr>
            <p:ph idx="1" type="subTitle"/>
          </p:nvPr>
        </p:nvSpPr>
        <p:spPr>
          <a:xfrm>
            <a:off x="614597" y="2110153"/>
            <a:ext cx="11152800" cy="4365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Develop a recommendation system for Spotify that suggests music tracks to users based on their interest of listening history and preferences. The system should utilize machine learning algorithms to analyze user behavior, track features, and similarities between users and tracks to generate accurate recommendations. </a:t>
            </a:r>
            <a:endParaRPr sz="2600">
              <a:latin typeface="Arial"/>
              <a:ea typeface="Arial"/>
              <a:cs typeface="Arial"/>
              <a:sym typeface="Arial"/>
            </a:endParaRPr>
          </a:p>
          <a:p>
            <a:pPr indent="0" lvl="0" marL="0" rtl="0" algn="l">
              <a:lnSpc>
                <a:spcPct val="90000"/>
              </a:lnSpc>
              <a:spcBef>
                <a:spcPts val="0"/>
              </a:spcBef>
              <a:spcAft>
                <a:spcPts val="0"/>
              </a:spcAft>
              <a:buClr>
                <a:schemeClr val="dk1"/>
              </a:buClr>
              <a:buSzPts val="2600"/>
              <a:buNone/>
            </a:pPr>
            <a:r>
              <a:t/>
            </a:r>
            <a:endParaRPr sz="2600">
              <a:latin typeface="Arial"/>
              <a:ea typeface="Arial"/>
              <a:cs typeface="Arial"/>
              <a:sym typeface="Arial"/>
            </a:endParaRPr>
          </a:p>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Recommend tracks based on the content of the music, such as genre, tempo, mood, and instrumentation. similarities between users and recommend tracks based on similar users' preferences.</a:t>
            </a:r>
            <a:endParaRPr sz="2600">
              <a:latin typeface="Arial"/>
              <a:ea typeface="Arial"/>
              <a:cs typeface="Arial"/>
              <a:sym typeface="Arial"/>
            </a:endParaRPr>
          </a:p>
        </p:txBody>
      </p:sp>
      <p:sp>
        <p:nvSpPr>
          <p:cNvPr id="109" name="Google Shape;109;p3"/>
          <p:cNvSpPr txBox="1"/>
          <p:nvPr>
            <p:ph idx="11" type="ftr"/>
          </p:nvPr>
        </p:nvSpPr>
        <p:spPr>
          <a:xfrm>
            <a:off x="3993630" y="649287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88888"/>
              </a:buClr>
              <a:buSzPts val="1200"/>
              <a:buFont typeface="Calibri"/>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ctrTitle"/>
          </p:nvPr>
        </p:nvSpPr>
        <p:spPr>
          <a:xfrm>
            <a:off x="1509010" y="963503"/>
            <a:ext cx="9144000" cy="82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Proposed Solution</a:t>
            </a:r>
            <a:endParaRPr sz="4400"/>
          </a:p>
        </p:txBody>
      </p:sp>
      <p:sp>
        <p:nvSpPr>
          <p:cNvPr id="115" name="Google Shape;115;p4"/>
          <p:cNvSpPr txBox="1"/>
          <p:nvPr>
            <p:ph idx="1" type="subTitle"/>
          </p:nvPr>
        </p:nvSpPr>
        <p:spPr>
          <a:xfrm>
            <a:off x="614597" y="2110153"/>
            <a:ext cx="11152800" cy="4365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A hybrid recommendation system for spotify could combine collaborative filtering with content based filtering.collaborative filtering would analyse user behaviour and preferences to suggest music similar to what they already enjoy.</a:t>
            </a:r>
            <a:endParaRPr sz="2600">
              <a:latin typeface="Arial"/>
              <a:ea typeface="Arial"/>
              <a:cs typeface="Arial"/>
              <a:sym typeface="Arial"/>
            </a:endParaRPr>
          </a:p>
          <a:p>
            <a:pPr indent="0" lvl="0" marL="0" rtl="0" algn="l">
              <a:lnSpc>
                <a:spcPct val="90000"/>
              </a:lnSpc>
              <a:spcBef>
                <a:spcPts val="0"/>
              </a:spcBef>
              <a:spcAft>
                <a:spcPts val="0"/>
              </a:spcAft>
              <a:buClr>
                <a:schemeClr val="dk1"/>
              </a:buClr>
              <a:buSzPts val="2600"/>
              <a:buNone/>
            </a:pPr>
            <a:r>
              <a:t/>
            </a:r>
            <a:endParaRPr sz="2600">
              <a:latin typeface="Arial"/>
              <a:ea typeface="Arial"/>
              <a:cs typeface="Arial"/>
              <a:sym typeface="Arial"/>
            </a:endParaRPr>
          </a:p>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Content-based filtering would examine the audio features of songs (eg.tempo,genre,mood) to recommended tracks with similar attributes.This dual approach balances personalization and diversity in recommendations,enhancing user satisfication.</a:t>
            </a:r>
            <a:endParaRPr sz="2600">
              <a:latin typeface="Arial"/>
              <a:ea typeface="Arial"/>
              <a:cs typeface="Arial"/>
              <a:sym typeface="Arial"/>
            </a:endParaRPr>
          </a:p>
          <a:p>
            <a:pPr indent="0" lvl="0" marL="0" rtl="0" algn="l">
              <a:lnSpc>
                <a:spcPct val="90000"/>
              </a:lnSpc>
              <a:spcBef>
                <a:spcPts val="0"/>
              </a:spcBef>
              <a:spcAft>
                <a:spcPts val="0"/>
              </a:spcAft>
              <a:buClr>
                <a:schemeClr val="dk1"/>
              </a:buClr>
              <a:buSzPts val="2600"/>
              <a:buNone/>
            </a:pPr>
            <a:r>
              <a:t/>
            </a:r>
            <a:endParaRPr sz="2600">
              <a:latin typeface="Arial"/>
              <a:ea typeface="Arial"/>
              <a:cs typeface="Arial"/>
              <a:sym typeface="Arial"/>
            </a:endParaRPr>
          </a:p>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Regular updates and user feedback loops would continuously improve the system’s accuracy and relevance</a:t>
            </a:r>
            <a:endParaRPr sz="2600">
              <a:latin typeface="Arial"/>
              <a:ea typeface="Arial"/>
              <a:cs typeface="Arial"/>
              <a:sym typeface="Arial"/>
            </a:endParaRPr>
          </a:p>
        </p:txBody>
      </p:sp>
      <p:sp>
        <p:nvSpPr>
          <p:cNvPr id="116" name="Google Shape;116;p4"/>
          <p:cNvSpPr txBox="1"/>
          <p:nvPr>
            <p:ph idx="11" type="ftr"/>
          </p:nvPr>
        </p:nvSpPr>
        <p:spPr>
          <a:xfrm>
            <a:off x="3993630" y="649287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88888"/>
              </a:buClr>
              <a:buSzPts val="1200"/>
              <a:buFont typeface="Calibri"/>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Algorithm &amp; Deployment</a:t>
            </a:r>
            <a:endParaRPr/>
          </a:p>
        </p:txBody>
      </p:sp>
      <p:sp>
        <p:nvSpPr>
          <p:cNvPr id="122" name="Google Shape;122;p5"/>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Data Collection: Gather data on user listening habits, preferences, and song attributes from Spotify SAPI or other sources.Data Preprocessing: Clean and preprocess the data, handling missing values, outliers, and encoding categorical variables.Feature Engineering Extract relevant features from the data, such as user demographics, listening history. genre preferences, and song attributes like tempo, energy, and danceability.Model Selection: Choose appropriate algorithms for recommendation, such as collaborative filtering. content-based filtering of methods Training Train the selected model on historical user interactions and song features data.</a:t>
            </a:r>
            <a:endParaRPr/>
          </a:p>
        </p:txBody>
      </p:sp>
      <p:sp>
        <p:nvSpPr>
          <p:cNvPr id="123" name="Google Shape;123;p5"/>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ctrTitle"/>
          </p:nvPr>
        </p:nvSpPr>
        <p:spPr>
          <a:xfrm>
            <a:off x="1509010" y="963503"/>
            <a:ext cx="9144000" cy="82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GitHub Link</a:t>
            </a:r>
            <a:endParaRPr/>
          </a:p>
        </p:txBody>
      </p:sp>
      <p:sp>
        <p:nvSpPr>
          <p:cNvPr id="129" name="Google Shape;129;p6"/>
          <p:cNvSpPr txBox="1"/>
          <p:nvPr>
            <p:ph idx="1" type="subTitle"/>
          </p:nvPr>
        </p:nvSpPr>
        <p:spPr>
          <a:xfrm>
            <a:off x="614597" y="2110153"/>
            <a:ext cx="11152800" cy="4365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u="sng">
                <a:solidFill>
                  <a:schemeClr val="hlink"/>
                </a:solidFill>
                <a:latin typeface="Times New Roman"/>
                <a:ea typeface="Times New Roman"/>
                <a:cs typeface="Times New Roman"/>
                <a:sym typeface="Times New Roman"/>
                <a:hlinkClick r:id="rId3"/>
              </a:rPr>
              <a:t> PROJECT HITHUB LINK :</a:t>
            </a:r>
            <a:endParaRPr b="1" sz="1800" u="sng">
              <a:solidFill>
                <a:schemeClr val="hlink"/>
              </a:solidFill>
              <a:latin typeface="Times New Roman"/>
              <a:ea typeface="Times New Roman"/>
              <a:cs typeface="Times New Roman"/>
              <a:sym typeface="Times New Roman"/>
              <a:hlinkClick r:id="rId4"/>
            </a:endParaRPr>
          </a:p>
          <a:p>
            <a:pPr indent="0" lvl="0" marL="0" rtl="0" algn="l">
              <a:lnSpc>
                <a:spcPct val="90000"/>
              </a:lnSpc>
              <a:spcBef>
                <a:spcPts val="1000"/>
              </a:spcBef>
              <a:spcAft>
                <a:spcPts val="0"/>
              </a:spcAft>
              <a:buClr>
                <a:schemeClr val="dk1"/>
              </a:buClr>
              <a:buSzPts val="1800"/>
              <a:buNone/>
            </a:pPr>
            <a:r>
              <a:rPr b="1" lang="en-US" sz="1800" u="sng">
                <a:solidFill>
                  <a:schemeClr val="hlink"/>
                </a:solidFill>
                <a:latin typeface="Times New Roman"/>
                <a:ea typeface="Times New Roman"/>
                <a:cs typeface="Times New Roman"/>
                <a:sym typeface="Times New Roman"/>
                <a:hlinkClick r:id="rId5"/>
              </a:rPr>
              <a:t> </a:t>
            </a:r>
            <a:endParaRPr/>
          </a:p>
          <a:p>
            <a:pPr indent="0" lvl="0" marL="0" rtl="0" algn="l">
              <a:lnSpc>
                <a:spcPct val="90000"/>
              </a:lnSpc>
              <a:spcBef>
                <a:spcPts val="1000"/>
              </a:spcBef>
              <a:spcAft>
                <a:spcPts val="0"/>
              </a:spcAft>
              <a:buClr>
                <a:schemeClr val="dk1"/>
              </a:buClr>
              <a:buSzPts val="1800"/>
              <a:buNone/>
            </a:pPr>
            <a:r>
              <a:rPr lang="en-US" u="sng">
                <a:solidFill>
                  <a:schemeClr val="hlink"/>
                </a:solidFill>
                <a:hlinkClick r:id="rId6"/>
              </a:rPr>
              <a:t>https://github.com/Logeshwaran2721/Spotify-music_-recommendation-system-.git</a:t>
            </a:r>
            <a:endParaRPr/>
          </a:p>
          <a:p>
            <a:pPr indent="0" lvl="0" marL="0" rtl="0" algn="l">
              <a:lnSpc>
                <a:spcPct val="90000"/>
              </a:lnSpc>
              <a:spcBef>
                <a:spcPts val="1000"/>
              </a:spcBef>
              <a:spcAft>
                <a:spcPts val="0"/>
              </a:spcAft>
              <a:buClr>
                <a:schemeClr val="dk1"/>
              </a:buClr>
              <a:buSzPts val="1800"/>
              <a:buNone/>
            </a:pPr>
            <a:r>
              <a:t/>
            </a:r>
            <a:endParaRPr/>
          </a:p>
          <a:p>
            <a:pPr indent="0" lvl="0" marL="0" rtl="0" algn="l">
              <a:lnSpc>
                <a:spcPct val="90000"/>
              </a:lnSpc>
              <a:spcBef>
                <a:spcPts val="1000"/>
              </a:spcBef>
              <a:spcAft>
                <a:spcPts val="0"/>
              </a:spcAft>
              <a:buClr>
                <a:schemeClr val="dk1"/>
              </a:buClr>
              <a:buSzPts val="1800"/>
              <a:buNone/>
            </a:pPr>
            <a:r>
              <a:t/>
            </a:r>
            <a:endParaRPr b="1" sz="1800" u="sng">
              <a:solidFill>
                <a:schemeClr val="hlink"/>
              </a:solidFill>
              <a:latin typeface="Times New Roman"/>
              <a:ea typeface="Times New Roman"/>
              <a:cs typeface="Times New Roman"/>
              <a:sym typeface="Times New Roman"/>
              <a:hlinkClick r:id="rId7"/>
            </a:endParaRPr>
          </a:p>
          <a:p>
            <a:pPr indent="0" lvl="0" marL="0" rtl="0" algn="l">
              <a:lnSpc>
                <a:spcPct val="90000"/>
              </a:lnSpc>
              <a:spcBef>
                <a:spcPts val="1000"/>
              </a:spcBef>
              <a:spcAft>
                <a:spcPts val="0"/>
              </a:spcAft>
              <a:buClr>
                <a:schemeClr val="dk1"/>
              </a:buClr>
              <a:buSzPts val="1800"/>
              <a:buNone/>
            </a:pPr>
            <a:r>
              <a:t/>
            </a:r>
            <a:endParaRPr b="1" sz="1800" u="sng">
              <a:solidFill>
                <a:schemeClr val="hlink"/>
              </a:solidFill>
              <a:latin typeface="Times New Roman"/>
              <a:ea typeface="Times New Roman"/>
              <a:cs typeface="Times New Roman"/>
              <a:sym typeface="Times New Roman"/>
              <a:hlinkClick r:id="rId8"/>
            </a:endParaRPr>
          </a:p>
        </p:txBody>
      </p:sp>
      <p:sp>
        <p:nvSpPr>
          <p:cNvPr id="130" name="Google Shape;130;p6"/>
          <p:cNvSpPr txBox="1"/>
          <p:nvPr>
            <p:ph idx="11" type="ftr"/>
          </p:nvPr>
        </p:nvSpPr>
        <p:spPr>
          <a:xfrm>
            <a:off x="3993630" y="649287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88888"/>
              </a:buClr>
              <a:buSzPts val="1200"/>
              <a:buFont typeface="Calibri"/>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
          <p:cNvSpPr txBox="1"/>
          <p:nvPr>
            <p:ph type="ctrTitle"/>
          </p:nvPr>
        </p:nvSpPr>
        <p:spPr>
          <a:xfrm>
            <a:off x="1509010" y="963503"/>
            <a:ext cx="9144000" cy="82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Project Demo(Recorded Video)</a:t>
            </a:r>
            <a:endParaRPr>
              <a:solidFill>
                <a:schemeClr val="accent1"/>
              </a:solidFill>
            </a:endParaRPr>
          </a:p>
        </p:txBody>
      </p:sp>
      <p:sp>
        <p:nvSpPr>
          <p:cNvPr id="170" name="Google Shape;170;p1"/>
          <p:cNvSpPr txBox="1"/>
          <p:nvPr>
            <p:ph idx="1" type="subTitle"/>
          </p:nvPr>
        </p:nvSpPr>
        <p:spPr>
          <a:xfrm>
            <a:off x="614600" y="1786399"/>
            <a:ext cx="10802400" cy="468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u="sng">
                <a:solidFill>
                  <a:schemeClr val="hlink"/>
                </a:solidFill>
                <a:latin typeface="Arial"/>
                <a:ea typeface="Arial"/>
                <a:cs typeface="Arial"/>
                <a:sym typeface="Arial"/>
                <a:hlinkClick r:id="rId3"/>
              </a:rPr>
              <a:t>https://github.com/Logeshwaran2721/Spotify-music_-recommendation-system-/blob/1c9b8716fd9ae24af30a399fa3b91552264f84d0/Spotifyprojectvideo.mp4</a:t>
            </a:r>
            <a:endParaRPr sz="2600">
              <a:latin typeface="Arial"/>
              <a:ea typeface="Arial"/>
              <a:cs typeface="Arial"/>
              <a:sym typeface="Arial"/>
            </a:endParaRPr>
          </a:p>
          <a:p>
            <a:pPr indent="0" lvl="0" marL="0" rtl="0" algn="l">
              <a:lnSpc>
                <a:spcPct val="90000"/>
              </a:lnSpc>
              <a:spcBef>
                <a:spcPts val="0"/>
              </a:spcBef>
              <a:spcAft>
                <a:spcPts val="0"/>
              </a:spcAft>
              <a:buClr>
                <a:schemeClr val="dk1"/>
              </a:buClr>
              <a:buSzPts val="2600"/>
              <a:buNone/>
            </a:pPr>
            <a:r>
              <a:t/>
            </a:r>
            <a:endParaRPr sz="2600">
              <a:latin typeface="Arial"/>
              <a:ea typeface="Arial"/>
              <a:cs typeface="Arial"/>
              <a:sym typeface="Arial"/>
            </a:endParaRPr>
          </a:p>
        </p:txBody>
      </p:sp>
      <p:sp>
        <p:nvSpPr>
          <p:cNvPr id="171" name="Google Shape;171;p1"/>
          <p:cNvSpPr txBox="1"/>
          <p:nvPr>
            <p:ph idx="11" type="ftr"/>
          </p:nvPr>
        </p:nvSpPr>
        <p:spPr>
          <a:xfrm>
            <a:off x="3993630" y="6492875"/>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200"/>
              <a:buFont typeface="Calibri"/>
              <a:buNone/>
            </a:pPr>
            <a:r>
              <a:rPr lang="en-US"/>
              <a:t>© Edunet Foundation. All rights reserved.</a:t>
            </a:r>
            <a:endParaRPr/>
          </a:p>
        </p:txBody>
      </p:sp>
      <p:sp>
        <p:nvSpPr>
          <p:cNvPr id="172" name="Google Shape;172;p1"/>
          <p:cNvSpPr txBox="1"/>
          <p:nvPr/>
        </p:nvSpPr>
        <p:spPr>
          <a:xfrm>
            <a:off x="6090" y="2723510"/>
            <a:ext cx="12192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3" name="Google Shape;173;p1"/>
          <p:cNvPicPr preferRelativeResize="0"/>
          <p:nvPr/>
        </p:nvPicPr>
        <p:blipFill rotWithShape="1">
          <a:blip r:embed="rId4">
            <a:alphaModFix/>
          </a:blip>
          <a:srcRect b="0" l="9887" r="10563" t="0"/>
          <a:stretch/>
        </p:blipFill>
        <p:spPr>
          <a:xfrm>
            <a:off x="2347875" y="3429000"/>
            <a:ext cx="7274001" cy="312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Conclusion</a:t>
            </a:r>
            <a:endParaRPr/>
          </a:p>
        </p:txBody>
      </p:sp>
      <p:sp>
        <p:nvSpPr>
          <p:cNvPr id="145" name="Google Shape;145;p8"/>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endParaRPr/>
          </a:p>
        </p:txBody>
      </p:sp>
      <p:sp>
        <p:nvSpPr>
          <p:cNvPr id="146" name="Google Shape;146;p8"/>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Future Scope</a:t>
            </a:r>
            <a:endParaRPr/>
          </a:p>
        </p:txBody>
      </p:sp>
      <p:sp>
        <p:nvSpPr>
          <p:cNvPr id="152" name="Google Shape;152;p9"/>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The future scope for Spotify s music recommendation system lies in several directions, driven by advancements in technology, data analytics, and user experience. Here are some potential avenues for development:Personalization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endParaRPr/>
          </a:p>
        </p:txBody>
      </p:sp>
      <p:sp>
        <p:nvSpPr>
          <p:cNvPr id="153" name="Google Shape;153;p9"/>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