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p:scale>
          <a:sx n="75" d="100"/>
          <a:sy n="75" d="100"/>
        </p:scale>
        <p:origin x="965"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LOGESHWARI.S</a:t>
            </a:r>
          </a:p>
          <a:p>
            <a:r>
              <a:rPr lang="en-US" sz="2400" dirty="0"/>
              <a:t>REGISTER NO: 312216785 / 0C4066E71734358B7FA426400E35D448</a:t>
            </a:r>
          </a:p>
          <a:p>
            <a:r>
              <a:rPr lang="en-US" sz="2400" dirty="0"/>
              <a:t>DEPARTMENT: B.COM (ACCOUNTING &amp; FINANCE)</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Trebuchet MS"/>
                <a:cs typeface="Trebuchet MS"/>
              </a:rPr>
              <a:t>M</a:t>
            </a:r>
            <a:r>
              <a:rPr sz="3200" b="1" dirty="0">
                <a:latin typeface="Trebuchet MS"/>
                <a:cs typeface="Trebuchet MS"/>
              </a:rPr>
              <a:t>O</a:t>
            </a:r>
            <a:r>
              <a:rPr sz="3200" b="1" spc="-15" dirty="0">
                <a:latin typeface="Trebuchet MS"/>
                <a:cs typeface="Trebuchet MS"/>
              </a:rPr>
              <a:t>D</a:t>
            </a:r>
            <a:r>
              <a:rPr sz="3200" b="1" spc="-35" dirty="0">
                <a:latin typeface="Trebuchet MS"/>
                <a:cs typeface="Trebuchet MS"/>
              </a:rPr>
              <a:t>E</a:t>
            </a:r>
            <a:r>
              <a:rPr sz="3200" b="1" spc="-30" dirty="0">
                <a:latin typeface="Trebuchet MS"/>
                <a:cs typeface="Trebuchet MS"/>
              </a:rPr>
              <a:t>LL</a:t>
            </a:r>
            <a:r>
              <a:rPr sz="3200" b="1" spc="-5" dirty="0">
                <a:latin typeface="Trebuchet MS"/>
                <a:cs typeface="Trebuchet MS"/>
              </a:rPr>
              <a:t>I</a:t>
            </a:r>
            <a:r>
              <a:rPr sz="3200" b="1" spc="30" dirty="0">
                <a:latin typeface="Trebuchet MS"/>
                <a:cs typeface="Trebuchet MS"/>
              </a:rPr>
              <a:t>N</a:t>
            </a:r>
            <a:r>
              <a:rPr sz="3200" b="1" spc="5" dirty="0">
                <a:latin typeface="Trebuchet MS"/>
                <a:cs typeface="Trebuchet MS"/>
              </a:rPr>
              <a:t>G</a:t>
            </a:r>
            <a:endParaRPr sz="32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3DDD33B4-BB37-800B-02DB-C45CEC765AAF}"/>
              </a:ext>
            </a:extLst>
          </p:cNvPr>
          <p:cNvSpPr txBox="1"/>
          <p:nvPr/>
        </p:nvSpPr>
        <p:spPr>
          <a:xfrm>
            <a:off x="726626" y="881931"/>
            <a:ext cx="3563648" cy="369332"/>
          </a:xfrm>
          <a:prstGeom prst="rect">
            <a:avLst/>
          </a:prstGeom>
          <a:noFill/>
        </p:spPr>
        <p:txBody>
          <a:bodyPr wrap="square" rtlCol="0">
            <a:spAutoFit/>
          </a:bodyPr>
          <a:lstStyle/>
          <a:p>
            <a:r>
              <a:rPr lang="en-US" b="1" dirty="0"/>
              <a:t>DATA COLLETION </a:t>
            </a:r>
            <a:endParaRPr lang="en-IN" b="1" dirty="0"/>
          </a:p>
        </p:txBody>
      </p:sp>
      <p:sp>
        <p:nvSpPr>
          <p:cNvPr id="3" name="TextBox 2">
            <a:extLst>
              <a:ext uri="{FF2B5EF4-FFF2-40B4-BE49-F238E27FC236}">
                <a16:creationId xmlns:a16="http://schemas.microsoft.com/office/drawing/2014/main" id="{78182321-C421-5BD1-76C5-9E2E9958390A}"/>
              </a:ext>
            </a:extLst>
          </p:cNvPr>
          <p:cNvSpPr txBox="1"/>
          <p:nvPr/>
        </p:nvSpPr>
        <p:spPr>
          <a:xfrm>
            <a:off x="1174089" y="1281691"/>
            <a:ext cx="7392408" cy="369332"/>
          </a:xfrm>
          <a:prstGeom prst="rect">
            <a:avLst/>
          </a:prstGeom>
          <a:noFill/>
        </p:spPr>
        <p:txBody>
          <a:bodyPr wrap="none" rtlCol="0">
            <a:spAutoFit/>
          </a:bodyPr>
          <a:lstStyle/>
          <a:p>
            <a:r>
              <a:rPr lang="en-US" dirty="0"/>
              <a:t>I collected the data from EDUNET dashboard load the collected data to Excel.</a:t>
            </a:r>
            <a:endParaRPr lang="en-IN" dirty="0"/>
          </a:p>
        </p:txBody>
      </p:sp>
      <p:sp>
        <p:nvSpPr>
          <p:cNvPr id="4" name="TextBox 3">
            <a:extLst>
              <a:ext uri="{FF2B5EF4-FFF2-40B4-BE49-F238E27FC236}">
                <a16:creationId xmlns:a16="http://schemas.microsoft.com/office/drawing/2014/main" id="{46F7FA99-735F-40C8-5106-7365EDB76AFA}"/>
              </a:ext>
            </a:extLst>
          </p:cNvPr>
          <p:cNvSpPr txBox="1"/>
          <p:nvPr/>
        </p:nvSpPr>
        <p:spPr>
          <a:xfrm>
            <a:off x="838200" y="1671855"/>
            <a:ext cx="2266261" cy="369332"/>
          </a:xfrm>
          <a:prstGeom prst="rect">
            <a:avLst/>
          </a:prstGeom>
          <a:noFill/>
        </p:spPr>
        <p:txBody>
          <a:bodyPr wrap="none" rtlCol="0">
            <a:spAutoFit/>
          </a:bodyPr>
          <a:lstStyle/>
          <a:p>
            <a:r>
              <a:rPr lang="en-US" b="1" dirty="0"/>
              <a:t>FEATURE COLLECTION</a:t>
            </a:r>
            <a:endParaRPr lang="en-IN" b="1" dirty="0"/>
          </a:p>
        </p:txBody>
      </p:sp>
      <p:sp>
        <p:nvSpPr>
          <p:cNvPr id="7" name="TextBox 6">
            <a:extLst>
              <a:ext uri="{FF2B5EF4-FFF2-40B4-BE49-F238E27FC236}">
                <a16:creationId xmlns:a16="http://schemas.microsoft.com/office/drawing/2014/main" id="{61DD04D0-351E-7CB6-0110-19BF0D528F32}"/>
              </a:ext>
            </a:extLst>
          </p:cNvPr>
          <p:cNvSpPr txBox="1"/>
          <p:nvPr/>
        </p:nvSpPr>
        <p:spPr>
          <a:xfrm>
            <a:off x="1209649" y="2018332"/>
            <a:ext cx="7968015" cy="646331"/>
          </a:xfrm>
          <a:prstGeom prst="rect">
            <a:avLst/>
          </a:prstGeom>
          <a:noFill/>
        </p:spPr>
        <p:txBody>
          <a:bodyPr wrap="none" rtlCol="0">
            <a:spAutoFit/>
          </a:bodyPr>
          <a:lstStyle/>
          <a:p>
            <a:r>
              <a:rPr lang="en-US" dirty="0"/>
              <a:t>Collected the Feature about the employee data such as Business unit, performance</a:t>
            </a:r>
          </a:p>
          <a:p>
            <a:r>
              <a:rPr lang="en-US" dirty="0"/>
              <a:t> level, Gender ,First name</a:t>
            </a:r>
            <a:endParaRPr lang="en-IN" dirty="0"/>
          </a:p>
        </p:txBody>
      </p:sp>
      <p:sp>
        <p:nvSpPr>
          <p:cNvPr id="10" name="TextBox 9">
            <a:extLst>
              <a:ext uri="{FF2B5EF4-FFF2-40B4-BE49-F238E27FC236}">
                <a16:creationId xmlns:a16="http://schemas.microsoft.com/office/drawing/2014/main" id="{A59FEF95-3F0B-264B-357F-F9FF54F38DC4}"/>
              </a:ext>
            </a:extLst>
          </p:cNvPr>
          <p:cNvSpPr txBox="1"/>
          <p:nvPr/>
        </p:nvSpPr>
        <p:spPr>
          <a:xfrm>
            <a:off x="894080" y="2661084"/>
            <a:ext cx="2065820" cy="369332"/>
          </a:xfrm>
          <a:prstGeom prst="rect">
            <a:avLst/>
          </a:prstGeom>
          <a:noFill/>
        </p:spPr>
        <p:txBody>
          <a:bodyPr wrap="square" rtlCol="0">
            <a:spAutoFit/>
          </a:bodyPr>
          <a:lstStyle/>
          <a:p>
            <a:r>
              <a:rPr lang="en-US" b="1" dirty="0"/>
              <a:t>DATA CLEANING</a:t>
            </a:r>
            <a:endParaRPr lang="en-IN" b="1" dirty="0"/>
          </a:p>
        </p:txBody>
      </p:sp>
      <p:sp>
        <p:nvSpPr>
          <p:cNvPr id="11" name="TextBox 10">
            <a:extLst>
              <a:ext uri="{FF2B5EF4-FFF2-40B4-BE49-F238E27FC236}">
                <a16:creationId xmlns:a16="http://schemas.microsoft.com/office/drawing/2014/main" id="{24D25818-B9F6-0DC8-F508-C065D67AB3FA}"/>
              </a:ext>
            </a:extLst>
          </p:cNvPr>
          <p:cNvSpPr txBox="1"/>
          <p:nvPr/>
        </p:nvSpPr>
        <p:spPr>
          <a:xfrm>
            <a:off x="1174089" y="2974612"/>
            <a:ext cx="8295348" cy="1477328"/>
          </a:xfrm>
          <a:prstGeom prst="rect">
            <a:avLst/>
          </a:prstGeom>
          <a:noFill/>
        </p:spPr>
        <p:txBody>
          <a:bodyPr wrap="none" rtlCol="0">
            <a:spAutoFit/>
          </a:bodyPr>
          <a:lstStyle/>
          <a:p>
            <a:r>
              <a:rPr lang="en-US" dirty="0"/>
              <a:t>Missing Values : Data may have missing entries due to various reason like error in data </a:t>
            </a:r>
          </a:p>
          <a:p>
            <a:r>
              <a:rPr lang="en-US" dirty="0"/>
              <a:t>collection or merging dataset from different sources</a:t>
            </a:r>
          </a:p>
          <a:p>
            <a:r>
              <a:rPr lang="en-US" dirty="0"/>
              <a:t>Detection : Identify missing values using functions</a:t>
            </a:r>
          </a:p>
          <a:p>
            <a:r>
              <a:rPr lang="en-US" dirty="0"/>
              <a:t>Handling Missing values : There are Several Strategies</a:t>
            </a:r>
          </a:p>
          <a:p>
            <a:r>
              <a:rPr lang="en-US" dirty="0"/>
              <a:t>Removal : remove rows or columns with missing value if they are not critical.</a:t>
            </a:r>
            <a:endParaRPr lang="en-IN" dirty="0"/>
          </a:p>
        </p:txBody>
      </p:sp>
      <p:sp>
        <p:nvSpPr>
          <p:cNvPr id="12" name="TextBox 11">
            <a:extLst>
              <a:ext uri="{FF2B5EF4-FFF2-40B4-BE49-F238E27FC236}">
                <a16:creationId xmlns:a16="http://schemas.microsoft.com/office/drawing/2014/main" id="{0E4EFCCE-7240-51B8-E689-ABCF08A90DEB}"/>
              </a:ext>
            </a:extLst>
          </p:cNvPr>
          <p:cNvSpPr txBox="1"/>
          <p:nvPr/>
        </p:nvSpPr>
        <p:spPr>
          <a:xfrm>
            <a:off x="937894" y="4457702"/>
            <a:ext cx="1233543" cy="369332"/>
          </a:xfrm>
          <a:prstGeom prst="rect">
            <a:avLst/>
          </a:prstGeom>
          <a:noFill/>
        </p:spPr>
        <p:txBody>
          <a:bodyPr wrap="none" rtlCol="0">
            <a:spAutoFit/>
          </a:bodyPr>
          <a:lstStyle/>
          <a:p>
            <a:r>
              <a:rPr lang="en-US" b="1" dirty="0"/>
              <a:t>SUMMARY</a:t>
            </a:r>
            <a:endParaRPr lang="en-IN" b="1" dirty="0"/>
          </a:p>
        </p:txBody>
      </p:sp>
      <p:sp>
        <p:nvSpPr>
          <p:cNvPr id="13" name="TextBox 12">
            <a:extLst>
              <a:ext uri="{FF2B5EF4-FFF2-40B4-BE49-F238E27FC236}">
                <a16:creationId xmlns:a16="http://schemas.microsoft.com/office/drawing/2014/main" id="{F6233EF7-A0B4-DF5B-30BC-08DBE7A7BB59}"/>
              </a:ext>
            </a:extLst>
          </p:cNvPr>
          <p:cNvSpPr txBox="1"/>
          <p:nvPr/>
        </p:nvSpPr>
        <p:spPr>
          <a:xfrm>
            <a:off x="1328175" y="4717023"/>
            <a:ext cx="7718395" cy="646331"/>
          </a:xfrm>
          <a:prstGeom prst="rect">
            <a:avLst/>
          </a:prstGeom>
          <a:noFill/>
        </p:spPr>
        <p:txBody>
          <a:bodyPr wrap="none" rtlCol="0">
            <a:spAutoFit/>
          </a:bodyPr>
          <a:lstStyle/>
          <a:p>
            <a:r>
              <a:rPr lang="en-US" dirty="0"/>
              <a:t>Here I give the summary about the employee performance level and I visualizing</a:t>
            </a:r>
          </a:p>
          <a:p>
            <a:r>
              <a:rPr lang="en-US" dirty="0"/>
              <a:t>The data using the pivot table and create the graph</a:t>
            </a:r>
            <a:endParaRPr lang="en-IN" dirty="0"/>
          </a:p>
        </p:txBody>
      </p:sp>
      <p:sp>
        <p:nvSpPr>
          <p:cNvPr id="17" name="TextBox 16">
            <a:extLst>
              <a:ext uri="{FF2B5EF4-FFF2-40B4-BE49-F238E27FC236}">
                <a16:creationId xmlns:a16="http://schemas.microsoft.com/office/drawing/2014/main" id="{1C5B1DEC-9361-BE5A-995E-EC2E6577E93C}"/>
              </a:ext>
            </a:extLst>
          </p:cNvPr>
          <p:cNvSpPr txBox="1"/>
          <p:nvPr/>
        </p:nvSpPr>
        <p:spPr>
          <a:xfrm>
            <a:off x="993139" y="5432093"/>
            <a:ext cx="6101080" cy="369332"/>
          </a:xfrm>
          <a:prstGeom prst="rect">
            <a:avLst/>
          </a:prstGeom>
          <a:noFill/>
        </p:spPr>
        <p:txBody>
          <a:bodyPr wrap="square">
            <a:spAutoFit/>
          </a:bodyPr>
          <a:lstStyle/>
          <a:p>
            <a:r>
              <a:rPr lang="en-US" b="1" dirty="0"/>
              <a:t>VALIDATION</a:t>
            </a:r>
            <a:endParaRPr lang="en-IN" b="1" dirty="0"/>
          </a:p>
        </p:txBody>
      </p:sp>
      <p:sp>
        <p:nvSpPr>
          <p:cNvPr id="19" name="TextBox 18">
            <a:extLst>
              <a:ext uri="{FF2B5EF4-FFF2-40B4-BE49-F238E27FC236}">
                <a16:creationId xmlns:a16="http://schemas.microsoft.com/office/drawing/2014/main" id="{FE58DD1B-9D82-AD0B-EF94-CAE3F82C7B96}"/>
              </a:ext>
            </a:extLst>
          </p:cNvPr>
          <p:cNvSpPr txBox="1"/>
          <p:nvPr/>
        </p:nvSpPr>
        <p:spPr>
          <a:xfrm>
            <a:off x="1391599" y="5868512"/>
            <a:ext cx="5797350" cy="646331"/>
          </a:xfrm>
          <a:prstGeom prst="rect">
            <a:avLst/>
          </a:prstGeom>
          <a:noFill/>
        </p:spPr>
        <p:txBody>
          <a:bodyPr wrap="square" rtlCol="0">
            <a:spAutoFit/>
          </a:bodyPr>
          <a:lstStyle/>
          <a:p>
            <a:r>
              <a:rPr lang="en-US" dirty="0"/>
              <a:t>Validation is a process of data analysis using the excel include the pivot table.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E83BAF0F-3E1A-A028-627B-6E328E90A5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830" y="1340960"/>
            <a:ext cx="8195720" cy="49291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210A823-55DD-EA48-0384-6BE28C86E669}"/>
              </a:ext>
            </a:extLst>
          </p:cNvPr>
          <p:cNvSpPr txBox="1"/>
          <p:nvPr/>
        </p:nvSpPr>
        <p:spPr>
          <a:xfrm>
            <a:off x="1143000" y="1524000"/>
            <a:ext cx="7239000" cy="3416320"/>
          </a:xfrm>
          <a:prstGeom prst="rect">
            <a:avLst/>
          </a:prstGeom>
          <a:noFill/>
        </p:spPr>
        <p:txBody>
          <a:bodyPr wrap="square" rtlCol="0">
            <a:spAutoFit/>
          </a:bodyPr>
          <a:lstStyle/>
          <a:p>
            <a:r>
              <a:rPr lang="en-US" dirty="0"/>
              <a:t> </a:t>
            </a:r>
            <a:r>
              <a:rPr lang="en-US" sz="2400" dirty="0"/>
              <a:t>Employee Performance is a corner stone of organizational success. By effectively  managing and evaluating   performance, organization can ensure that their work force is productive, engaged and aligned with the companies strategic goals. Regular performance assessment provide valuable insights into employee strengths and areas for improvement, enabling targeted development, better resource allocation and more informed decision making.</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96387" y="15770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41643"/>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t>P</a:t>
            </a:r>
            <a:r>
              <a:rPr sz="3600" spc="15" dirty="0"/>
              <a:t>ROB</a:t>
            </a:r>
            <a:r>
              <a:rPr sz="3600" spc="55" dirty="0"/>
              <a:t>L</a:t>
            </a:r>
            <a:r>
              <a:rPr sz="3600" spc="-20" dirty="0"/>
              <a:t>E</a:t>
            </a:r>
            <a:r>
              <a:rPr sz="3600" spc="20" dirty="0"/>
              <a:t>M</a:t>
            </a:r>
            <a:r>
              <a:rPr lang="en-US" sz="3600" spc="2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E7B98DD-568A-D9F5-5E5B-E4BEFF295526}"/>
              </a:ext>
            </a:extLst>
          </p:cNvPr>
          <p:cNvSpPr txBox="1"/>
          <p:nvPr/>
        </p:nvSpPr>
        <p:spPr>
          <a:xfrm>
            <a:off x="1219200" y="1758593"/>
            <a:ext cx="6924675" cy="3416320"/>
          </a:xfrm>
          <a:prstGeom prst="rect">
            <a:avLst/>
          </a:prstGeom>
          <a:noFill/>
        </p:spPr>
        <p:txBody>
          <a:bodyPr wrap="square">
            <a:spAutoFit/>
          </a:bodyPr>
          <a:lstStyle/>
          <a:p>
            <a:r>
              <a:rPr lang="en-US" sz="2400" dirty="0"/>
              <a:t>In our organization, evaluating employee performance is essential for ensuring productivity, fostering professional development, and aligning individual contributions with organizational goals. However, the current performance analysis process lacks consistency and clarity, leading to potential biases, ineffective feedback, and misalignment between employee efforts and organizational objectives.</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196387" y="1507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92252" y="205248"/>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spc="5" dirty="0"/>
              <a:t>PROJEC</a:t>
            </a:r>
            <a:r>
              <a:rPr lang="en-US" sz="3200" spc="5" dirty="0"/>
              <a:t>T </a:t>
            </a:r>
            <a:r>
              <a:rPr sz="3200" spc="-20" dirty="0"/>
              <a:t>OVERVIEW</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1083717"/>
            <a:ext cx="7924800" cy="5078313"/>
          </a:xfrm>
          <a:prstGeom prst="rect">
            <a:avLst/>
          </a:prstGeom>
          <a:noFill/>
        </p:spPr>
        <p:txBody>
          <a:bodyPr wrap="square" rtlCol="0">
            <a:spAutoFit/>
          </a:bodyPr>
          <a:lstStyle/>
          <a:p>
            <a:r>
              <a:rPr lang="en-US" b="1" dirty="0"/>
              <a:t>1. Objective</a:t>
            </a:r>
          </a:p>
          <a:p>
            <a:pPr>
              <a:buFont typeface="Arial" panose="020B0604020202020204" pitchFamily="34" charset="0"/>
              <a:buChar char="•"/>
            </a:pPr>
            <a:r>
              <a:rPr lang="en-US" b="1" dirty="0"/>
              <a:t>Purpose</a:t>
            </a:r>
            <a:r>
              <a:rPr lang="en-US" dirty="0"/>
              <a:t>: To assess and improve employee performance across the organization. This involves evaluating current performance metrics, identifying areas for improvement, and developing strategies to enhance overall productivity and job satisfaction.</a:t>
            </a:r>
          </a:p>
          <a:p>
            <a:pPr>
              <a:buFont typeface="Arial" panose="020B0604020202020204" pitchFamily="34" charset="0"/>
              <a:buChar char="•"/>
            </a:pPr>
            <a:r>
              <a:rPr lang="en-US" b="1" dirty="0"/>
              <a:t>Goals</a:t>
            </a:r>
            <a:r>
              <a:rPr lang="en-US" dirty="0"/>
              <a:t>:</a:t>
            </a:r>
          </a:p>
          <a:p>
            <a:pPr marL="742950" lvl="1" indent="-285750">
              <a:buFont typeface="Arial" panose="020B0604020202020204" pitchFamily="34" charset="0"/>
              <a:buChar char="•"/>
            </a:pPr>
            <a:r>
              <a:rPr lang="en-US" dirty="0"/>
              <a:t>To provide actionable insights into employee performance.</a:t>
            </a:r>
          </a:p>
          <a:p>
            <a:pPr marL="742950" lvl="1" indent="-285750">
              <a:buFont typeface="Arial" panose="020B0604020202020204" pitchFamily="34" charset="0"/>
              <a:buChar char="•"/>
            </a:pPr>
            <a:r>
              <a:rPr lang="en-US" dirty="0"/>
              <a:t>To identify high performers and those needing additional support or training.</a:t>
            </a:r>
          </a:p>
          <a:p>
            <a:r>
              <a:rPr lang="en-US" b="1" dirty="0"/>
              <a:t>2. Scope</a:t>
            </a:r>
          </a:p>
          <a:p>
            <a:pPr>
              <a:buFont typeface="Arial" panose="020B0604020202020204" pitchFamily="34" charset="0"/>
              <a:buChar char="•"/>
            </a:pPr>
            <a:r>
              <a:rPr lang="en-US" b="1" dirty="0"/>
              <a:t>Inclusions</a:t>
            </a:r>
            <a:r>
              <a:rPr lang="en-US" dirty="0"/>
              <a:t>:</a:t>
            </a:r>
          </a:p>
          <a:p>
            <a:pPr marL="742950" lvl="1" indent="-285750">
              <a:buFont typeface="Arial" panose="020B0604020202020204" pitchFamily="34" charset="0"/>
              <a:buChar char="•"/>
            </a:pPr>
            <a:r>
              <a:rPr lang="en-US" dirty="0"/>
              <a:t>Collection of performance data across various departments or teams.</a:t>
            </a:r>
          </a:p>
          <a:p>
            <a:pPr marL="742950" lvl="1" indent="-285750">
              <a:buFont typeface="Arial" panose="020B0604020202020204" pitchFamily="34" charset="0"/>
              <a:buChar char="•"/>
            </a:pPr>
            <a:r>
              <a:rPr lang="en-US" dirty="0"/>
              <a:t>Analysis of performance metrics such as productivity, quality of work, adherence to deadlines, and interpersonal skills.</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b="1" dirty="0"/>
              <a:t>Exclusions</a:t>
            </a:r>
            <a:r>
              <a:rPr lang="en-US" dirty="0"/>
              <a:t>:</a:t>
            </a:r>
          </a:p>
          <a:p>
            <a:pPr marL="742950" lvl="1" indent="-285750">
              <a:buFont typeface="Arial" panose="020B0604020202020204" pitchFamily="34" charset="0"/>
              <a:buChar char="•"/>
            </a:pPr>
            <a:r>
              <a:rPr lang="en-US" dirty="0"/>
              <a:t>External factors not directly related to employee performance (e.g., market conditions, personal life issues).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0751012D-779F-17D3-6FC5-C73A115A16CA}"/>
              </a:ext>
            </a:extLst>
          </p:cNvPr>
          <p:cNvSpPr>
            <a:spLocks noChangeArrowheads="1"/>
          </p:cNvSpPr>
          <p:nvPr/>
        </p:nvSpPr>
        <p:spPr bwMode="auto">
          <a:xfrm>
            <a:off x="1447800" y="1600200"/>
            <a:ext cx="738336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Business Executives and Managers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Analysts and Data Scientists</a:t>
            </a:r>
            <a:endParaRPr lang="en-US" altLang="en-US" sz="2400" dirty="0">
              <a:latin typeface="Arial" panose="020B0604020202020204" pitchFamily="34" charset="0"/>
            </a:endParaRPr>
          </a:p>
          <a:p>
            <a:pPr lvl="0" eaLnBrk="0" fontAlgn="base" hangingPunct="0">
              <a:spcBef>
                <a:spcPct val="0"/>
              </a:spcBef>
              <a:spcAft>
                <a:spcPct val="0"/>
              </a:spcAft>
              <a:buFontTx/>
              <a:buChar char="•"/>
            </a:pPr>
            <a:r>
              <a:rPr lang="en-US" altLang="en-US" sz="2400" b="1" dirty="0">
                <a:latin typeface="Arial" panose="020B0604020202020204" pitchFamily="34" charset="0"/>
              </a:rPr>
              <a:t>IT Professionals and System Administrators</a:t>
            </a:r>
          </a:p>
          <a:p>
            <a:pPr lvl="0" eaLnBrk="0" fontAlgn="base" hangingPunct="0">
              <a:spcBef>
                <a:spcPct val="0"/>
              </a:spcBef>
              <a:spcAft>
                <a:spcPct val="0"/>
              </a:spcAft>
              <a:buFontTx/>
              <a:buChar char="•"/>
            </a:pPr>
            <a:r>
              <a:rPr lang="en-US" altLang="en-US" sz="2400" b="1" dirty="0">
                <a:latin typeface="Arial" panose="020B0604020202020204" pitchFamily="34" charset="0"/>
              </a:rPr>
              <a:t>Developers and Engineers</a:t>
            </a:r>
          </a:p>
          <a:p>
            <a:pPr lvl="0"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Product Managers</a:t>
            </a:r>
            <a:endParaRPr lang="en-US" altLang="en-US" sz="2400" dirty="0">
              <a:latin typeface="Arial" panose="020B0604020202020204" pitchFamily="34" charset="0"/>
            </a:endParaRPr>
          </a:p>
          <a:p>
            <a:pPr lvl="0"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Human Resources (HR) and Talent Management</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Financial Analysts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A22B0D3-2A1C-A7D1-2855-42C2A2C9C152}"/>
              </a:ext>
            </a:extLst>
          </p:cNvPr>
          <p:cNvSpPr txBox="1"/>
          <p:nvPr/>
        </p:nvSpPr>
        <p:spPr>
          <a:xfrm>
            <a:off x="3504278" y="2192690"/>
            <a:ext cx="6000750" cy="3046988"/>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Conditional Formatting – missing value</a:t>
            </a:r>
          </a:p>
          <a:p>
            <a:pPr marL="285750" indent="-285750">
              <a:buFont typeface="Wingdings" panose="05000000000000000000" pitchFamily="2" charset="2"/>
              <a:buChar char="q"/>
            </a:pPr>
            <a:r>
              <a:rPr lang="en-US" sz="2400" dirty="0"/>
              <a:t>Filtering – Remove blank cells</a:t>
            </a:r>
          </a:p>
          <a:p>
            <a:pPr marL="285750" indent="-285750">
              <a:buFont typeface="Wingdings" panose="05000000000000000000" pitchFamily="2" charset="2"/>
              <a:buChar char="q"/>
            </a:pPr>
            <a:r>
              <a:rPr lang="en-US" sz="2400" dirty="0"/>
              <a:t>Formula – Performance for (=IFS(Z8&gt;=5,”VERY HIGH”,Z8&gt;=4,”HIGH”,Z8&gt;=3,”MED”,TRUE,”LOW”)</a:t>
            </a:r>
          </a:p>
          <a:p>
            <a:pPr marL="285750" indent="-285750">
              <a:buFont typeface="Wingdings" panose="05000000000000000000" pitchFamily="2" charset="2"/>
              <a:buChar char="q"/>
            </a:pPr>
            <a:r>
              <a:rPr lang="en-US" sz="2400" dirty="0"/>
              <a:t>Pivot table – Summarizing data set</a:t>
            </a:r>
          </a:p>
          <a:p>
            <a:pPr marL="285750" indent="-285750">
              <a:buFont typeface="Wingdings" panose="05000000000000000000" pitchFamily="2" charset="2"/>
              <a:buChar char="q"/>
            </a:pPr>
            <a:r>
              <a:rPr lang="en-US" sz="2400" dirty="0"/>
              <a:t>Graph – Data visualization</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66A0149-545C-07A6-28B7-7AB7FBA6A3AB}"/>
              </a:ext>
            </a:extLst>
          </p:cNvPr>
          <p:cNvSpPr txBox="1"/>
          <p:nvPr/>
        </p:nvSpPr>
        <p:spPr>
          <a:xfrm>
            <a:off x="1752600" y="1447800"/>
            <a:ext cx="4876800" cy="923330"/>
          </a:xfrm>
          <a:prstGeom prst="rect">
            <a:avLst/>
          </a:prstGeom>
          <a:noFill/>
        </p:spPr>
        <p:txBody>
          <a:bodyPr wrap="square" rtlCol="0">
            <a:spAutoFit/>
          </a:bodyPr>
          <a:lstStyle/>
          <a:p>
            <a:r>
              <a:rPr lang="en-US" dirty="0"/>
              <a:t>Employee data set source – </a:t>
            </a:r>
            <a:r>
              <a:rPr lang="en-US" dirty="0" err="1"/>
              <a:t>Edunet</a:t>
            </a:r>
            <a:r>
              <a:rPr lang="en-US" dirty="0"/>
              <a:t> dashboard</a:t>
            </a:r>
          </a:p>
          <a:p>
            <a:endParaRPr lang="en-US" dirty="0"/>
          </a:p>
          <a:p>
            <a:endParaRPr lang="en-IN" dirty="0"/>
          </a:p>
        </p:txBody>
      </p:sp>
      <p:sp>
        <p:nvSpPr>
          <p:cNvPr id="4" name="TextBox 3">
            <a:extLst>
              <a:ext uri="{FF2B5EF4-FFF2-40B4-BE49-F238E27FC236}">
                <a16:creationId xmlns:a16="http://schemas.microsoft.com/office/drawing/2014/main" id="{0424696B-5D76-FFBB-76E8-9FB751910250}"/>
              </a:ext>
            </a:extLst>
          </p:cNvPr>
          <p:cNvSpPr txBox="1"/>
          <p:nvPr/>
        </p:nvSpPr>
        <p:spPr>
          <a:xfrm>
            <a:off x="609600" y="1931588"/>
            <a:ext cx="3733800" cy="461665"/>
          </a:xfrm>
          <a:prstGeom prst="rect">
            <a:avLst/>
          </a:prstGeom>
          <a:noFill/>
        </p:spPr>
        <p:txBody>
          <a:bodyPr wrap="square" rtlCol="0">
            <a:spAutoFit/>
          </a:bodyPr>
          <a:lstStyle/>
          <a:p>
            <a:r>
              <a:rPr lang="en-US" sz="2400" dirty="0"/>
              <a:t>TOTAL 27 FEATURES</a:t>
            </a:r>
          </a:p>
        </p:txBody>
      </p:sp>
      <p:sp>
        <p:nvSpPr>
          <p:cNvPr id="5" name="TextBox 4">
            <a:extLst>
              <a:ext uri="{FF2B5EF4-FFF2-40B4-BE49-F238E27FC236}">
                <a16:creationId xmlns:a16="http://schemas.microsoft.com/office/drawing/2014/main" id="{BE2C2CA7-EF71-7002-70C9-E54922AF5D32}"/>
              </a:ext>
            </a:extLst>
          </p:cNvPr>
          <p:cNvSpPr txBox="1"/>
          <p:nvPr/>
        </p:nvSpPr>
        <p:spPr>
          <a:xfrm>
            <a:off x="1162124" y="2502921"/>
            <a:ext cx="3028876" cy="1200329"/>
          </a:xfrm>
          <a:prstGeom prst="rect">
            <a:avLst/>
          </a:prstGeom>
          <a:noFill/>
        </p:spPr>
        <p:txBody>
          <a:bodyPr wrap="square" rtlCol="0">
            <a:spAutoFit/>
          </a:bodyPr>
          <a:lstStyle/>
          <a:p>
            <a:r>
              <a:rPr lang="en-US" dirty="0">
                <a:latin typeface="Arial Narrow" panose="020B0606020202030204" pitchFamily="34" charset="0"/>
              </a:rPr>
              <a:t>4 FEATURES USED</a:t>
            </a:r>
          </a:p>
          <a:p>
            <a:endParaRPr lang="en-US" dirty="0">
              <a:latin typeface="Arial Narrow" panose="020B0606020202030204" pitchFamily="34" charset="0"/>
            </a:endParaRPr>
          </a:p>
          <a:p>
            <a:r>
              <a:rPr lang="en-US" dirty="0">
                <a:latin typeface="Arial Narrow" panose="020B0606020202030204" pitchFamily="34" charset="0"/>
              </a:rPr>
              <a:t> </a:t>
            </a:r>
          </a:p>
          <a:p>
            <a:endParaRPr lang="en-IN" dirty="0"/>
          </a:p>
        </p:txBody>
      </p:sp>
      <p:sp>
        <p:nvSpPr>
          <p:cNvPr id="8" name="TextBox 7">
            <a:extLst>
              <a:ext uri="{FF2B5EF4-FFF2-40B4-BE49-F238E27FC236}">
                <a16:creationId xmlns:a16="http://schemas.microsoft.com/office/drawing/2014/main" id="{2E2A7845-A1AA-8DDD-8EF6-D09BF35A20C1}"/>
              </a:ext>
            </a:extLst>
          </p:cNvPr>
          <p:cNvSpPr txBox="1"/>
          <p:nvPr/>
        </p:nvSpPr>
        <p:spPr>
          <a:xfrm>
            <a:off x="1975393" y="3212753"/>
            <a:ext cx="3206207"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Business unit</a:t>
            </a:r>
          </a:p>
          <a:p>
            <a:pPr marL="285750" indent="-285750">
              <a:buFont typeface="Wingdings" panose="05000000000000000000" pitchFamily="2" charset="2"/>
              <a:buChar char="Ø"/>
            </a:pPr>
            <a:r>
              <a:rPr lang="en-US" sz="2400" dirty="0"/>
              <a:t>Performance Level</a:t>
            </a:r>
          </a:p>
          <a:p>
            <a:pPr marL="285750" indent="-285750">
              <a:buFont typeface="Wingdings" panose="05000000000000000000" pitchFamily="2" charset="2"/>
              <a:buChar char="Ø"/>
            </a:pPr>
            <a:r>
              <a:rPr lang="en-US" sz="2400" dirty="0"/>
              <a:t>Gender</a:t>
            </a:r>
          </a:p>
          <a:p>
            <a:pPr marL="285750" indent="-285750">
              <a:buFont typeface="Wingdings" panose="05000000000000000000" pitchFamily="2" charset="2"/>
              <a:buChar char="Ø"/>
            </a:pPr>
            <a:r>
              <a:rPr lang="en-US" sz="2400" dirty="0"/>
              <a:t>First name</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Conditional Formatting – in that I deleting the blank and empty cells </a:t>
            </a:r>
          </a:p>
          <a:p>
            <a:pPr algn="l"/>
            <a:r>
              <a:rPr lang="en-US" sz="2800" dirty="0">
                <a:solidFill>
                  <a:srgbClr val="0D0D0D"/>
                </a:solidFill>
                <a:latin typeface="Times New Roman" panose="02020603050405020304" pitchFamily="18" charset="0"/>
                <a:cs typeface="Times New Roman" panose="02020603050405020304" pitchFamily="18" charset="0"/>
              </a:rPr>
              <a:t>Formula for </a:t>
            </a:r>
            <a:r>
              <a:rPr lang="en-US" sz="2800" dirty="0" err="1">
                <a:solidFill>
                  <a:srgbClr val="0D0D0D"/>
                </a:solidFill>
                <a:latin typeface="Times New Roman" panose="02020603050405020304" pitchFamily="18" charset="0"/>
                <a:cs typeface="Times New Roman" panose="02020603050405020304" pitchFamily="18" charset="0"/>
              </a:rPr>
              <a:t>analysing</a:t>
            </a:r>
            <a:r>
              <a:rPr lang="en-US" sz="2800" dirty="0">
                <a:solidFill>
                  <a:srgbClr val="0D0D0D"/>
                </a:solidFill>
                <a:latin typeface="Times New Roman" panose="02020603050405020304" pitchFamily="18" charset="0"/>
                <a:cs typeface="Times New Roman" panose="02020603050405020304" pitchFamily="18" charset="0"/>
              </a:rPr>
              <a:t> the employee performance using the formula </a:t>
            </a:r>
          </a:p>
          <a:p>
            <a:pPr algn="l"/>
            <a:r>
              <a:rPr lang="en-US" sz="2800" b="0" i="0" dirty="0">
                <a:solidFill>
                  <a:srgbClr val="0D0D0D"/>
                </a:solidFill>
                <a:effectLst/>
                <a:latin typeface="Times New Roman" panose="02020603050405020304" pitchFamily="18" charset="0"/>
                <a:cs typeface="Times New Roman" panose="02020603050405020304" pitchFamily="18" charset="0"/>
              </a:rPr>
              <a:t>    =IFS(Z8&gt;=5,”VERY HIGH”,Z8&gt;=4,”HIGH”,Z8&gt;=3,”MED”,TRUE,”LOW”)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625</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Logeshwari S</cp:lastModifiedBy>
  <cp:revision>13</cp:revision>
  <dcterms:created xsi:type="dcterms:W3CDTF">2024-03-29T15:07:22Z</dcterms:created>
  <dcterms:modified xsi:type="dcterms:W3CDTF">2024-08-31T08:37:41Z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