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imes New Roman Bold" charset="1" panose="02030802070405020303"/>
      <p:regular r:id="rId23"/>
    </p:embeddedFont>
    <p:embeddedFont>
      <p:font typeface="Trebuchet MS" charset="1" panose="020B0603020202020204"/>
      <p:regular r:id="rId24"/>
    </p:embeddedFont>
    <p:embeddedFont>
      <p:font typeface="TT Rounds Condensed Bold" charset="1" panose="02000806030000020003"/>
      <p:regular r:id="rId25"/>
    </p:embeddedFont>
    <p:embeddedFont>
      <p:font typeface="Trebuchet MS Bold" charset="1" panose="020B0703020202020204"/>
      <p:regular r:id="rId26"/>
    </p:embeddedFont>
    <p:embeddedFont>
      <p:font typeface="Times New Roman" charset="1" panose="02030502070405020303"/>
      <p:regular r:id="rId27"/>
    </p:embeddedFont>
    <p:embeddedFont>
      <p:font typeface="Canva Sans" charset="1" panose="020B0503030501040103"/>
      <p:regular r:id="rId28"/>
    </p:embeddedFont>
    <p:embeddedFont>
      <p:font typeface="Canva Sans Bold" charset="1" panose="020B0803030501040103"/>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notesMasters/notesMaster1.xml" Type="http://schemas.openxmlformats.org/officeDocument/2006/relationships/notesMaster"/><Relationship Id="rId21" Target="theme/theme2.xml" Type="http://schemas.openxmlformats.org/officeDocument/2006/relationships/theme"/><Relationship Id="rId22" Target="notesSlides/notesSlide1.xml" Type="http://schemas.openxmlformats.org/officeDocument/2006/relationships/note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174339" y="204863"/>
            <a:ext cx="14973300" cy="1581074"/>
          </a:xfrm>
          <a:prstGeom prst="rect">
            <a:avLst/>
          </a:prstGeom>
        </p:spPr>
        <p:txBody>
          <a:bodyPr anchor="t" rtlCol="false" tIns="0" lIns="0" bIns="0" rIns="0">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1174339" y="5030326"/>
            <a:ext cx="17451793" cy="2806368"/>
          </a:xfrm>
          <a:prstGeom prst="rect">
            <a:avLst/>
          </a:prstGeom>
        </p:spPr>
        <p:txBody>
          <a:bodyPr anchor="t" rtlCol="false" tIns="0" lIns="0" bIns="0" rIns="0">
            <a:spAutoFit/>
          </a:bodyPr>
          <a:lstStyle/>
          <a:p>
            <a:pPr algn="l">
              <a:lnSpc>
                <a:spcPts val="4465"/>
              </a:lnSpc>
            </a:pPr>
            <a:r>
              <a:rPr lang="en-US" sz="3721" spc="34">
                <a:solidFill>
                  <a:srgbClr val="000000"/>
                </a:solidFill>
                <a:latin typeface="TT Rounds Condensed Bold"/>
                <a:ea typeface="TT Rounds Condensed Bold"/>
                <a:cs typeface="TT Rounds Condensed Bold"/>
                <a:sym typeface="TT Rounds Condensed Bold"/>
              </a:rPr>
              <a:t>STUDENT NAME: V.VINOTHA PRABA.</a:t>
            </a:r>
          </a:p>
          <a:p>
            <a:pPr algn="l">
              <a:lnSpc>
                <a:spcPts val="4465"/>
              </a:lnSpc>
            </a:pPr>
            <a:r>
              <a:rPr lang="en-US" sz="3721" spc="34">
                <a:solidFill>
                  <a:srgbClr val="000000"/>
                </a:solidFill>
                <a:latin typeface="TT Rounds Condensed Bold"/>
                <a:ea typeface="TT Rounds Condensed Bold"/>
                <a:cs typeface="TT Rounds Condensed Bold"/>
                <a:sym typeface="TT Rounds Condensed Bold"/>
              </a:rPr>
              <a:t>REGISTER NO: EC156DF8478BDCE88EE4E7EE51151D5D.</a:t>
            </a:r>
          </a:p>
          <a:p>
            <a:pPr algn="l">
              <a:lnSpc>
                <a:spcPts val="4465"/>
              </a:lnSpc>
            </a:pPr>
            <a:r>
              <a:rPr lang="en-US" sz="3721" spc="34">
                <a:solidFill>
                  <a:srgbClr val="000000"/>
                </a:solidFill>
                <a:latin typeface="TT Rounds Condensed Bold"/>
                <a:ea typeface="TT Rounds Condensed Bold"/>
                <a:cs typeface="TT Rounds Condensed Bold"/>
                <a:sym typeface="TT Rounds Condensed Bold"/>
              </a:rPr>
              <a:t>DEPARTMENT: lll B.COM (ACCONTING AND FINANCE).</a:t>
            </a:r>
          </a:p>
          <a:p>
            <a:pPr algn="l">
              <a:lnSpc>
                <a:spcPts val="4465"/>
              </a:lnSpc>
            </a:pPr>
            <a:r>
              <a:rPr lang="en-US" sz="3721" spc="34">
                <a:solidFill>
                  <a:srgbClr val="000000"/>
                </a:solidFill>
                <a:latin typeface="TT Rounds Condensed Bold"/>
                <a:ea typeface="TT Rounds Condensed Bold"/>
                <a:cs typeface="TT Rounds Condensed Bold"/>
                <a:sym typeface="TT Rounds Condensed Bold"/>
              </a:rPr>
              <a:t>COLLEGE: SHRI KRISHNASWAMY COLLEGE FOR WOMEN.</a:t>
            </a:r>
          </a:p>
          <a:p>
            <a:pPr algn="l">
              <a:lnSpc>
                <a:spcPts val="4465"/>
              </a:lnSpc>
            </a:pPr>
            <a:r>
              <a:rPr lang="en-US" sz="3721" spc="34">
                <a:solidFill>
                  <a:srgbClr val="000000"/>
                </a:solidFill>
                <a:latin typeface="TT Rounds Condensed Bold"/>
                <a:ea typeface="TT Rounds Condensed Bold"/>
                <a:cs typeface="TT Rounds Condensed Bold"/>
                <a:sym typeface="TT Rounds Condensed Bol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671512" y="206686"/>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367109" y="1321112"/>
            <a:ext cx="426640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DATA COLLECTION  </a:t>
            </a:r>
          </a:p>
        </p:txBody>
      </p:sp>
      <p:sp>
        <p:nvSpPr>
          <p:cNvPr name="TextBox 30" id="30"/>
          <p:cNvSpPr txBox="true"/>
          <p:nvPr/>
        </p:nvSpPr>
        <p:spPr>
          <a:xfrm rot="0">
            <a:off x="19336" y="3623949"/>
            <a:ext cx="14282451" cy="1189451"/>
          </a:xfrm>
          <a:prstGeom prst="rect">
            <a:avLst/>
          </a:prstGeom>
        </p:spPr>
        <p:txBody>
          <a:bodyPr anchor="t" rtlCol="false" tIns="0" lIns="0" bIns="0" rIns="0">
            <a:spAutoFit/>
          </a:bodyPr>
          <a:lstStyle/>
          <a:p>
            <a:pPr algn="ctr">
              <a:lnSpc>
                <a:spcPts val="3214"/>
              </a:lnSpc>
            </a:pPr>
            <a:r>
              <a:rPr lang="en-US" sz="2296">
                <a:solidFill>
                  <a:srgbClr val="000000"/>
                </a:solidFill>
                <a:latin typeface="Canva Sans"/>
                <a:ea typeface="Canva Sans"/>
                <a:cs typeface="Canva Sans"/>
                <a:sym typeface="Canva Sans"/>
              </a:rPr>
              <a:t>collected the feature about the employee data set such           </a:t>
            </a:r>
          </a:p>
          <a:p>
            <a:pPr algn="ctr">
              <a:lnSpc>
                <a:spcPts val="3214"/>
              </a:lnSpc>
            </a:pPr>
            <a:r>
              <a:rPr lang="en-US" sz="2296">
                <a:solidFill>
                  <a:srgbClr val="000000"/>
                </a:solidFill>
                <a:latin typeface="Canva Sans"/>
                <a:ea typeface="Canva Sans"/>
                <a:cs typeface="Canva Sans"/>
                <a:sym typeface="Canva Sans"/>
              </a:rPr>
              <a:t>                             employee id , employee name,  Gender, Department, FTE, employee     </a:t>
            </a:r>
          </a:p>
          <a:p>
            <a:pPr algn="ctr">
              <a:lnSpc>
                <a:spcPts val="3214"/>
              </a:lnSpc>
            </a:pPr>
            <a:r>
              <a:rPr lang="en-US" sz="2296">
                <a:solidFill>
                  <a:srgbClr val="000000"/>
                </a:solidFill>
                <a:latin typeface="Canva Sans"/>
                <a:ea typeface="Canva Sans"/>
                <a:cs typeface="Canva Sans"/>
                <a:sym typeface="Canva Sans"/>
              </a:rPr>
              <a:t>                 type, salary, location, starting date                     </a:t>
            </a:r>
          </a:p>
        </p:txBody>
      </p:sp>
      <p:sp>
        <p:nvSpPr>
          <p:cNvPr name="TextBox 31" id="31"/>
          <p:cNvSpPr txBox="true"/>
          <p:nvPr/>
        </p:nvSpPr>
        <p:spPr>
          <a:xfrm rot="0">
            <a:off x="2989729" y="2343144"/>
            <a:ext cx="3630017" cy="372744"/>
          </a:xfrm>
          <a:prstGeom prst="rect">
            <a:avLst/>
          </a:prstGeom>
        </p:spPr>
        <p:txBody>
          <a:bodyPr anchor="t" rtlCol="false" tIns="0" lIns="0" bIns="0" rIns="0">
            <a:spAutoFit/>
          </a:bodyPr>
          <a:lstStyle/>
          <a:p>
            <a:pPr algn="ctr">
              <a:lnSpc>
                <a:spcPts val="3080"/>
              </a:lnSpc>
            </a:pPr>
            <a:r>
              <a:rPr lang="en-US" sz="2200">
                <a:solidFill>
                  <a:srgbClr val="000000"/>
                </a:solidFill>
                <a:latin typeface="Canva Sans Bold"/>
                <a:ea typeface="Canva Sans Bold"/>
                <a:cs typeface="Canva Sans Bold"/>
                <a:sym typeface="Canva Sans Bold"/>
              </a:rPr>
              <a:t>l</a:t>
            </a:r>
            <a:r>
              <a:rPr lang="en-US" sz="2200">
                <a:solidFill>
                  <a:srgbClr val="000000"/>
                </a:solidFill>
                <a:latin typeface="Canva Sans"/>
                <a:ea typeface="Canva Sans"/>
                <a:cs typeface="Canva Sans"/>
                <a:sym typeface="Canva Sans"/>
              </a:rPr>
              <a:t>oad the collected to excel</a:t>
            </a:r>
            <a:r>
              <a:rPr lang="en-US" sz="2200">
                <a:solidFill>
                  <a:srgbClr val="000000"/>
                </a:solidFill>
                <a:latin typeface="Canva Sans Bold"/>
                <a:ea typeface="Canva Sans Bold"/>
                <a:cs typeface="Canva Sans Bold"/>
                <a:sym typeface="Canva Sans Bold"/>
              </a:rPr>
              <a:t> </a:t>
            </a:r>
          </a:p>
        </p:txBody>
      </p:sp>
      <p:sp>
        <p:nvSpPr>
          <p:cNvPr name="TextBox 32" id="32"/>
          <p:cNvSpPr txBox="true"/>
          <p:nvPr/>
        </p:nvSpPr>
        <p:spPr>
          <a:xfrm rot="0">
            <a:off x="335756" y="4672647"/>
            <a:ext cx="354349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DATA CLEANING</a:t>
            </a:r>
          </a:p>
        </p:txBody>
      </p:sp>
      <p:sp>
        <p:nvSpPr>
          <p:cNvPr name="TextBox 33" id="33"/>
          <p:cNvSpPr txBox="true"/>
          <p:nvPr/>
        </p:nvSpPr>
        <p:spPr>
          <a:xfrm rot="0">
            <a:off x="2829755" y="1911027"/>
            <a:ext cx="5958979" cy="389254"/>
          </a:xfrm>
          <a:prstGeom prst="rect">
            <a:avLst/>
          </a:prstGeom>
        </p:spPr>
        <p:txBody>
          <a:bodyPr anchor="t" rtlCol="false" tIns="0" lIns="0" bIns="0" rIns="0">
            <a:spAutoFit/>
          </a:bodyPr>
          <a:lstStyle/>
          <a:p>
            <a:pPr algn="ctr">
              <a:lnSpc>
                <a:spcPts val="3220"/>
              </a:lnSpc>
            </a:pPr>
            <a:r>
              <a:rPr lang="en-US" sz="2300">
                <a:solidFill>
                  <a:srgbClr val="000000"/>
                </a:solidFill>
                <a:latin typeface="Canva Sans Bold"/>
                <a:ea typeface="Canva Sans Bold"/>
                <a:cs typeface="Canva Sans Bold"/>
                <a:sym typeface="Canva Sans Bold"/>
              </a:rPr>
              <a:t>  I </a:t>
            </a:r>
            <a:r>
              <a:rPr lang="en-US" sz="2300">
                <a:solidFill>
                  <a:srgbClr val="000000"/>
                </a:solidFill>
                <a:latin typeface="Canva Sans"/>
                <a:ea typeface="Canva Sans"/>
                <a:cs typeface="Canva Sans"/>
                <a:sym typeface="Canva Sans"/>
              </a:rPr>
              <a:t>collected the data from kaggle website   </a:t>
            </a:r>
          </a:p>
        </p:txBody>
      </p:sp>
      <p:sp>
        <p:nvSpPr>
          <p:cNvPr name="TextBox 34" id="34"/>
          <p:cNvSpPr txBox="true"/>
          <p:nvPr/>
        </p:nvSpPr>
        <p:spPr>
          <a:xfrm rot="0">
            <a:off x="416309" y="2757808"/>
            <a:ext cx="482689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FEATURE COLLECTION</a:t>
            </a:r>
          </a:p>
        </p:txBody>
      </p:sp>
      <p:sp>
        <p:nvSpPr>
          <p:cNvPr name="TextBox 35" id="35"/>
          <p:cNvSpPr txBox="true"/>
          <p:nvPr/>
        </p:nvSpPr>
        <p:spPr>
          <a:xfrm rot="0">
            <a:off x="1519282" y="5390156"/>
            <a:ext cx="16040747" cy="726752"/>
          </a:xfrm>
          <a:prstGeom prst="rect">
            <a:avLst/>
          </a:prstGeom>
        </p:spPr>
        <p:txBody>
          <a:bodyPr anchor="t" rtlCol="false" tIns="0" lIns="0" bIns="0" rIns="0">
            <a:spAutoFit/>
          </a:bodyPr>
          <a:lstStyle/>
          <a:p>
            <a:pPr algn="ctr">
              <a:lnSpc>
                <a:spcPts val="2992"/>
              </a:lnSpc>
            </a:pPr>
            <a:r>
              <a:rPr lang="en-US" sz="2137">
                <a:solidFill>
                  <a:srgbClr val="000000"/>
                </a:solidFill>
                <a:latin typeface="Canva Sans"/>
                <a:ea typeface="Canva Sans"/>
                <a:cs typeface="Canva Sans"/>
                <a:sym typeface="Canva Sans"/>
              </a:rPr>
              <a:t>Missing Values: Data may have missing entries due to various reasons like errors in data collection or merging datasets from different sources</a:t>
            </a:r>
          </a:p>
        </p:txBody>
      </p:sp>
      <p:sp>
        <p:nvSpPr>
          <p:cNvPr name="TextBox 36" id="36"/>
          <p:cNvSpPr txBox="true"/>
          <p:nvPr/>
        </p:nvSpPr>
        <p:spPr>
          <a:xfrm rot="0">
            <a:off x="-2547903" y="6135958"/>
            <a:ext cx="15719071" cy="372878"/>
          </a:xfrm>
          <a:prstGeom prst="rect">
            <a:avLst/>
          </a:prstGeom>
        </p:spPr>
        <p:txBody>
          <a:bodyPr anchor="t" rtlCol="false" tIns="0" lIns="0" bIns="0" rIns="0">
            <a:spAutoFit/>
          </a:bodyPr>
          <a:lstStyle/>
          <a:p>
            <a:pPr algn="ctr">
              <a:lnSpc>
                <a:spcPts val="3155"/>
              </a:lnSpc>
            </a:pPr>
            <a:r>
              <a:rPr lang="en-US" sz="2253">
                <a:solidFill>
                  <a:srgbClr val="000000"/>
                </a:solidFill>
                <a:latin typeface="Canva Sans"/>
                <a:ea typeface="Canva Sans"/>
                <a:cs typeface="Canva Sans"/>
                <a:sym typeface="Canva Sans"/>
              </a:rPr>
              <a:t>Detection: Identify missing values using functions</a:t>
            </a:r>
          </a:p>
        </p:txBody>
      </p:sp>
      <p:sp>
        <p:nvSpPr>
          <p:cNvPr name="TextBox 37" id="37"/>
          <p:cNvSpPr txBox="true"/>
          <p:nvPr/>
        </p:nvSpPr>
        <p:spPr>
          <a:xfrm rot="0">
            <a:off x="-1916431" y="6832283"/>
            <a:ext cx="15087600" cy="1375410"/>
          </a:xfrm>
          <a:prstGeom prst="rect">
            <a:avLst/>
          </a:prstGeom>
        </p:spPr>
        <p:txBody>
          <a:bodyPr anchor="t" rtlCol="false" tIns="0" lIns="0" bIns="0" rIns="0">
            <a:spAutoFit/>
          </a:bodyPr>
          <a:lstStyle/>
          <a:p>
            <a:pPr algn="ctr">
              <a:lnSpc>
                <a:spcPts val="3220"/>
              </a:lnSpc>
            </a:pPr>
            <a:r>
              <a:rPr lang="en-US" sz="2300">
                <a:solidFill>
                  <a:srgbClr val="000000"/>
                </a:solidFill>
                <a:latin typeface="Canva Sans"/>
                <a:ea typeface="Canva Sans"/>
                <a:cs typeface="Canva Sans"/>
                <a:sym typeface="Canva Sans"/>
              </a:rPr>
              <a:t>Handling Missing Values: There are several strategies</a:t>
            </a:r>
          </a:p>
          <a:p>
            <a:pPr algn="ctr" marL="496575" indent="-248288" lvl="1">
              <a:lnSpc>
                <a:spcPts val="3220"/>
              </a:lnSpc>
              <a:buFont typeface="Arial"/>
              <a:buChar char="•"/>
            </a:pPr>
          </a:p>
          <a:p>
            <a:pPr algn="ctr">
              <a:lnSpc>
                <a:spcPts val="4759"/>
              </a:lnSpc>
            </a:pPr>
          </a:p>
        </p:txBody>
      </p:sp>
      <p:sp>
        <p:nvSpPr>
          <p:cNvPr name="TextBox 38" id="38"/>
          <p:cNvSpPr txBox="true"/>
          <p:nvPr/>
        </p:nvSpPr>
        <p:spPr>
          <a:xfrm rot="0">
            <a:off x="0" y="7427005"/>
            <a:ext cx="14730505" cy="1375410"/>
          </a:xfrm>
          <a:prstGeom prst="rect">
            <a:avLst/>
          </a:prstGeom>
        </p:spPr>
        <p:txBody>
          <a:bodyPr anchor="t" rtlCol="false" tIns="0" lIns="0" bIns="0" rIns="0">
            <a:spAutoFit/>
          </a:bodyPr>
          <a:lstStyle/>
          <a:p>
            <a:pPr algn="ctr">
              <a:lnSpc>
                <a:spcPts val="3220"/>
              </a:lnSpc>
            </a:pPr>
            <a:r>
              <a:rPr lang="en-US" sz="2300">
                <a:solidFill>
                  <a:srgbClr val="000000"/>
                </a:solidFill>
                <a:latin typeface="Canva Sans"/>
                <a:ea typeface="Canva Sans"/>
                <a:cs typeface="Canva Sans"/>
                <a:sym typeface="Canva Sans"/>
              </a:rPr>
              <a:t>Removal: Remove rows or columns with missing values if they are not critical.</a:t>
            </a:r>
          </a:p>
          <a:p>
            <a:pPr algn="ctr">
              <a:lnSpc>
                <a:spcPts val="3220"/>
              </a:lnSpc>
            </a:pPr>
          </a:p>
          <a:p>
            <a:pPr algn="ctr">
              <a:lnSpc>
                <a:spcPts val="4759"/>
              </a:lnSpc>
            </a:pPr>
          </a:p>
        </p:txBody>
      </p:sp>
      <p:sp>
        <p:nvSpPr>
          <p:cNvPr name="TextBox 39" id="39"/>
          <p:cNvSpPr txBox="true"/>
          <p:nvPr/>
        </p:nvSpPr>
        <p:spPr>
          <a:xfrm rot="0">
            <a:off x="393001" y="7770019"/>
            <a:ext cx="225256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SUMMARY</a:t>
            </a:r>
          </a:p>
        </p:txBody>
      </p:sp>
      <p:sp>
        <p:nvSpPr>
          <p:cNvPr name="TextBox 40" id="40"/>
          <p:cNvSpPr txBox="true"/>
          <p:nvPr/>
        </p:nvSpPr>
        <p:spPr>
          <a:xfrm rot="0">
            <a:off x="829952" y="8413160"/>
            <a:ext cx="17953663" cy="389254"/>
          </a:xfrm>
          <a:prstGeom prst="rect">
            <a:avLst/>
          </a:prstGeom>
        </p:spPr>
        <p:txBody>
          <a:bodyPr anchor="t" rtlCol="false" tIns="0" lIns="0" bIns="0" rIns="0">
            <a:spAutoFit/>
          </a:bodyPr>
          <a:lstStyle/>
          <a:p>
            <a:pPr algn="ctr">
              <a:lnSpc>
                <a:spcPts val="3220"/>
              </a:lnSpc>
            </a:pPr>
            <a:r>
              <a:rPr lang="en-US" sz="2300">
                <a:solidFill>
                  <a:srgbClr val="000000"/>
                </a:solidFill>
                <a:latin typeface="Canva Sans"/>
                <a:ea typeface="Canva Sans"/>
                <a:cs typeface="Canva Sans"/>
                <a:sym typeface="Canva Sans"/>
              </a:rPr>
              <a:t>here i given the summary about the employee in FTE and i visualizing the data using the pivot table and create the graph</a:t>
            </a:r>
          </a:p>
        </p:txBody>
      </p:sp>
      <p:sp>
        <p:nvSpPr>
          <p:cNvPr name="TextBox 41" id="41"/>
          <p:cNvSpPr txBox="true"/>
          <p:nvPr/>
        </p:nvSpPr>
        <p:spPr>
          <a:xfrm rot="0">
            <a:off x="529658" y="8791892"/>
            <a:ext cx="268426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VALIDATION</a:t>
            </a:r>
          </a:p>
        </p:txBody>
      </p:sp>
      <p:sp>
        <p:nvSpPr>
          <p:cNvPr name="TextBox 42" id="42"/>
          <p:cNvSpPr txBox="true"/>
          <p:nvPr/>
        </p:nvSpPr>
        <p:spPr>
          <a:xfrm rot="0">
            <a:off x="-2639072" y="9420904"/>
            <a:ext cx="18288000" cy="372744"/>
          </a:xfrm>
          <a:prstGeom prst="rect">
            <a:avLst/>
          </a:prstGeom>
        </p:spPr>
        <p:txBody>
          <a:bodyPr anchor="t" rtlCol="false" tIns="0" lIns="0" bIns="0" rIns="0">
            <a:spAutoFit/>
          </a:bodyPr>
          <a:lstStyle/>
          <a:p>
            <a:pPr algn="ctr">
              <a:lnSpc>
                <a:spcPts val="3080"/>
              </a:lnSpc>
            </a:pPr>
            <a:r>
              <a:rPr lang="en-US" sz="2200">
                <a:solidFill>
                  <a:srgbClr val="000000"/>
                </a:solidFill>
                <a:latin typeface="Canva Sans"/>
                <a:ea typeface="Canva Sans"/>
                <a:cs typeface="Canva Sans"/>
                <a:sym typeface="Canva Sans"/>
              </a:rPr>
              <a:t>validation is a process of Data analysis using the excel include the pivot table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D936B"/>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Freeform 29" id="29"/>
          <p:cNvSpPr/>
          <p:nvPr/>
        </p:nvSpPr>
        <p:spPr>
          <a:xfrm flipH="false" flipV="false" rot="0">
            <a:off x="3951148" y="2792604"/>
            <a:ext cx="12453223" cy="7092780"/>
          </a:xfrm>
          <a:custGeom>
            <a:avLst/>
            <a:gdLst/>
            <a:ahLst/>
            <a:cxnLst/>
            <a:rect r="r" b="b" t="t" l="l"/>
            <a:pathLst>
              <a:path h="7092780" w="12453223">
                <a:moveTo>
                  <a:pt x="0" y="0"/>
                </a:moveTo>
                <a:lnTo>
                  <a:pt x="12453223" y="0"/>
                </a:lnTo>
                <a:lnTo>
                  <a:pt x="12453223" y="7092780"/>
                </a:lnTo>
                <a:lnTo>
                  <a:pt x="0" y="7092780"/>
                </a:lnTo>
                <a:lnTo>
                  <a:pt x="0" y="0"/>
                </a:lnTo>
                <a:close/>
              </a:path>
            </a:pathLst>
          </a:custGeom>
          <a:blipFill>
            <a:blip r:embed="rId3"/>
            <a:stretch>
              <a:fillRect l="0" t="0" r="0" b="0"/>
            </a:stretch>
          </a:blipFill>
        </p:spPr>
      </p:sp>
      <p:sp>
        <p:nvSpPr>
          <p:cNvPr name="TextBox 30" id="30"/>
          <p:cNvSpPr txBox="true"/>
          <p:nvPr/>
        </p:nvSpPr>
        <p:spPr>
          <a:xfrm rot="0">
            <a:off x="1132998" y="572451"/>
            <a:ext cx="4785092" cy="111442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32" id="32"/>
          <p:cNvSpPr txBox="true"/>
          <p:nvPr/>
        </p:nvSpPr>
        <p:spPr>
          <a:xfrm rot="0">
            <a:off x="5028161" y="823911"/>
            <a:ext cx="3446264" cy="563880"/>
          </a:xfrm>
          <a:prstGeom prst="rect">
            <a:avLst/>
          </a:prstGeom>
        </p:spPr>
        <p:txBody>
          <a:bodyPr anchor="t" rtlCol="false" tIns="0" lIns="0" bIns="0" rIns="0">
            <a:spAutoFit/>
          </a:bodyPr>
          <a:lstStyle/>
          <a:p>
            <a:pPr algn="ctr">
              <a:lnSpc>
                <a:spcPts val="4620"/>
              </a:lnSpc>
            </a:pPr>
            <a:r>
              <a:rPr lang="en-US" sz="3300">
                <a:solidFill>
                  <a:srgbClr val="000000"/>
                </a:solidFill>
                <a:latin typeface="Canva Sans Bold"/>
                <a:ea typeface="Canva Sans Bold"/>
                <a:cs typeface="Canva Sans Bold"/>
                <a:sym typeface="Canva Sans Bold"/>
              </a:rPr>
              <a:t>(BOTH GENDER)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D936B"/>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Freeform 29" id="29"/>
          <p:cNvSpPr/>
          <p:nvPr/>
        </p:nvSpPr>
        <p:spPr>
          <a:xfrm flipH="false" flipV="false" rot="0">
            <a:off x="4232999" y="2346421"/>
            <a:ext cx="12682828" cy="7223553"/>
          </a:xfrm>
          <a:custGeom>
            <a:avLst/>
            <a:gdLst/>
            <a:ahLst/>
            <a:cxnLst/>
            <a:rect r="r" b="b" t="t" l="l"/>
            <a:pathLst>
              <a:path h="7223553" w="12682828">
                <a:moveTo>
                  <a:pt x="0" y="0"/>
                </a:moveTo>
                <a:lnTo>
                  <a:pt x="12682828" y="0"/>
                </a:lnTo>
                <a:lnTo>
                  <a:pt x="12682828" y="7223553"/>
                </a:lnTo>
                <a:lnTo>
                  <a:pt x="0" y="7223553"/>
                </a:lnTo>
                <a:lnTo>
                  <a:pt x="0" y="0"/>
                </a:lnTo>
                <a:close/>
              </a:path>
            </a:pathLst>
          </a:custGeom>
          <a:blipFill>
            <a:blip r:embed="rId3"/>
            <a:stretch>
              <a:fillRect l="0" t="0" r="0" b="0"/>
            </a:stretch>
          </a:blipFill>
        </p:spPr>
      </p:sp>
      <p:sp>
        <p:nvSpPr>
          <p:cNvPr name="TextBox 30" id="30"/>
          <p:cNvSpPr txBox="true"/>
          <p:nvPr/>
        </p:nvSpPr>
        <p:spPr>
          <a:xfrm rot="0">
            <a:off x="1132998" y="572451"/>
            <a:ext cx="4785092" cy="111442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32" id="32"/>
          <p:cNvSpPr txBox="true"/>
          <p:nvPr/>
        </p:nvSpPr>
        <p:spPr>
          <a:xfrm rot="0">
            <a:off x="4998254" y="815656"/>
            <a:ext cx="4785092"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(FEMALE EMPLOYEE)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D936B"/>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Freeform 29" id="29"/>
          <p:cNvSpPr/>
          <p:nvPr/>
        </p:nvSpPr>
        <p:spPr>
          <a:xfrm flipH="false" flipV="false" rot="0">
            <a:off x="4232999" y="2346421"/>
            <a:ext cx="12331151" cy="7023254"/>
          </a:xfrm>
          <a:custGeom>
            <a:avLst/>
            <a:gdLst/>
            <a:ahLst/>
            <a:cxnLst/>
            <a:rect r="r" b="b" t="t" l="l"/>
            <a:pathLst>
              <a:path h="7023254" w="12331151">
                <a:moveTo>
                  <a:pt x="0" y="0"/>
                </a:moveTo>
                <a:lnTo>
                  <a:pt x="12331151" y="0"/>
                </a:lnTo>
                <a:lnTo>
                  <a:pt x="12331151" y="7023254"/>
                </a:lnTo>
                <a:lnTo>
                  <a:pt x="0" y="7023254"/>
                </a:lnTo>
                <a:lnTo>
                  <a:pt x="0" y="0"/>
                </a:lnTo>
                <a:close/>
              </a:path>
            </a:pathLst>
          </a:custGeom>
          <a:blipFill>
            <a:blip r:embed="rId3"/>
            <a:stretch>
              <a:fillRect l="0" t="0" r="0" b="0"/>
            </a:stretch>
          </a:blipFill>
        </p:spPr>
      </p:sp>
      <p:sp>
        <p:nvSpPr>
          <p:cNvPr name="TextBox 30" id="30"/>
          <p:cNvSpPr txBox="true"/>
          <p:nvPr/>
        </p:nvSpPr>
        <p:spPr>
          <a:xfrm rot="0">
            <a:off x="1132998" y="572451"/>
            <a:ext cx="4785092" cy="111442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32" id="32"/>
          <p:cNvSpPr txBox="true"/>
          <p:nvPr/>
        </p:nvSpPr>
        <p:spPr>
          <a:xfrm rot="0">
            <a:off x="5140821" y="811384"/>
            <a:ext cx="4003179" cy="588934"/>
          </a:xfrm>
          <a:prstGeom prst="rect">
            <a:avLst/>
          </a:prstGeom>
        </p:spPr>
        <p:txBody>
          <a:bodyPr anchor="t" rtlCol="false" tIns="0" lIns="0" bIns="0" rIns="0">
            <a:spAutoFit/>
          </a:bodyPr>
          <a:lstStyle/>
          <a:p>
            <a:pPr algn="ctr">
              <a:lnSpc>
                <a:spcPts val="4814"/>
              </a:lnSpc>
            </a:pPr>
            <a:r>
              <a:rPr lang="en-US" sz="3438">
                <a:solidFill>
                  <a:srgbClr val="000000"/>
                </a:solidFill>
                <a:latin typeface="Canva Sans Bold"/>
                <a:ea typeface="Canva Sans Bold"/>
                <a:cs typeface="Canva Sans Bold"/>
                <a:sym typeface="Canva Sans Bold"/>
              </a:rPr>
              <a:t>(MALE EMPLOYEE)</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028700" y="2322809"/>
            <a:ext cx="16783303" cy="3692228"/>
          </a:xfrm>
          <a:prstGeom prst="rect">
            <a:avLst/>
          </a:prstGeom>
        </p:spPr>
        <p:txBody>
          <a:bodyPr anchor="t" rtlCol="false" tIns="0" lIns="0" bIns="0" rIns="0">
            <a:spAutoFit/>
          </a:bodyPr>
          <a:lstStyle/>
          <a:p>
            <a:pPr algn="ctr">
              <a:lnSpc>
                <a:spcPts val="4910"/>
              </a:lnSpc>
            </a:pPr>
            <a:r>
              <a:rPr lang="en-US" sz="3507">
                <a:solidFill>
                  <a:srgbClr val="000000"/>
                </a:solidFill>
                <a:latin typeface="Canva Sans"/>
                <a:ea typeface="Canva Sans"/>
                <a:cs typeface="Canva Sans"/>
                <a:sym typeface="Canva Sans"/>
              </a:rPr>
              <a:t>Employee performance is a cornerstone of organizational success. By effectively managing and evaluating performance, organizations can ensure that their workforce is productive, engaged, and aligned with the company’s strategic goals. Regular performance assessments provide valuable insights into employee strengths and areas for improvement, enabling targeted development, better resource allocation, and more informed decision-making.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133600"/>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1323516" y="2962275"/>
            <a:ext cx="15080855" cy="3304863"/>
          </a:xfrm>
          <a:prstGeom prst="rect">
            <a:avLst/>
          </a:prstGeom>
        </p:spPr>
        <p:txBody>
          <a:bodyPr anchor="t" rtlCol="false" tIns="0" lIns="0" bIns="0" rIns="0">
            <a:spAutoFit/>
          </a:bodyPr>
          <a:lstStyle/>
          <a:p>
            <a:pPr algn="ctr">
              <a:lnSpc>
                <a:spcPts val="5267"/>
              </a:lnSpc>
            </a:pPr>
            <a:r>
              <a:rPr lang="en-US" sz="3762">
                <a:solidFill>
                  <a:srgbClr val="000000"/>
                </a:solidFill>
                <a:latin typeface="Canva Sans"/>
                <a:ea typeface="Canva Sans"/>
                <a:cs typeface="Canva Sans"/>
                <a:sym typeface="Canva Sans"/>
              </a:rPr>
              <a:t>Organizations often struggle to gain meaningful insights from employee data, which is critical for making informed decisions about workforce management, productivity improvement, and employee satisfaction. The lack of a structured approach to analyze employee data can lead to the following challenges: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08756" y="4944650"/>
            <a:ext cx="5300662" cy="5715000"/>
          </a:xfrm>
          <a:custGeom>
            <a:avLst/>
            <a:gdLst/>
            <a:ahLst/>
            <a:cxnLst/>
            <a:rect r="r" b="b" t="t" l="l"/>
            <a:pathLst>
              <a:path h="5715000" w="5300662">
                <a:moveTo>
                  <a:pt x="0" y="0"/>
                </a:moveTo>
                <a:lnTo>
                  <a:pt x="5300663" y="0"/>
                </a:lnTo>
                <a:lnTo>
                  <a:pt x="5300663"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918504" y="3140476"/>
            <a:ext cx="15005040" cy="3589299"/>
          </a:xfrm>
          <a:prstGeom prst="rect">
            <a:avLst/>
          </a:prstGeom>
        </p:spPr>
        <p:txBody>
          <a:bodyPr anchor="t" rtlCol="false" tIns="0" lIns="0" bIns="0" rIns="0">
            <a:spAutoFit/>
          </a:bodyPr>
          <a:lstStyle/>
          <a:p>
            <a:pPr algn="ctr">
              <a:lnSpc>
                <a:spcPts val="4702"/>
              </a:lnSpc>
              <a:spcBef>
                <a:spcPct val="0"/>
              </a:spcBef>
            </a:pPr>
            <a:r>
              <a:rPr lang="en-US" sz="3918" spc="35">
                <a:solidFill>
                  <a:srgbClr val="000000"/>
                </a:solidFill>
                <a:latin typeface="Trebuchet MS"/>
                <a:ea typeface="Trebuchet MS"/>
                <a:cs typeface="Trebuchet MS"/>
                <a:sym typeface="Trebuchet MS"/>
              </a:rPr>
              <a:t>Employee performance is a critical aspect of organizational success. It refers to how well employees carry out their job responsibilities and contribute to the organization's goals. Evaluating and managing employee performance helps organizations ensure that their workforce is productive, efficient, and aligned with strategic objectives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840490" y="1019175"/>
            <a:ext cx="7521893" cy="733425"/>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3095872" y="2448560"/>
            <a:ext cx="7733109"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Human Resources (HR) Managers:</a:t>
            </a:r>
          </a:p>
        </p:txBody>
      </p:sp>
      <p:sp>
        <p:nvSpPr>
          <p:cNvPr name="TextBox 32" id="32"/>
          <p:cNvSpPr txBox="true"/>
          <p:nvPr/>
        </p:nvSpPr>
        <p:spPr>
          <a:xfrm rot="0">
            <a:off x="3095872" y="3247469"/>
            <a:ext cx="10363246"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Department Managers and Team Leads:</a:t>
            </a:r>
          </a:p>
        </p:txBody>
      </p:sp>
      <p:sp>
        <p:nvSpPr>
          <p:cNvPr name="TextBox 33" id="33"/>
          <p:cNvSpPr txBox="true"/>
          <p:nvPr/>
        </p:nvSpPr>
        <p:spPr>
          <a:xfrm rot="0">
            <a:off x="3095872" y="4132659"/>
            <a:ext cx="6999089"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project     manager                     </a:t>
            </a:r>
          </a:p>
        </p:txBody>
      </p:sp>
      <p:sp>
        <p:nvSpPr>
          <p:cNvPr name="TextBox 34" id="34"/>
          <p:cNvSpPr txBox="true"/>
          <p:nvPr/>
        </p:nvSpPr>
        <p:spPr>
          <a:xfrm rot="0">
            <a:off x="3095872" y="5019358"/>
            <a:ext cx="9031123"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Senior Management and Executives:</a:t>
            </a:r>
          </a:p>
        </p:txBody>
      </p:sp>
      <p:sp>
        <p:nvSpPr>
          <p:cNvPr name="TextBox 35" id="35"/>
          <p:cNvSpPr txBox="true"/>
          <p:nvPr/>
        </p:nvSpPr>
        <p:spPr>
          <a:xfrm rot="0">
            <a:off x="3095872" y="5790248"/>
            <a:ext cx="3428504"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    employees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339941" y="2135981"/>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1385887" y="764858"/>
            <a:ext cx="14644688" cy="828675"/>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5326715" y="2952750"/>
            <a:ext cx="10074771" cy="662940"/>
          </a:xfrm>
          <a:prstGeom prst="rect">
            <a:avLst/>
          </a:prstGeom>
        </p:spPr>
        <p:txBody>
          <a:bodyPr anchor="t" rtlCol="false" tIns="0" lIns="0" bIns="0" rIns="0">
            <a:spAutoFit/>
          </a:bodyPr>
          <a:lstStyle/>
          <a:p>
            <a:pPr algn="ctr" marL="842007" indent="-421003" lvl="1">
              <a:lnSpc>
                <a:spcPts val="5459"/>
              </a:lnSpc>
              <a:buFont typeface="Arial"/>
              <a:buChar char="•"/>
            </a:pPr>
            <a:r>
              <a:rPr lang="en-US" sz="3899">
                <a:solidFill>
                  <a:srgbClr val="000000"/>
                </a:solidFill>
                <a:latin typeface="Canva Sans"/>
                <a:ea typeface="Canva Sans"/>
                <a:cs typeface="Canva Sans"/>
                <a:sym typeface="Canva Sans"/>
              </a:rPr>
              <a:t>conditional Formatting- missing values</a:t>
            </a:r>
          </a:p>
        </p:txBody>
      </p:sp>
      <p:sp>
        <p:nvSpPr>
          <p:cNvPr name="TextBox 33" id="33"/>
          <p:cNvSpPr txBox="true"/>
          <p:nvPr/>
        </p:nvSpPr>
        <p:spPr>
          <a:xfrm rot="0">
            <a:off x="5490666" y="3753485"/>
            <a:ext cx="6835180"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filtering -Remove   blank cells</a:t>
            </a:r>
          </a:p>
        </p:txBody>
      </p:sp>
      <p:sp>
        <p:nvSpPr>
          <p:cNvPr name="TextBox 34" id="34"/>
          <p:cNvSpPr txBox="true"/>
          <p:nvPr/>
        </p:nvSpPr>
        <p:spPr>
          <a:xfrm rot="0">
            <a:off x="5490666" y="5266690"/>
            <a:ext cx="9783137" cy="570158"/>
          </a:xfrm>
          <a:prstGeom prst="rect">
            <a:avLst/>
          </a:prstGeom>
        </p:spPr>
        <p:txBody>
          <a:bodyPr anchor="t" rtlCol="false" tIns="0" lIns="0" bIns="0" rIns="0">
            <a:spAutoFit/>
          </a:bodyPr>
          <a:lstStyle/>
          <a:p>
            <a:pPr algn="ctr" marL="740068" indent="-370034" lvl="1">
              <a:lnSpc>
                <a:spcPts val="4798"/>
              </a:lnSpc>
              <a:buFont typeface="Arial"/>
              <a:buChar char="•"/>
            </a:pPr>
            <a:r>
              <a:rPr lang="en-US" sz="3427">
                <a:solidFill>
                  <a:srgbClr val="000000"/>
                </a:solidFill>
                <a:latin typeface="Canva Sans"/>
                <a:ea typeface="Canva Sans"/>
                <a:cs typeface="Canva Sans"/>
                <a:sym typeface="Canva Sans"/>
              </a:rPr>
              <a:t>Pivot table -Summarizing data set </a:t>
            </a:r>
          </a:p>
        </p:txBody>
      </p:sp>
      <p:sp>
        <p:nvSpPr>
          <p:cNvPr name="TextBox 35" id="35"/>
          <p:cNvSpPr txBox="true"/>
          <p:nvPr/>
        </p:nvSpPr>
        <p:spPr>
          <a:xfrm rot="0">
            <a:off x="5490666" y="4505325"/>
            <a:ext cx="12085966"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Formula -performance for( very  high, High, medium ).</a:t>
            </a:r>
          </a:p>
        </p:txBody>
      </p:sp>
      <p:sp>
        <p:nvSpPr>
          <p:cNvPr name="TextBox 36" id="36"/>
          <p:cNvSpPr txBox="true"/>
          <p:nvPr/>
        </p:nvSpPr>
        <p:spPr>
          <a:xfrm rot="0">
            <a:off x="5490666" y="6190420"/>
            <a:ext cx="8634433" cy="580053"/>
          </a:xfrm>
          <a:prstGeom prst="rect">
            <a:avLst/>
          </a:prstGeom>
        </p:spPr>
        <p:txBody>
          <a:bodyPr anchor="t" rtlCol="false" tIns="0" lIns="0" bIns="0" rIns="0">
            <a:spAutoFit/>
          </a:bodyPr>
          <a:lstStyle/>
          <a:p>
            <a:pPr algn="ctr" marL="736924" indent="-368462" lvl="1">
              <a:lnSpc>
                <a:spcPts val="4778"/>
              </a:lnSpc>
              <a:buFont typeface="Arial"/>
              <a:buChar char="•"/>
            </a:pPr>
            <a:r>
              <a:rPr lang="en-US" sz="3413">
                <a:solidFill>
                  <a:srgbClr val="000000"/>
                </a:solidFill>
                <a:latin typeface="Canva Sans"/>
                <a:ea typeface="Canva Sans"/>
                <a:cs typeface="Canva Sans"/>
                <a:sym typeface="Canva Sans"/>
              </a:rPr>
              <a:t>Graph - data visualization</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275427" y="2310196"/>
            <a:ext cx="7480598"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employee data set source - </a:t>
            </a:r>
            <a:r>
              <a:rPr lang="en-US" sz="3399">
                <a:solidFill>
                  <a:srgbClr val="000000"/>
                </a:solidFill>
                <a:latin typeface="Canva Sans Bold"/>
                <a:ea typeface="Canva Sans Bold"/>
                <a:cs typeface="Canva Sans Bold"/>
                <a:sym typeface="Canva Sans Bold"/>
              </a:rPr>
              <a:t>KAGGLE</a:t>
            </a:r>
          </a:p>
        </p:txBody>
      </p:sp>
      <p:sp>
        <p:nvSpPr>
          <p:cNvPr name="TextBox 24" id="24"/>
          <p:cNvSpPr txBox="true"/>
          <p:nvPr/>
        </p:nvSpPr>
        <p:spPr>
          <a:xfrm rot="0">
            <a:off x="1132998" y="3058667"/>
            <a:ext cx="4038302"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TOTAL 9 FEATURES</a:t>
            </a:r>
          </a:p>
        </p:txBody>
      </p:sp>
      <p:sp>
        <p:nvSpPr>
          <p:cNvPr name="TextBox 25" id="25"/>
          <p:cNvSpPr txBox="true"/>
          <p:nvPr/>
        </p:nvSpPr>
        <p:spPr>
          <a:xfrm rot="0">
            <a:off x="1275427" y="3901058"/>
            <a:ext cx="393878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6  FEATURES USED</a:t>
            </a:r>
          </a:p>
        </p:txBody>
      </p:sp>
      <p:sp>
        <p:nvSpPr>
          <p:cNvPr name="TextBox 26" id="26"/>
          <p:cNvSpPr txBox="true"/>
          <p:nvPr/>
        </p:nvSpPr>
        <p:spPr>
          <a:xfrm rot="0">
            <a:off x="2766089" y="5405120"/>
            <a:ext cx="6145113"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EMPLOYEE NAME IN TAXT</a:t>
            </a:r>
          </a:p>
        </p:txBody>
      </p:sp>
      <p:sp>
        <p:nvSpPr>
          <p:cNvPr name="TextBox 27" id="27"/>
          <p:cNvSpPr txBox="true"/>
          <p:nvPr/>
        </p:nvSpPr>
        <p:spPr>
          <a:xfrm rot="0">
            <a:off x="2717918" y="6128385"/>
            <a:ext cx="2516882"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GENDER</a:t>
            </a:r>
          </a:p>
        </p:txBody>
      </p:sp>
      <p:sp>
        <p:nvSpPr>
          <p:cNvPr name="TextBox 28" id="28"/>
          <p:cNvSpPr txBox="true"/>
          <p:nvPr/>
        </p:nvSpPr>
        <p:spPr>
          <a:xfrm rot="0">
            <a:off x="2766089" y="6761163"/>
            <a:ext cx="3660775"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DEPARTMENT</a:t>
            </a:r>
          </a:p>
        </p:txBody>
      </p:sp>
      <p:sp>
        <p:nvSpPr>
          <p:cNvPr name="TextBox 29" id="29"/>
          <p:cNvSpPr txBox="true"/>
          <p:nvPr/>
        </p:nvSpPr>
        <p:spPr>
          <a:xfrm rot="0">
            <a:off x="2766089" y="7393940"/>
            <a:ext cx="6409036"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employee job rate- number</a:t>
            </a:r>
          </a:p>
        </p:txBody>
      </p:sp>
      <p:sp>
        <p:nvSpPr>
          <p:cNvPr name="TextBox 30" id="30"/>
          <p:cNvSpPr txBox="true"/>
          <p:nvPr/>
        </p:nvSpPr>
        <p:spPr>
          <a:xfrm rot="0">
            <a:off x="2766089" y="4681855"/>
            <a:ext cx="6048772"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Numbers of years worked</a:t>
            </a:r>
          </a:p>
        </p:txBody>
      </p:sp>
      <p:sp>
        <p:nvSpPr>
          <p:cNvPr name="TextBox 31" id="31"/>
          <p:cNvSpPr txBox="true"/>
          <p:nvPr/>
        </p:nvSpPr>
        <p:spPr>
          <a:xfrm rot="0">
            <a:off x="2717918" y="8241030"/>
            <a:ext cx="5774333"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employee job rate- textr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671512" y="989392"/>
            <a:ext cx="13158788" cy="981075"/>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2" id="32"/>
          <p:cNvSpPr txBox="true"/>
          <p:nvPr/>
        </p:nvSpPr>
        <p:spPr>
          <a:xfrm rot="0">
            <a:off x="671512" y="3141370"/>
            <a:ext cx="16252031"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Conditional Formatting - in that i deleting the blank and empty cells  </a:t>
            </a:r>
          </a:p>
        </p:txBody>
      </p:sp>
      <p:sp>
        <p:nvSpPr>
          <p:cNvPr name="TextBox 33" id="33"/>
          <p:cNvSpPr txBox="true"/>
          <p:nvPr/>
        </p:nvSpPr>
        <p:spPr>
          <a:xfrm rot="0">
            <a:off x="813517" y="3845585"/>
            <a:ext cx="15968022" cy="513753"/>
          </a:xfrm>
          <a:prstGeom prst="rect">
            <a:avLst/>
          </a:prstGeom>
        </p:spPr>
        <p:txBody>
          <a:bodyPr anchor="t" rtlCol="false" tIns="0" lIns="0" bIns="0" rIns="0">
            <a:spAutoFit/>
          </a:bodyPr>
          <a:lstStyle/>
          <a:p>
            <a:pPr algn="ctr" marL="652775" indent="-326387" lvl="1">
              <a:lnSpc>
                <a:spcPts val="4232"/>
              </a:lnSpc>
              <a:buFont typeface="Arial"/>
              <a:buChar char="•"/>
            </a:pPr>
            <a:r>
              <a:rPr lang="en-US" sz="3023">
                <a:solidFill>
                  <a:srgbClr val="000000"/>
                </a:solidFill>
                <a:latin typeface="Canva Sans"/>
                <a:ea typeface="Canva Sans"/>
                <a:cs typeface="Canva Sans"/>
                <a:sym typeface="Canva Sans"/>
              </a:rPr>
              <a:t>formula for analysising the employee performance using the formula </a:t>
            </a:r>
          </a:p>
        </p:txBody>
      </p:sp>
      <p:sp>
        <p:nvSpPr>
          <p:cNvPr name="TextBox 34" id="34"/>
          <p:cNvSpPr txBox="true"/>
          <p:nvPr/>
        </p:nvSpPr>
        <p:spPr>
          <a:xfrm rot="0">
            <a:off x="2319978" y="4840510"/>
            <a:ext cx="15968022"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ea typeface="Canva Sans Bold"/>
                <a:cs typeface="Canva Sans Bold"/>
                <a:sym typeface="Canva Sans Bold"/>
              </a:rPr>
              <a:t>=IFS(L2&gt;=5,"veryhigh",L2&gt;=4,"high",L2&gt;=3,"medium",TRUE,"low")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DAGO2JI3N1M</dc:identifier>
  <dcterms:modified xsi:type="dcterms:W3CDTF">2011-08-01T06:04:30Z</dcterms:modified>
  <cp:revision>1</cp:revision>
  <dc:title>Employee_Data_Analysis_2.pptx</dc:title>
</cp:coreProperties>
</file>