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6" r:id="rId12"/>
    <p:sldId id="265" r:id="rId13"/>
    <p:sldId id="274"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7" d="100"/>
          <a:sy n="107" d="100"/>
        </p:scale>
        <p:origin x="714" y="114"/>
      </p:cViewPr>
      <p:guideLst>
        <p:guide orient="horz" pos="2874"/>
        <p:guide pos="216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DMIN\Desktop\P.LOGESWARI%20NAN%20MUDHALVAN%20EXCEL%20SHEET.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Sheet1!$A$5:$A$15</cx:f>
        <cx:lvl ptCount="11">
          <cx:pt idx="0">BPC</cx:pt>
          <cx:pt idx="1">CCDR</cx:pt>
          <cx:pt idx="2">EW</cx:pt>
          <cx:pt idx="3">MSC</cx:pt>
          <cx:pt idx="4">NEL</cx:pt>
          <cx:pt idx="5">PL</cx:pt>
          <cx:pt idx="6">PYZ</cx:pt>
          <cx:pt idx="7">SVG</cx:pt>
          <cx:pt idx="8">TNS</cx:pt>
          <cx:pt idx="9">WBL</cx:pt>
          <cx:pt idx="10">Grand Total</cx:pt>
        </cx:lvl>
      </cx:strDim>
      <cx:numDim type="val">
        <cx:f>Sheet1!$B$5:$B$15</cx:f>
        <cx:lvl ptCount="11" formatCode="General">
          <cx:pt idx="0">59</cx:pt>
          <cx:pt idx="1">79</cx:pt>
          <cx:pt idx="2">87</cx:pt>
          <cx:pt idx="3">99</cx:pt>
          <cx:pt idx="4">45</cx:pt>
          <cx:pt idx="5">38</cx:pt>
          <cx:pt idx="6">19</cx:pt>
          <cx:pt idx="7">15</cx:pt>
          <cx:pt idx="8">25</cx:pt>
          <cx:pt idx="9">23</cx:pt>
          <cx:pt idx="10">489</cx:pt>
        </cx:lvl>
      </cx:numDim>
    </cx:data>
    <cx:data id="1">
      <cx:strDim type="cat">
        <cx:f>Sheet1!$A$5:$A$15</cx:f>
        <cx:lvl ptCount="11">
          <cx:pt idx="0">BPC</cx:pt>
          <cx:pt idx="1">CCDR</cx:pt>
          <cx:pt idx="2">EW</cx:pt>
          <cx:pt idx="3">MSC</cx:pt>
          <cx:pt idx="4">NEL</cx:pt>
          <cx:pt idx="5">PL</cx:pt>
          <cx:pt idx="6">PYZ</cx:pt>
          <cx:pt idx="7">SVG</cx:pt>
          <cx:pt idx="8">TNS</cx:pt>
          <cx:pt idx="9">WBL</cx:pt>
          <cx:pt idx="10">Grand Total</cx:pt>
        </cx:lvl>
      </cx:strDim>
      <cx:numDim type="val">
        <cx:f>Sheet1!$C$5:$C$15</cx:f>
        <cx:lvl ptCount="11" formatCode="General">
          <cx:pt idx="0">25</cx:pt>
          <cx:pt idx="1">46</cx:pt>
          <cx:pt idx="2">35</cx:pt>
          <cx:pt idx="3">98</cx:pt>
          <cx:pt idx="4">13</cx:pt>
          <cx:pt idx="5">34</cx:pt>
          <cx:pt idx="6">15</cx:pt>
          <cx:pt idx="7">18</cx:pt>
          <cx:pt idx="8">30</cx:pt>
          <cx:pt idx="9">25</cx:pt>
          <cx:pt idx="10">339</cx:pt>
        </cx:lvl>
      </cx:numDim>
    </cx:data>
    <cx:data id="2">
      <cx:strDim type="cat">
        <cx:f>Sheet1!$A$5:$A$15</cx:f>
        <cx:lvl ptCount="11">
          <cx:pt idx="0">BPC</cx:pt>
          <cx:pt idx="1">CCDR</cx:pt>
          <cx:pt idx="2">EW</cx:pt>
          <cx:pt idx="3">MSC</cx:pt>
          <cx:pt idx="4">NEL</cx:pt>
          <cx:pt idx="5">PL</cx:pt>
          <cx:pt idx="6">PYZ</cx:pt>
          <cx:pt idx="7">SVG</cx:pt>
          <cx:pt idx="8">TNS</cx:pt>
          <cx:pt idx="9">WBL</cx:pt>
          <cx:pt idx="10">Grand Total</cx:pt>
        </cx:lvl>
      </cx:strDim>
      <cx:numDim type="val">
        <cx:f>Sheet1!$D$5:$D$15</cx:f>
        <cx:lvl ptCount="11" formatCode="General">
          <cx:pt idx="0">56</cx:pt>
          <cx:pt idx="1">76</cx:pt>
          <cx:pt idx="2">85</cx:pt>
          <cx:pt idx="3">49</cx:pt>
          <cx:pt idx="4">30</cx:pt>
          <cx:pt idx="5">28</cx:pt>
          <cx:pt idx="6">73</cx:pt>
          <cx:pt idx="7">55</cx:pt>
          <cx:pt idx="8">76</cx:pt>
          <cx:pt idx="9">88</cx:pt>
          <cx:pt idx="10">616</cx:pt>
        </cx:lvl>
      </cx:numDim>
    </cx:data>
    <cx:data id="3">
      <cx:strDim type="cat">
        <cx:f>Sheet1!$A$5:$A$15</cx:f>
        <cx:lvl ptCount="11">
          <cx:pt idx="0">BPC</cx:pt>
          <cx:pt idx="1">CCDR</cx:pt>
          <cx:pt idx="2">EW</cx:pt>
          <cx:pt idx="3">MSC</cx:pt>
          <cx:pt idx="4">NEL</cx:pt>
          <cx:pt idx="5">PL</cx:pt>
          <cx:pt idx="6">PYZ</cx:pt>
          <cx:pt idx="7">SVG</cx:pt>
          <cx:pt idx="8">TNS</cx:pt>
          <cx:pt idx="9">WBL</cx:pt>
          <cx:pt idx="10">Grand Total</cx:pt>
        </cx:lvl>
      </cx:strDim>
      <cx:numDim type="val">
        <cx:f>Sheet1!$E$5:$E$15</cx:f>
        <cx:lvl ptCount="11" formatCode="General">
          <cx:pt idx="0">30</cx:pt>
          <cx:pt idx="1">12</cx:pt>
          <cx:pt idx="2">57</cx:pt>
          <cx:pt idx="3">86</cx:pt>
          <cx:pt idx="4">55</cx:pt>
          <cx:pt idx="5">45</cx:pt>
          <cx:pt idx="6">23</cx:pt>
          <cx:pt idx="7">41</cx:pt>
          <cx:pt idx="8">55</cx:pt>
          <cx:pt idx="9">89</cx:pt>
          <cx:pt idx="10">493</cx:pt>
        </cx:lvl>
      </cx:numDim>
    </cx:data>
    <cx:data id="4">
      <cx:strDim type="cat">
        <cx:f>Sheet1!$A$5:$A$15</cx:f>
        <cx:lvl ptCount="11">
          <cx:pt idx="0">BPC</cx:pt>
          <cx:pt idx="1">CCDR</cx:pt>
          <cx:pt idx="2">EW</cx:pt>
          <cx:pt idx="3">MSC</cx:pt>
          <cx:pt idx="4">NEL</cx:pt>
          <cx:pt idx="5">PL</cx:pt>
          <cx:pt idx="6">PYZ</cx:pt>
          <cx:pt idx="7">SVG</cx:pt>
          <cx:pt idx="8">TNS</cx:pt>
          <cx:pt idx="9">WBL</cx:pt>
          <cx:pt idx="10">Grand Total</cx:pt>
        </cx:lvl>
      </cx:strDim>
      <cx:numDim type="val">
        <cx:f>Sheet1!$F$5:$F$15</cx:f>
        <cx:lvl ptCount="11" formatCode="General">
          <cx:pt idx="0">171</cx:pt>
          <cx:pt idx="1">256</cx:pt>
          <cx:pt idx="2">264</cx:pt>
          <cx:pt idx="3">333</cx:pt>
          <cx:pt idx="4">146</cx:pt>
          <cx:pt idx="5">145</cx:pt>
          <cx:pt idx="6">131</cx:pt>
          <cx:pt idx="7">130</cx:pt>
          <cx:pt idx="8">187</cx:pt>
          <cx:pt idx="9">226</cx:pt>
          <cx:pt idx="10">1937</cx:pt>
        </cx:lvl>
      </cx:numDim>
    </cx:data>
  </cx:chartData>
  <cx:chart>
    <cx:title pos="t" align="ctr" overlay="0"/>
    <cx:plotArea>
      <cx:plotAreaRegion>
        <cx:series layoutId="clusteredColumn" uniqueId="{1A697DD7-54C7-45BA-8830-9E621E8B6225}" formatIdx="0">
          <cx:tx>
            <cx:txData>
              <cx:f>Sheet1!$B$1:$B$4</cx:f>
              <cx:v>(ALL) Performance Level HIGH</cx:v>
            </cx:txData>
          </cx:tx>
          <cx:dataId val="0"/>
          <cx:layoutPr>
            <cx:aggregation/>
          </cx:layoutPr>
          <cx:axisId val="1"/>
        </cx:series>
        <cx:series layoutId="clusteredColumn" hidden="1" uniqueId="{41EAF947-0C5C-4F4A-BF9E-47938B31E550}" formatIdx="2">
          <cx:tx>
            <cx:txData>
              <cx:f>Sheet1!$C$1:$C$4</cx:f>
              <cx:v>LOW</cx:v>
            </cx:txData>
          </cx:tx>
          <cx:dataId val="1"/>
          <cx:layoutPr>
            <cx:aggregation/>
          </cx:layoutPr>
          <cx:axisId val="1"/>
        </cx:series>
        <cx:series layoutId="clusteredColumn" hidden="1" uniqueId="{2BADBC22-1F03-438A-BB3A-1FA10D89FBFE}" formatIdx="4">
          <cx:tx>
            <cx:txData>
              <cx:f>Sheet1!$D$1:$D$4</cx:f>
              <cx:v>MED</cx:v>
            </cx:txData>
          </cx:tx>
          <cx:dataId val="2"/>
          <cx:layoutPr>
            <cx:aggregation/>
          </cx:layoutPr>
          <cx:axisId val="1"/>
        </cx:series>
        <cx:series layoutId="clusteredColumn" hidden="1" uniqueId="{281C836C-1D6C-47CC-8AE8-F32F681894D1}" formatIdx="6">
          <cx:tx>
            <cx:txData>
              <cx:f>Sheet1!$E$1:$E$4</cx:f>
              <cx:v>VERY HIGH</cx:v>
            </cx:txData>
          </cx:tx>
          <cx:dataId val="3"/>
          <cx:layoutPr>
            <cx:aggregation/>
          </cx:layoutPr>
          <cx:axisId val="1"/>
        </cx:series>
        <cx:series layoutId="clusteredColumn" hidden="1" uniqueId="{D13D67AE-A23D-4E60-B866-9376723F76FB}" formatIdx="8">
          <cx:tx>
            <cx:txData>
              <cx:f>Sheet1!$F$1:$F$4</cx:f>
              <cx:v>Grand Total</cx:v>
            </cx:txData>
          </cx:tx>
          <cx:dataId val="4"/>
          <cx:layoutPr>
            <cx:aggregation/>
          </cx:layoutPr>
          <cx:axisId val="1"/>
        </cx:series>
        <cx:series layoutId="paretoLine" ownerIdx="0" uniqueId="{747B99E4-3888-4F6D-9741-BDFDF6CDA4ED}" formatIdx="1">
          <cx:axisId val="2"/>
        </cx:series>
        <cx:series layoutId="paretoLine" ownerIdx="1" uniqueId="{0917D2EC-8BA1-4DB9-9431-81630757FD70}" formatIdx="3">
          <cx:axisId val="2"/>
        </cx:series>
        <cx:series layoutId="paretoLine" ownerIdx="2" uniqueId="{099DBE18-90E7-479C-BEE5-613DEC907982}" formatIdx="5">
          <cx:axisId val="2"/>
        </cx:series>
        <cx:series layoutId="paretoLine" ownerIdx="3" uniqueId="{1534B907-60E8-497F-B902-D97011BD7208}" formatIdx="7">
          <cx:axisId val="2"/>
        </cx:series>
        <cx:series layoutId="paretoLine" ownerIdx="4" uniqueId="{430A6983-BB63-4D9D-9123-1542653653DD}" formatIdx="9">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2.png"/><Relationship Id="rId4" Type="http://schemas.microsoft.com/office/2014/relationships/chartEx" Target="../charts/chartEx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51054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229600" y="4267200"/>
            <a:ext cx="914400" cy="68579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7924800" y="5029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95400" y="228600"/>
            <a:ext cx="9982200" cy="100155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p:cNvSpPr txBox="1"/>
          <p:nvPr/>
        </p:nvSpPr>
        <p:spPr>
          <a:xfrm>
            <a:off x="457200" y="1676400"/>
            <a:ext cx="9190990" cy="230695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altLang="en-US" sz="2400" dirty="0">
                <a:latin typeface="Times New Roman" panose="02020603050405020304" pitchFamily="18" charset="0"/>
                <a:cs typeface="Times New Roman" panose="02020603050405020304" pitchFamily="18" charset="0"/>
              </a:rPr>
              <a:t>	: </a:t>
            </a:r>
            <a:r>
              <a:rPr lang="en-US" altLang="en-US" sz="2400" dirty="0">
                <a:latin typeface="Times New Roman" panose="02020603050405020304" pitchFamily="18" charset="0"/>
                <a:cs typeface="Times New Roman" panose="02020603050405020304" pitchFamily="18" charset="0"/>
              </a:rPr>
              <a:t>P. LOGESHWARI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IN" altLang="en-US" sz="2400" dirty="0">
                <a:latin typeface="Times New Roman" panose="02020603050405020304" pitchFamily="18" charset="0"/>
                <a:cs typeface="Times New Roman" panose="02020603050405020304" pitchFamily="18" charset="0"/>
              </a:rPr>
              <a:t>.	: 312219</a:t>
            </a:r>
            <a:r>
              <a:rPr lang="en-US" altLang="en-US" sz="2400" dirty="0">
                <a:latin typeface="Times New Roman" panose="02020603050405020304" pitchFamily="18" charset="0"/>
                <a:cs typeface="Times New Roman" panose="02020603050405020304" pitchFamily="18" charset="0"/>
              </a:rPr>
              <a:t>298</a:t>
            </a:r>
            <a:r>
              <a:rPr lang="en-IN" altLang="en-US" sz="2400" dirty="0">
                <a:latin typeface="Times New Roman" panose="02020603050405020304" pitchFamily="18" charset="0"/>
                <a:cs typeface="Times New Roman" panose="02020603050405020304" pitchFamily="18" charset="0"/>
              </a:rPr>
              <a:t> / asunm1709312219</a:t>
            </a:r>
            <a:r>
              <a:rPr lang="en-US" altLang="en-US" sz="2400" dirty="0">
                <a:latin typeface="Times New Roman" panose="02020603050405020304" pitchFamily="18" charset="0"/>
                <a:cs typeface="Times New Roman" panose="02020603050405020304" pitchFamily="18" charset="0"/>
              </a:rPr>
              <a:t>298</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altLang="en-US" sz="2400" dirty="0">
                <a:latin typeface="Times New Roman" panose="02020603050405020304" pitchFamily="18" charset="0"/>
                <a:cs typeface="Times New Roman" panose="02020603050405020304" pitchFamily="18" charset="0"/>
              </a:rPr>
              <a:t>	: 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altLang="en-US" sz="2400" dirty="0">
                <a:latin typeface="Times New Roman" panose="02020603050405020304" pitchFamily="18" charset="0"/>
                <a:cs typeface="Times New Roman" panose="02020603050405020304" pitchFamily="18" charset="0"/>
              </a:rPr>
              <a:t>		: LAKSHMI BANGARU ARTS AND SCIENCE</a:t>
            </a:r>
          </a:p>
          <a:p>
            <a:pPr marL="2286000" lvl="5" indent="457200"/>
            <a:r>
              <a:rPr lang="en-IN" altLang="en-US" sz="2400" dirty="0">
                <a:latin typeface="Times New Roman" panose="02020603050405020304" pitchFamily="18" charset="0"/>
                <a:cs typeface="Times New Roman" panose="02020603050405020304" pitchFamily="18" charset="0"/>
              </a:rPr>
              <a:t>  COLLEGE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066800" y="968375"/>
            <a:ext cx="8730615" cy="5837555"/>
          </a:xfrm>
          <a:prstGeom prst="rect">
            <a:avLst/>
          </a:prstGeom>
          <a:noFill/>
        </p:spPr>
        <p:txBody>
          <a:bodyPr wrap="square" rtlCol="0">
            <a:noAutofit/>
          </a:bodyPr>
          <a:lstStyle/>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Collection: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Google &gt; Search Kaggle&gt; In Kaggle, create an account &gt; Download the dataset of the employees.  </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Naan Mudhalvan Portal &gt; Login &gt; Click on mandatory courses &gt; Click watch on Edunet skills build &gt; Click Access Course &gt; Download the employee dataset.</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Selecting:</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required data from the employee dataset like Employee ID, First name, Last name, Employee type, Business unit, Employee status, Gender code, Performance score and Current rating rating. </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Filtering:</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exit data column and select Conditional Statement &gt; Highlight cells rules &gt; More rules &gt; Format cells with &gt; Choose blanks &gt; Format &gt; Fill &gt; Choose colour &gt; Click ok.  The blanks items in the selected column appears in that colour.</a:t>
            </a:r>
          </a:p>
          <a:p>
            <a:pPr marL="742950" lvl="1" indent="-285750">
              <a:lnSpc>
                <a:spcPct val="150000"/>
              </a:lnSpc>
              <a:buFont typeface="Wingdings" panose="05000000000000000000" charset="0"/>
              <a:buChar char="Ø"/>
            </a:pPr>
            <a:endParaRPr lang="en-IN" altLang="en-US">
              <a:latin typeface="Times New Roman" panose="02020603050405020304" pitchFamily="18" charset="0"/>
              <a:cs typeface="Times New Roman" panose="02020603050405020304" pitchFamily="18" charset="0"/>
            </a:endParaRPr>
          </a:p>
          <a:p>
            <a:pPr>
              <a:lnSpc>
                <a:spcPct val="15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914400" y="232410"/>
            <a:ext cx="9149080" cy="6200140"/>
          </a:xfrm>
        </p:spPr>
        <p:txBody>
          <a:bodyPr>
            <a:noAutofit/>
          </a:bodyPr>
          <a:lstStyle/>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Choose the same column and select Filter &gt; Filter by colour &gt; No fill.  The blank cell will be removed.</a:t>
            </a:r>
            <a:endParaRPr lang="en-IN" altLang="en-US" b="1">
              <a:latin typeface="Times New Roman" panose="02020603050405020304" pitchFamily="18" charset="0"/>
              <a:cs typeface="Times New Roman" panose="02020603050405020304" pitchFamily="18" charset="0"/>
              <a:sym typeface="+mn-ea"/>
            </a:endParaRPr>
          </a:p>
          <a:p>
            <a:pPr indent="0">
              <a:lnSpc>
                <a:spcPct val="150000"/>
              </a:lnSpc>
              <a:buNone/>
            </a:pPr>
            <a:r>
              <a:rPr lang="en-IN" altLang="en-US" b="1">
                <a:latin typeface="Times New Roman" panose="02020603050405020304" pitchFamily="18" charset="0"/>
                <a:cs typeface="Times New Roman" panose="02020603050405020304" pitchFamily="18" charset="0"/>
                <a:sym typeface="+mn-ea"/>
              </a:rPr>
              <a:t>4. Use Formula:</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Use the formula  =IFS(Z8&gt;=5,”VERY HIGH”, Z8&gt;=4,”HIGH”, Z8&gt;=3,”MED”,TRUE,”LOW”) to find the performance level of the employees into four categories. </a:t>
            </a:r>
            <a:endParaRPr lang="en-IN" altLang="en-US"/>
          </a:p>
          <a:p>
            <a:pPr>
              <a:lnSpc>
                <a:spcPct val="150000"/>
              </a:lnSpc>
            </a:pPr>
            <a:r>
              <a:rPr lang="en-IN" altLang="en-US" b="1">
                <a:latin typeface="Times New Roman" panose="02020603050405020304" pitchFamily="18" charset="0"/>
                <a:cs typeface="Times New Roman" panose="02020603050405020304" pitchFamily="18" charset="0"/>
              </a:rPr>
              <a:t>5. Graphical Presentation: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choose pivot table &gt; New worksheet &gt; ok.</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Filters &gt; Gender code, Column &gt; Performance Level, Row &gt; Business Unit and Value &gt; First name.  A pivot table will be formed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Pivot chart from various types of charts.  The chart will appear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Add the axis, axis title, chart title and legends. </a:t>
            </a:r>
          </a:p>
          <a:p>
            <a:pPr lvl="1" indent="0">
              <a:lnSpc>
                <a:spcPct val="150000"/>
              </a:lnSpc>
              <a:buFont typeface="Wingdings" panose="05000000000000000000" charset="0"/>
              <a:buNone/>
            </a:pPr>
            <a:r>
              <a:rPr lang="en-IN" altLang="en-US">
                <a:latin typeface="Times New Roman" panose="02020603050405020304" pitchFamily="18" charset="0"/>
                <a:cs typeface="Times New Roman" panose="02020603050405020304" pitchFamily="18" charset="0"/>
              </a:rPr>
              <a:t>The required graph will appear.</a:t>
            </a:r>
          </a:p>
          <a:p>
            <a:pPr>
              <a:lnSpc>
                <a:spcPct val="150000"/>
              </a:lnSpc>
            </a:pPr>
            <a:r>
              <a:rPr lang="en-IN" altLang="en-US">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12</a:t>
            </a:fld>
            <a:endParaRPr sz="1100">
              <a:latin typeface="Trebuchet MS" panose="020B0603020202020204"/>
              <a:cs typeface="Trebuchet MS" panose="020B0603020202020204"/>
            </a:endParaRPr>
          </a:p>
        </p:txBody>
      </p:sp>
      <mc:AlternateContent xmlns:mc="http://schemas.openxmlformats.org/markup-compatibility/2006">
        <mc:Choice xmlns:cx1="http://schemas.microsoft.com/office/drawing/2015/9/8/chartex" Requires="cx1">
          <p:graphicFrame>
            <p:nvGraphicFramePr>
              <p:cNvPr id="8" name="Chart 7">
                <a:extLst>
                  <a:ext uri="{FF2B5EF4-FFF2-40B4-BE49-F238E27FC236}">
                    <a16:creationId xmlns:a16="http://schemas.microsoft.com/office/drawing/2014/main" id="{BA4A7DBC-3865-42CD-BDED-4788A89545C4}"/>
                  </a:ext>
                </a:extLst>
              </p:cNvPr>
              <p:cNvGraphicFramePr/>
              <p:nvPr>
                <p:extLst>
                  <p:ext uri="{D42A27DB-BD31-4B8C-83A1-F6EECF244321}">
                    <p14:modId xmlns:p14="http://schemas.microsoft.com/office/powerpoint/2010/main" val="1536300753"/>
                  </p:ext>
                </p:extLst>
              </p:nvPr>
            </p:nvGraphicFramePr>
            <p:xfrm>
              <a:off x="1973897" y="1509713"/>
              <a:ext cx="5943600" cy="3838574"/>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8" name="Chart 7">
                <a:extLst>
                  <a:ext uri="{FF2B5EF4-FFF2-40B4-BE49-F238E27FC236}">
                    <a16:creationId xmlns:a16="http://schemas.microsoft.com/office/drawing/2014/main" id="{BA4A7DBC-3865-42CD-BDED-4788A89545C4}"/>
                  </a:ext>
                </a:extLst>
              </p:cNvPr>
              <p:cNvPicPr>
                <a:picLocks noGrp="1" noRot="1" noChangeAspect="1" noMove="1" noResize="1" noEditPoints="1" noAdjustHandles="1" noChangeArrowheads="1" noChangeShapeType="1"/>
              </p:cNvPicPr>
              <p:nvPr/>
            </p:nvPicPr>
            <p:blipFill>
              <a:blip r:embed="rId5"/>
              <a:stretch>
                <a:fillRect/>
              </a:stretch>
            </p:blipFill>
            <p:spPr>
              <a:xfrm>
                <a:off x="1973897" y="1509713"/>
                <a:ext cx="5943600" cy="3838574"/>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altLang="en-US"/>
              <a:t>Results</a:t>
            </a:r>
          </a:p>
        </p:txBody>
      </p:sp>
      <p:sp>
        <p:nvSpPr>
          <p:cNvPr id="3" name="Text Box 2"/>
          <p:cNvSpPr txBox="1"/>
          <p:nvPr/>
        </p:nvSpPr>
        <p:spPr>
          <a:xfrm>
            <a:off x="1412875" y="2057400"/>
            <a:ext cx="7868285" cy="205803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The result for this employee performance analysis is that the medium level employees are more in number compared to the high and very high category of employees.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Text Box 2"/>
          <p:cNvSpPr txBox="1"/>
          <p:nvPr/>
        </p:nvSpPr>
        <p:spPr>
          <a:xfrm>
            <a:off x="1143000" y="1600200"/>
            <a:ext cx="6925945" cy="288734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The organization should provide necessary training to the employees in the work environment at the medium level. It will lead to the growth and development of the organization.  It also improves the skills of the employees.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 Box 8"/>
          <p:cNvSpPr txBox="1"/>
          <p:nvPr/>
        </p:nvSpPr>
        <p:spPr>
          <a:xfrm>
            <a:off x="762000" y="2057400"/>
            <a:ext cx="6560185" cy="3619500"/>
          </a:xfrm>
          <a:prstGeom prst="rect">
            <a:avLst/>
          </a:prstGeom>
          <a:noFill/>
        </p:spPr>
        <p:txBody>
          <a:bodyPr wrap="square" rtlCol="0">
            <a:noAutofit/>
          </a:bodyPr>
          <a:lstStyle/>
          <a:p>
            <a:pPr lvl="1" indent="457200" algn="just">
              <a:lnSpc>
                <a:spcPct val="150000"/>
              </a:lnSpc>
            </a:pPr>
            <a:r>
              <a:rPr lang="en-IN" altLang="en-US" sz="2400">
                <a:latin typeface="Times New Roman" panose="02020603050405020304" pitchFamily="18" charset="0"/>
                <a:cs typeface="Times New Roman" panose="02020603050405020304" pitchFamily="18" charset="0"/>
              </a:rPr>
              <a:t>The problem statement is to determine the performance of the employees working in the organization to know their performance level, organization’s growth, appraisal and increments given to the employees to encourage and motivate them to work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 Box 8"/>
          <p:cNvSpPr txBox="1"/>
          <p:nvPr/>
        </p:nvSpPr>
        <p:spPr>
          <a:xfrm>
            <a:off x="1143000" y="1981200"/>
            <a:ext cx="6315075" cy="411162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 Box 6"/>
          <p:cNvSpPr txBox="1"/>
          <p:nvPr/>
        </p:nvSpPr>
        <p:spPr>
          <a:xfrm>
            <a:off x="2209800" y="1981200"/>
            <a:ext cx="8272145" cy="2592705"/>
          </a:xfrm>
          <a:prstGeom prst="rect">
            <a:avLst/>
          </a:prstGeom>
          <a:noFill/>
        </p:spPr>
        <p:txBody>
          <a:bodyPr wrap="square" rtlCol="0">
            <a:noAutofit/>
          </a:bodyPr>
          <a:lstStyle/>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Employers</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Employees</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organization</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Management</a:t>
            </a:r>
          </a:p>
        </p:txBody>
      </p:sp>
      <p:pic>
        <p:nvPicPr>
          <p:cNvPr id="9" name="Picture 8" descr="WhatsApp Image 2024-08-26 at 7.06.25 PM"/>
          <p:cNvPicPr>
            <a:picLocks noChangeAspect="1"/>
          </p:cNvPicPr>
          <p:nvPr/>
        </p:nvPicPr>
        <p:blipFill>
          <a:blip r:embed="rId3"/>
          <a:stretch>
            <a:fillRect/>
          </a:stretch>
        </p:blipFill>
        <p:spPr>
          <a:xfrm>
            <a:off x="4724400" y="1503680"/>
            <a:ext cx="5085715" cy="494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 Box 7"/>
          <p:cNvSpPr txBox="1"/>
          <p:nvPr/>
        </p:nvSpPr>
        <p:spPr>
          <a:xfrm>
            <a:off x="2758440" y="1741805"/>
            <a:ext cx="7302500" cy="3782695"/>
          </a:xfrm>
          <a:prstGeom prst="rect">
            <a:avLst/>
          </a:prstGeom>
          <a:noFill/>
        </p:spPr>
        <p:txBody>
          <a:bodyPr wrap="square" rtlCol="0">
            <a:noAutofit/>
          </a:bodyPr>
          <a:lstStyle/>
          <a:p>
            <a:r>
              <a:rPr lang="en-IN" altLang="en-US" sz="2400" b="1">
                <a:latin typeface="Times New Roman" panose="02020603050405020304" pitchFamily="18" charset="0"/>
                <a:cs typeface="Times New Roman" panose="02020603050405020304" pitchFamily="18" charset="0"/>
              </a:rPr>
              <a:t>Techniques and its explanation</a:t>
            </a:r>
          </a:p>
          <a:p>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Conditional statement	- To identify missing figures </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Filter			- Remove missing figures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Formula			- To find the performance 				   level</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Pivot Table		- To draw a table with 				   chosen options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Graph			- To visualize the data in 				  chart form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762635" y="1089025"/>
            <a:ext cx="9128125" cy="5720080"/>
          </a:xfrm>
          <a:prstGeom prst="rect">
            <a:avLst/>
          </a:prstGeom>
          <a:noFill/>
        </p:spPr>
        <p:txBody>
          <a:bodyPr wrap="square" rtlCol="0">
            <a:noAutofit/>
          </a:bodyPr>
          <a:lstStyle/>
          <a:p>
            <a:r>
              <a:rPr lang="en-IN" altLang="en-US" sz="2400">
                <a:latin typeface="Times New Roman" panose="02020603050405020304" pitchFamily="18" charset="0"/>
                <a:cs typeface="Times New Roman" panose="02020603050405020304" pitchFamily="18" charset="0"/>
              </a:rPr>
              <a:t>Employee data - Taken from the Edunet (from Kaggle)</a:t>
            </a:r>
          </a:p>
          <a:p>
            <a:r>
              <a:rPr lang="en-IN" altLang="en-US" sz="2400">
                <a:latin typeface="Times New Roman" panose="02020603050405020304" pitchFamily="18" charset="0"/>
                <a:cs typeface="Times New Roman" panose="02020603050405020304" pitchFamily="18" charset="0"/>
              </a:rPr>
              <a:t>There are 26 features in that downloaded employee data.</a:t>
            </a:r>
          </a:p>
          <a:p>
            <a:r>
              <a:rPr lang="en-IN" altLang="en-US" sz="2400">
                <a:latin typeface="Times New Roman" panose="02020603050405020304" pitchFamily="18" charset="0"/>
                <a:cs typeface="Times New Roman" panose="02020603050405020304" pitchFamily="18" charset="0"/>
              </a:rPr>
              <a:t>I took 9 features from that data.</a:t>
            </a:r>
          </a:p>
          <a:p>
            <a:r>
              <a:rPr lang="en-IN" altLang="en-US" sz="2400">
                <a:latin typeface="Times New Roman" panose="02020603050405020304" pitchFamily="18" charset="0"/>
                <a:cs typeface="Times New Roman" panose="02020603050405020304" pitchFamily="18" charset="0"/>
              </a:rPr>
              <a:t>They are: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ID		- Numerical Value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First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Last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Business Unit		- Text (Name of the business unit)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Status		- Text (Active, Future Start &amp; Voluntarily 					   Terminated)</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Type		- Text (Contract, Full-Time, Part-Time)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Gender Code		- Text (Male &amp; Female)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Performance Score 	- Text (Fully Meets, Exceeds, Needs 					   Improvement &amp; PIP)</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Current Employee Rating	- Numerical Value</a:t>
            </a:r>
          </a:p>
          <a:p>
            <a:pPr marL="457200" indent="-457200">
              <a:buFont typeface="+mj-lt"/>
              <a:buAutoNum type="romanLcPeriod"/>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9</a:t>
            </a:fld>
            <a:endParaRPr sz="1100">
              <a:latin typeface="Trebuchet MS" panose="020B0603020202020204"/>
              <a:cs typeface="Trebuchet MS" panose="020B0603020202020204"/>
            </a:endParaRPr>
          </a:p>
        </p:txBody>
      </p:sp>
      <p:sp>
        <p:nvSpPr>
          <p:cNvPr id="9" name="TextBox 8"/>
          <p:cNvSpPr txBox="1"/>
          <p:nvPr/>
        </p:nvSpPr>
        <p:spPr>
          <a:xfrm>
            <a:off x="2971800" y="2209800"/>
            <a:ext cx="5619750" cy="3185795"/>
          </a:xfrm>
          <a:prstGeom prst="rect">
            <a:avLst/>
          </a:prstGeom>
          <a:noFill/>
        </p:spPr>
        <p:txBody>
          <a:bodyPr wrap="square" rtlCol="0">
            <a:no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FORMULA USED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indent="457200"/>
            <a:r>
              <a:rPr lang="en-IN" sz="2000" dirty="0">
                <a:latin typeface="Times New Roman" panose="02020603050405020304" pitchFamily="18" charset="0"/>
                <a:cs typeface="Times New Roman" panose="02020603050405020304" pitchFamily="18" charset="0"/>
              </a:rPr>
              <a:t>=IFS(Z8&gt;=5,”VERY HIGH”,Z8&gt;=4,”HIGH”, Z8&gt;=3,”MED”,TRUE,”LOW”)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14</TotalTime>
  <Words>819</Words>
  <Application>Microsoft Office PowerPoint</Application>
  <PresentationFormat>Widescreen</PresentationFormat>
  <Paragraphs>92</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22</cp:revision>
  <dcterms:created xsi:type="dcterms:W3CDTF">2024-03-29T15:07:00Z</dcterms:created>
  <dcterms:modified xsi:type="dcterms:W3CDTF">2024-09-11T06:24:49Z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2024-03-29T09:30:00Z</vt:filetime>
  </property>
  <property fmtid="{D5CDD505-2E9C-101B-9397-08002B2CF9AE}" pid="4" name="ICV">
    <vt:lpwstr>36A988E588634449AFF53EC43F5E24CE_13</vt:lpwstr>
  </property>
  <property fmtid="{D5CDD505-2E9C-101B-9397-08002B2CF9AE}" pid="5" name="KSOProductBuildVer">
    <vt:lpwstr>1033-12.2.0.17119</vt:lpwstr>
  </property>
</Properties>
</file>