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46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harathinet%202\Documents\dateset%20200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[dateset 2005.xlsx]Sheet4!PivotTable1</c:name>
    <c:fmtId val="7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Sheet4!$B$5:$B$6</c:f>
              <c:strCache>
                <c:ptCount val="1"/>
                <c:pt idx="0">
                  <c:v>Involuntary</c:v>
                </c:pt>
              </c:strCache>
            </c:strRef>
          </c:tx>
          <c:invertIfNegative val="0"/>
          <c:cat>
            <c:strRef>
              <c:f>Sheet4!$A$7:$A$10</c:f>
              <c:strCache>
                <c:ptCount val="3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</c:strCache>
            </c:strRef>
          </c:cat>
          <c:val>
            <c:numRef>
              <c:f>Sheet4!$B$7:$B$10</c:f>
              <c:numCache>
                <c:formatCode>General</c:formatCode>
                <c:ptCount val="3"/>
                <c:pt idx="0">
                  <c:v>7</c:v>
                </c:pt>
                <c:pt idx="1">
                  <c:v>4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DC-4536-A23C-01D45AE9D3FE}"/>
            </c:ext>
          </c:extLst>
        </c:ser>
        <c:ser>
          <c:idx val="1"/>
          <c:order val="1"/>
          <c:tx>
            <c:strRef>
              <c:f>Sheet4!$C$5:$C$6</c:f>
              <c:strCache>
                <c:ptCount val="1"/>
                <c:pt idx="0">
                  <c:v>Resignation</c:v>
                </c:pt>
              </c:strCache>
            </c:strRef>
          </c:tx>
          <c:invertIfNegative val="0"/>
          <c:cat>
            <c:strRef>
              <c:f>Sheet4!$A$7:$A$10</c:f>
              <c:strCache>
                <c:ptCount val="3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</c:strCache>
            </c:strRef>
          </c:cat>
          <c:val>
            <c:numRef>
              <c:f>Sheet4!$C$7:$C$10</c:f>
              <c:numCache>
                <c:formatCode>General</c:formatCode>
                <c:ptCount val="3"/>
                <c:pt idx="0">
                  <c:v>4</c:v>
                </c:pt>
                <c:pt idx="1">
                  <c:v>6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DC-4536-A23C-01D45AE9D3FE}"/>
            </c:ext>
          </c:extLst>
        </c:ser>
        <c:ser>
          <c:idx val="2"/>
          <c:order val="2"/>
          <c:tx>
            <c:strRef>
              <c:f>Sheet4!$D$5:$D$6</c:f>
              <c:strCache>
                <c:ptCount val="1"/>
                <c:pt idx="0">
                  <c:v>Retirement</c:v>
                </c:pt>
              </c:strCache>
            </c:strRef>
          </c:tx>
          <c:invertIfNegative val="0"/>
          <c:cat>
            <c:strRef>
              <c:f>Sheet4!$A$7:$A$10</c:f>
              <c:strCache>
                <c:ptCount val="3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</c:strCache>
            </c:strRef>
          </c:cat>
          <c:val>
            <c:numRef>
              <c:f>Sheet4!$D$7:$D$10</c:f>
              <c:numCache>
                <c:formatCode>General</c:formatCode>
                <c:ptCount val="3"/>
                <c:pt idx="0">
                  <c:v>5</c:v>
                </c:pt>
                <c:pt idx="1">
                  <c:v>8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FDC-4536-A23C-01D45AE9D3FE}"/>
            </c:ext>
          </c:extLst>
        </c:ser>
        <c:ser>
          <c:idx val="3"/>
          <c:order val="3"/>
          <c:tx>
            <c:strRef>
              <c:f>Sheet4!$E$5:$E$6</c:f>
              <c:strCache>
                <c:ptCount val="1"/>
                <c:pt idx="0">
                  <c:v>Unk</c:v>
                </c:pt>
              </c:strCache>
            </c:strRef>
          </c:tx>
          <c:invertIfNegative val="0"/>
          <c:cat>
            <c:strRef>
              <c:f>Sheet4!$A$7:$A$10</c:f>
              <c:strCache>
                <c:ptCount val="3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</c:strCache>
            </c:strRef>
          </c:cat>
          <c:val>
            <c:numRef>
              <c:f>Sheet4!$E$7:$E$10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3-BFDC-4536-A23C-01D45AE9D3FE}"/>
            </c:ext>
          </c:extLst>
        </c:ser>
        <c:ser>
          <c:idx val="4"/>
          <c:order val="4"/>
          <c:tx>
            <c:strRef>
              <c:f>Sheet4!$F$5:$F$6</c:f>
              <c:strCache>
                <c:ptCount val="1"/>
                <c:pt idx="0">
                  <c:v>Voluntary</c:v>
                </c:pt>
              </c:strCache>
            </c:strRef>
          </c:tx>
          <c:invertIfNegative val="0"/>
          <c:cat>
            <c:strRef>
              <c:f>Sheet4!$A$7:$A$10</c:f>
              <c:strCache>
                <c:ptCount val="3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</c:strCache>
            </c:strRef>
          </c:cat>
          <c:val>
            <c:numRef>
              <c:f>Sheet4!$F$7:$F$10</c:f>
              <c:numCache>
                <c:formatCode>General</c:formatCode>
                <c:ptCount val="3"/>
                <c:pt idx="0">
                  <c:v>5</c:v>
                </c:pt>
                <c:pt idx="1">
                  <c:v>5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FDC-4536-A23C-01D45AE9D3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2472320"/>
        <c:axId val="139440512"/>
      </c:barChart>
      <c:catAx>
        <c:axId val="1024723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39440512"/>
        <c:crosses val="autoZero"/>
        <c:auto val="1"/>
        <c:lblAlgn val="ctr"/>
        <c:lblOffset val="100"/>
        <c:noMultiLvlLbl val="0"/>
      </c:catAx>
      <c:valAx>
        <c:axId val="1394405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247232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81200" y="297180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" pitchFamily="18" charset="0"/>
              </a:rPr>
              <a:t>STUDENT </a:t>
            </a:r>
            <a:r>
              <a:rPr lang="en-US" sz="2400" b="1" dirty="0" smtClean="0">
                <a:latin typeface="Times" pitchFamily="18" charset="0"/>
              </a:rPr>
              <a:t>NAME:LOGESHWARI.R</a:t>
            </a:r>
            <a:endParaRPr lang="en-US" sz="2400" b="1" dirty="0">
              <a:latin typeface="Times" pitchFamily="18" charset="0"/>
            </a:endParaRPr>
          </a:p>
          <a:p>
            <a:r>
              <a:rPr lang="en-US" sz="2400" b="1" dirty="0">
                <a:latin typeface="Times" pitchFamily="18" charset="0"/>
              </a:rPr>
              <a:t>REGISTER </a:t>
            </a:r>
            <a:r>
              <a:rPr lang="en-US" sz="2400" b="1" dirty="0" smtClean="0">
                <a:latin typeface="Times" pitchFamily="18" charset="0"/>
              </a:rPr>
              <a:t>NO</a:t>
            </a:r>
            <a:r>
              <a:rPr lang="en-US" sz="2400" b="1" smtClean="0">
                <a:latin typeface="Times" pitchFamily="18" charset="0"/>
              </a:rPr>
              <a:t>: </a:t>
            </a:r>
            <a:r>
              <a:rPr lang="en-US" sz="2400" smtClean="0">
                <a:latin typeface="Times" pitchFamily="18" charset="0"/>
              </a:rPr>
              <a:t>312217202</a:t>
            </a:r>
            <a:r>
              <a:rPr lang="en-US" sz="2400" smtClean="0">
                <a:latin typeface="Times" pitchFamily="18" charset="0"/>
              </a:rPr>
              <a:t>,  </a:t>
            </a:r>
            <a:r>
              <a:rPr lang="en-US" sz="2400" dirty="0" smtClean="0">
                <a:latin typeface="Times" pitchFamily="18" charset="0"/>
              </a:rPr>
              <a:t>BD8F0537E95DC94966D4F4248874E504</a:t>
            </a:r>
            <a:endParaRPr lang="en-US" sz="2400" dirty="0">
              <a:latin typeface="Times" pitchFamily="18" charset="0"/>
            </a:endParaRPr>
          </a:p>
          <a:p>
            <a:r>
              <a:rPr lang="en-US" sz="2400" b="1" dirty="0" smtClean="0">
                <a:latin typeface="Times" pitchFamily="18" charset="0"/>
              </a:rPr>
              <a:t>DEPARTMENT:</a:t>
            </a:r>
            <a:r>
              <a:rPr lang="en-US" sz="2400" dirty="0" smtClean="0">
                <a:latin typeface="Times" pitchFamily="18" charset="0"/>
              </a:rPr>
              <a:t>B.COM (GENERAL)</a:t>
            </a:r>
            <a:endParaRPr lang="en-US" sz="2400" dirty="0">
              <a:latin typeface="Times" pitchFamily="18" charset="0"/>
            </a:endParaRPr>
          </a:p>
          <a:p>
            <a:r>
              <a:rPr lang="en-US" sz="2400" b="1" dirty="0" smtClean="0">
                <a:latin typeface="Times" pitchFamily="18" charset="0"/>
              </a:rPr>
              <a:t>COLLEGE: </a:t>
            </a:r>
            <a:r>
              <a:rPr lang="en-US" sz="2400" dirty="0" err="1" smtClean="0">
                <a:latin typeface="Times" pitchFamily="18" charset="0"/>
              </a:rPr>
              <a:t>Shri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krishnaswamy</a:t>
            </a:r>
            <a:r>
              <a:rPr lang="en-US" sz="2400" dirty="0" smtClean="0">
                <a:latin typeface="Times" pitchFamily="18" charset="0"/>
              </a:rPr>
              <a:t> college for women </a:t>
            </a:r>
            <a:endParaRPr lang="en-US" sz="2400" dirty="0">
              <a:latin typeface="Times" pitchFamily="18" charset="0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600200" y="1676400"/>
            <a:ext cx="609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" pitchFamily="18" charset="0"/>
              </a:rPr>
              <a:t>Handle Missing Values</a:t>
            </a:r>
            <a:r>
              <a:rPr lang="en-US" sz="2400" dirty="0" smtClean="0">
                <a:latin typeface="Times" pitchFamily="18" charset="0"/>
              </a:rPr>
              <a:t>: Fill in or impute missing values or remove incomplete records.</a:t>
            </a:r>
          </a:p>
          <a:p>
            <a:r>
              <a:rPr lang="en-US" sz="2400" b="1" dirty="0" smtClean="0">
                <a:latin typeface="Times" pitchFamily="18" charset="0"/>
              </a:rPr>
              <a:t>Remove Outliers</a:t>
            </a:r>
            <a:r>
              <a:rPr lang="en-US" sz="2400" dirty="0" smtClean="0">
                <a:latin typeface="Times" pitchFamily="18" charset="0"/>
              </a:rPr>
              <a:t>: Identify and handle outliers that may skew results.</a:t>
            </a:r>
          </a:p>
          <a:p>
            <a:r>
              <a:rPr lang="en-US" sz="2400" b="1" dirty="0" smtClean="0">
                <a:latin typeface="Times" pitchFamily="18" charset="0"/>
              </a:rPr>
              <a:t>Normalize Data</a:t>
            </a:r>
            <a:r>
              <a:rPr lang="en-US" sz="2400" dirty="0" smtClean="0">
                <a:latin typeface="Times" pitchFamily="18" charset="0"/>
              </a:rPr>
              <a:t>: Standardize numerical features for consistency.</a:t>
            </a:r>
            <a:endParaRPr lang="en-US" sz="2400" dirty="0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143000" y="1143002"/>
          <a:ext cx="7124698" cy="4458230"/>
        </p:xfrm>
        <a:graphic>
          <a:graphicData uri="http://schemas.openxmlformats.org/drawingml/2006/table">
            <a:tbl>
              <a:tblPr/>
              <a:tblGrid>
                <a:gridCol w="1454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7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6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4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3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8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FirstName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(All)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44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Count of ExitDate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Column Labels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Row Labels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Involuntary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Resignation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Retirement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Voluntary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IT/IS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Full-Time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Part-Time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Production   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Contract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8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Contract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8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Full-Time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8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Part-Time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8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</a:t>
            </a:r>
            <a:endParaRPr lang="en-US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1295400" y="1600200"/>
          <a:ext cx="89916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00200" y="1600200"/>
            <a:ext cx="7543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Times" pitchFamily="18" charset="0"/>
              </a:rPr>
              <a:t>By leveraging pivot tables, we can effectively monitor and address employee attrition, fostering a more stable and engaged workforce</a:t>
            </a:r>
            <a:r>
              <a:rPr lang="en-US" sz="3600" dirty="0" smtClean="0"/>
              <a:t>.”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Attrition Analysis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Dashboards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0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667625" y="-508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22262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Times" pitchFamily="18" charset="0"/>
              </a:rPr>
              <a:t>A</a:t>
            </a:r>
            <a:r>
              <a:rPr sz="4000" spc="-5" dirty="0">
                <a:latin typeface="Times" pitchFamily="18" charset="0"/>
              </a:rPr>
              <a:t>G</a:t>
            </a:r>
            <a:r>
              <a:rPr sz="4000" spc="-35" dirty="0">
                <a:latin typeface="Times" pitchFamily="18" charset="0"/>
              </a:rPr>
              <a:t>E</a:t>
            </a:r>
            <a:r>
              <a:rPr sz="4000" spc="15" dirty="0">
                <a:latin typeface="Times" pitchFamily="18" charset="0"/>
              </a:rPr>
              <a:t>N</a:t>
            </a:r>
            <a:r>
              <a:rPr sz="4000" dirty="0">
                <a:latin typeface="Times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Times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Times" pitchFamily="18" charset="0"/>
                <a:cs typeface="Times New Roman" panose="02020603050405020304" pitchFamily="18" charset="0"/>
              </a:rPr>
              <a:t>Project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" pitchFamily="18" charset="0"/>
                <a:cs typeface="Times New Roman" panose="02020603050405020304" pitchFamily="18" charset="0"/>
              </a:rPr>
              <a:t>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94772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000" spc="-20" dirty="0">
                <a:latin typeface="Times" pitchFamily="18" charset="0"/>
              </a:rPr>
              <a:t>P</a:t>
            </a:r>
            <a:r>
              <a:rPr sz="4000" spc="15" dirty="0">
                <a:latin typeface="Times" pitchFamily="18" charset="0"/>
              </a:rPr>
              <a:t>ROB</a:t>
            </a:r>
            <a:r>
              <a:rPr sz="4000" spc="55" dirty="0">
                <a:latin typeface="Times" pitchFamily="18" charset="0"/>
              </a:rPr>
              <a:t>L</a:t>
            </a:r>
            <a:r>
              <a:rPr sz="4000" spc="-20" dirty="0">
                <a:latin typeface="Times" pitchFamily="18" charset="0"/>
              </a:rPr>
              <a:t>E</a:t>
            </a:r>
            <a:r>
              <a:rPr sz="4000" spc="20" dirty="0">
                <a:latin typeface="Times" pitchFamily="18" charset="0"/>
              </a:rPr>
              <a:t>M</a:t>
            </a:r>
            <a:r>
              <a:rPr sz="4000">
                <a:latin typeface="Times" pitchFamily="18" charset="0"/>
              </a:rPr>
              <a:t>	</a:t>
            </a:r>
            <a:r>
              <a:rPr sz="4000" spc="10" smtClean="0">
                <a:latin typeface="Times" pitchFamily="18" charset="0"/>
              </a:rPr>
              <a:t>S</a:t>
            </a:r>
            <a:r>
              <a:rPr sz="4000" spc="-370" smtClean="0">
                <a:latin typeface="Times" pitchFamily="18" charset="0"/>
              </a:rPr>
              <a:t>T</a:t>
            </a:r>
            <a:r>
              <a:rPr sz="4000" spc="-375" smtClean="0">
                <a:latin typeface="Times" pitchFamily="18" charset="0"/>
              </a:rPr>
              <a:t>A</a:t>
            </a:r>
            <a:r>
              <a:rPr sz="4000" spc="15" smtClean="0">
                <a:latin typeface="Times" pitchFamily="18" charset="0"/>
              </a:rPr>
              <a:t>T</a:t>
            </a:r>
            <a:r>
              <a:rPr sz="4000" spc="-10" smtClean="0">
                <a:latin typeface="Times" pitchFamily="18" charset="0"/>
              </a:rPr>
              <a:t>E</a:t>
            </a:r>
            <a:r>
              <a:rPr sz="4000" spc="-20" smtClean="0">
                <a:latin typeface="Times" pitchFamily="18" charset="0"/>
              </a:rPr>
              <a:t>ME</a:t>
            </a:r>
            <a:r>
              <a:rPr sz="4000" spc="10" smtClean="0">
                <a:latin typeface="Times" pitchFamily="18" charset="0"/>
              </a:rPr>
              <a:t>NT</a:t>
            </a:r>
            <a:endParaRPr sz="4000">
              <a:latin typeface="Times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752600" y="1828800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" pitchFamily="18" charset="0"/>
              </a:rPr>
              <a:t>To use an Excel dashboard to track and analyze employee attrition rates in order to identify trends and key factors contributing to employee turnover.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" pitchFamily="18" charset="0"/>
              </a:rPr>
              <a:t>An Excel dashboard displaying attrition trends, demographic breakdowns, and reasons for leaving.</a:t>
            </a:r>
            <a:endParaRPr lang="en-US" sz="2800" dirty="0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96582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000" spc="5" dirty="0">
                <a:latin typeface="Times" pitchFamily="18" charset="0"/>
              </a:rPr>
              <a:t>PROJECT	</a:t>
            </a:r>
            <a:r>
              <a:rPr sz="4000" spc="-20" dirty="0">
                <a:latin typeface="Times" pitchFamily="18" charset="0"/>
              </a:rPr>
              <a:t>OVERVIEW</a:t>
            </a:r>
            <a:endParaRPr sz="4000">
              <a:latin typeface="Times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D0D0D"/>
                </a:solidFill>
                <a:effectLst/>
                <a:latin typeface="Times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smtClean="0">
                <a:latin typeface="Times" pitchFamily="18" charset="0"/>
              </a:rPr>
              <a:t> </a:t>
            </a:r>
            <a:r>
              <a:rPr lang="en-US" sz="2400" dirty="0" smtClean="0">
                <a:latin typeface="Times" pitchFamily="18" charset="0"/>
              </a:rPr>
              <a:t>Develop charts and graphs to show attrition rates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" pitchFamily="18" charset="0"/>
              </a:rPr>
              <a:t> Break down attrition data by age, gender, department, and tenure to identify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" pitchFamily="18" charset="0"/>
              </a:rPr>
              <a:t>Analyze common reasons for employee departures to address potential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" pitchFamily="18" charset="0"/>
              </a:rPr>
              <a:t>Generate recommendations based on data to enhance retention strategies.</a:t>
            </a:r>
            <a:endParaRPr lang="en-US" sz="2400" b="0" i="0" dirty="0">
              <a:solidFill>
                <a:srgbClr val="0D0D0D"/>
              </a:solidFill>
              <a:effectLst/>
              <a:latin typeface="Times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0" y="609600"/>
            <a:ext cx="73777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" pitchFamily="18" charset="0"/>
              </a:rPr>
              <a:t>W</a:t>
            </a:r>
            <a:r>
              <a:rPr sz="3200" spc="-20" dirty="0">
                <a:latin typeface="Times" pitchFamily="18" charset="0"/>
              </a:rPr>
              <a:t>H</a:t>
            </a:r>
            <a:r>
              <a:rPr sz="3200" spc="20" dirty="0">
                <a:latin typeface="Times" pitchFamily="18" charset="0"/>
              </a:rPr>
              <a:t>O</a:t>
            </a:r>
            <a:r>
              <a:rPr sz="3200" spc="-235" dirty="0">
                <a:latin typeface="Times" pitchFamily="18" charset="0"/>
              </a:rPr>
              <a:t> </a:t>
            </a:r>
            <a:r>
              <a:rPr sz="3200" spc="-10" dirty="0">
                <a:latin typeface="Times" pitchFamily="18" charset="0"/>
              </a:rPr>
              <a:t>AR</a:t>
            </a:r>
            <a:r>
              <a:rPr sz="3200" spc="15" dirty="0">
                <a:latin typeface="Times" pitchFamily="18" charset="0"/>
              </a:rPr>
              <a:t>E</a:t>
            </a:r>
            <a:r>
              <a:rPr sz="3200" spc="-35" dirty="0">
                <a:latin typeface="Times" pitchFamily="18" charset="0"/>
              </a:rPr>
              <a:t> </a:t>
            </a:r>
            <a:r>
              <a:rPr sz="3200" spc="-10" dirty="0">
                <a:latin typeface="Times" pitchFamily="18" charset="0"/>
              </a:rPr>
              <a:t>T</a:t>
            </a:r>
            <a:r>
              <a:rPr sz="3200" spc="-15" dirty="0">
                <a:latin typeface="Times" pitchFamily="18" charset="0"/>
              </a:rPr>
              <a:t>H</a:t>
            </a:r>
            <a:r>
              <a:rPr sz="3200" spc="15" dirty="0">
                <a:latin typeface="Times" pitchFamily="18" charset="0"/>
              </a:rPr>
              <a:t>E</a:t>
            </a:r>
            <a:r>
              <a:rPr sz="3200" spc="-35" dirty="0">
                <a:latin typeface="Times" pitchFamily="18" charset="0"/>
              </a:rPr>
              <a:t> </a:t>
            </a:r>
            <a:r>
              <a:rPr sz="3200" spc="-20" dirty="0">
                <a:latin typeface="Times" pitchFamily="18" charset="0"/>
              </a:rPr>
              <a:t>E</a:t>
            </a:r>
            <a:r>
              <a:rPr sz="3200" spc="30" dirty="0">
                <a:latin typeface="Times" pitchFamily="18" charset="0"/>
              </a:rPr>
              <a:t>N</a:t>
            </a:r>
            <a:r>
              <a:rPr sz="3200" spc="15" dirty="0">
                <a:latin typeface="Times" pitchFamily="18" charset="0"/>
              </a:rPr>
              <a:t>D</a:t>
            </a:r>
            <a:r>
              <a:rPr sz="3200" spc="-45" dirty="0">
                <a:latin typeface="Times" pitchFamily="18" charset="0"/>
              </a:rPr>
              <a:t> </a:t>
            </a:r>
            <a:r>
              <a:rPr sz="3200" dirty="0">
                <a:latin typeface="Times" pitchFamily="18" charset="0"/>
              </a:rPr>
              <a:t>U</a:t>
            </a:r>
            <a:r>
              <a:rPr sz="3200" spc="10" dirty="0">
                <a:latin typeface="Times" pitchFamily="18" charset="0"/>
              </a:rPr>
              <a:t>S</a:t>
            </a:r>
            <a:r>
              <a:rPr sz="3200" spc="-25" dirty="0">
                <a:latin typeface="Times" pitchFamily="18" charset="0"/>
              </a:rPr>
              <a:t>E</a:t>
            </a:r>
            <a:r>
              <a:rPr sz="3200" spc="-10" dirty="0">
                <a:latin typeface="Times" pitchFamily="18" charset="0"/>
              </a:rPr>
              <a:t>R</a:t>
            </a:r>
            <a:r>
              <a:rPr sz="3200" spc="5" dirty="0">
                <a:latin typeface="Times" pitchFamily="18" charset="0"/>
              </a:rPr>
              <a:t>S?</a:t>
            </a:r>
            <a:endParaRPr sz="3200">
              <a:latin typeface="Times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990600" y="1295400"/>
            <a:ext cx="99060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" pitchFamily="18" charset="0"/>
              </a:rPr>
              <a:t>Human Resources (HR) Team:</a:t>
            </a:r>
            <a:endParaRPr lang="en-US" sz="2800" dirty="0" smtClean="0">
              <a:latin typeface="Times" pitchFamily="18" charset="0"/>
            </a:endParaRPr>
          </a:p>
          <a:p>
            <a:r>
              <a:rPr lang="en-US" sz="2800" dirty="0" smtClean="0">
                <a:latin typeface="Times" pitchFamily="18" charset="0"/>
              </a:rPr>
              <a:t>identify patterns related to employee turnover</a:t>
            </a:r>
          </a:p>
          <a:p>
            <a:r>
              <a:rPr lang="en-US" sz="2800" b="1" dirty="0" smtClean="0">
                <a:latin typeface="Times" pitchFamily="18" charset="0"/>
              </a:rPr>
              <a:t>Department Managers:</a:t>
            </a:r>
            <a:endParaRPr lang="en-US" sz="2800" dirty="0" smtClean="0">
              <a:latin typeface="Times" pitchFamily="18" charset="0"/>
            </a:endParaRPr>
          </a:p>
          <a:p>
            <a:r>
              <a:rPr lang="en-US" sz="2800" dirty="0" smtClean="0">
                <a:latin typeface="Times" pitchFamily="18" charset="0"/>
              </a:rPr>
              <a:t>helping them address issues and improve team stability.</a:t>
            </a:r>
          </a:p>
          <a:p>
            <a:r>
              <a:rPr lang="en-US" sz="2800" b="1" dirty="0" smtClean="0">
                <a:latin typeface="Times" pitchFamily="18" charset="0"/>
              </a:rPr>
              <a:t>Data Analysts:</a:t>
            </a:r>
            <a:endParaRPr lang="en-US" sz="2800" dirty="0" smtClean="0">
              <a:latin typeface="Times" pitchFamily="18" charset="0"/>
            </a:endParaRPr>
          </a:p>
          <a:p>
            <a:r>
              <a:rPr lang="en-US" sz="2800" dirty="0" smtClean="0">
                <a:latin typeface="Times" pitchFamily="18" charset="0"/>
              </a:rPr>
              <a:t>perform deeper analyses, develop reports, and provide insights for strategic planning.</a:t>
            </a:r>
          </a:p>
          <a:p>
            <a:r>
              <a:rPr lang="en-US" sz="2800" b="1" dirty="0" smtClean="0">
                <a:latin typeface="Times" pitchFamily="18" charset="0"/>
              </a:rPr>
              <a:t>Employee Relations Specialists:</a:t>
            </a:r>
            <a:endParaRPr lang="en-US" sz="2800" dirty="0" smtClean="0">
              <a:latin typeface="Times" pitchFamily="18" charset="0"/>
            </a:endParaRPr>
          </a:p>
          <a:p>
            <a:r>
              <a:rPr lang="en-US" sz="2800" dirty="0" smtClean="0">
                <a:latin typeface="Times" pitchFamily="18" charset="0"/>
              </a:rPr>
              <a:t>Use the data to address and resolve issues related to employee dissatisfaction and turnover.</a:t>
            </a:r>
          </a:p>
          <a:p>
            <a:endParaRPr lang="en-US" sz="2800" dirty="0" smtClean="0">
              <a:latin typeface="Times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75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spc="10" dirty="0">
                <a:latin typeface="Times" pitchFamily="18" charset="0"/>
              </a:rPr>
              <a:t>O</a:t>
            </a:r>
            <a:r>
              <a:rPr sz="3000" spc="25" dirty="0">
                <a:latin typeface="Times" pitchFamily="18" charset="0"/>
              </a:rPr>
              <a:t>U</a:t>
            </a:r>
            <a:r>
              <a:rPr sz="3000" dirty="0">
                <a:latin typeface="Times" pitchFamily="18" charset="0"/>
              </a:rPr>
              <a:t>R</a:t>
            </a:r>
            <a:r>
              <a:rPr sz="3000" spc="5" dirty="0">
                <a:latin typeface="Times" pitchFamily="18" charset="0"/>
              </a:rPr>
              <a:t> </a:t>
            </a:r>
            <a:r>
              <a:rPr sz="3000" spc="25" dirty="0">
                <a:latin typeface="Times" pitchFamily="18" charset="0"/>
              </a:rPr>
              <a:t>S</a:t>
            </a:r>
            <a:r>
              <a:rPr sz="3000" spc="10" dirty="0">
                <a:latin typeface="Times" pitchFamily="18" charset="0"/>
              </a:rPr>
              <a:t>O</a:t>
            </a:r>
            <a:r>
              <a:rPr sz="3000" spc="25" dirty="0">
                <a:latin typeface="Times" pitchFamily="18" charset="0"/>
              </a:rPr>
              <a:t>LU</a:t>
            </a:r>
            <a:r>
              <a:rPr sz="3000" spc="-35" dirty="0">
                <a:latin typeface="Times" pitchFamily="18" charset="0"/>
              </a:rPr>
              <a:t>T</a:t>
            </a:r>
            <a:r>
              <a:rPr sz="3000" spc="-30" dirty="0">
                <a:latin typeface="Times" pitchFamily="18" charset="0"/>
              </a:rPr>
              <a:t>I</a:t>
            </a:r>
            <a:r>
              <a:rPr sz="3000" spc="10" dirty="0">
                <a:latin typeface="Times" pitchFamily="18" charset="0"/>
              </a:rPr>
              <a:t>O</a:t>
            </a:r>
            <a:r>
              <a:rPr sz="3000" dirty="0">
                <a:latin typeface="Times" pitchFamily="18" charset="0"/>
              </a:rPr>
              <a:t>N</a:t>
            </a:r>
            <a:r>
              <a:rPr sz="3000" spc="-345" dirty="0">
                <a:latin typeface="Times" pitchFamily="18" charset="0"/>
              </a:rPr>
              <a:t> </a:t>
            </a:r>
            <a:r>
              <a:rPr sz="3000" spc="-35" dirty="0">
                <a:latin typeface="Times" pitchFamily="18" charset="0"/>
              </a:rPr>
              <a:t>A</a:t>
            </a:r>
            <a:r>
              <a:rPr sz="3000" spc="-5" dirty="0">
                <a:latin typeface="Times" pitchFamily="18" charset="0"/>
              </a:rPr>
              <a:t>N</a:t>
            </a:r>
            <a:r>
              <a:rPr sz="3000" dirty="0">
                <a:latin typeface="Times" pitchFamily="18" charset="0"/>
              </a:rPr>
              <a:t>D</a:t>
            </a:r>
            <a:r>
              <a:rPr sz="3000" spc="35" dirty="0">
                <a:latin typeface="Times" pitchFamily="18" charset="0"/>
              </a:rPr>
              <a:t> </a:t>
            </a:r>
            <a:r>
              <a:rPr sz="3000" spc="-30" dirty="0">
                <a:latin typeface="Times" pitchFamily="18" charset="0"/>
              </a:rPr>
              <a:t>I</a:t>
            </a:r>
            <a:r>
              <a:rPr sz="3000" spc="-35" dirty="0">
                <a:latin typeface="Times" pitchFamily="18" charset="0"/>
              </a:rPr>
              <a:t>T</a:t>
            </a:r>
            <a:r>
              <a:rPr sz="3000" dirty="0">
                <a:latin typeface="Times" pitchFamily="18" charset="0"/>
              </a:rPr>
              <a:t>S</a:t>
            </a:r>
            <a:r>
              <a:rPr sz="3000" spc="60" dirty="0">
                <a:latin typeface="Times" pitchFamily="18" charset="0"/>
              </a:rPr>
              <a:t> </a:t>
            </a:r>
            <a:r>
              <a:rPr sz="3000" spc="-295" dirty="0">
                <a:latin typeface="Times" pitchFamily="18" charset="0"/>
              </a:rPr>
              <a:t>V</a:t>
            </a:r>
            <a:r>
              <a:rPr sz="3000" spc="-35" dirty="0">
                <a:latin typeface="Times" pitchFamily="18" charset="0"/>
              </a:rPr>
              <a:t>A</a:t>
            </a:r>
            <a:r>
              <a:rPr sz="3000" spc="25" dirty="0">
                <a:latin typeface="Times" pitchFamily="18" charset="0"/>
              </a:rPr>
              <a:t>LU</a:t>
            </a:r>
            <a:r>
              <a:rPr sz="3000" dirty="0">
                <a:latin typeface="Times" pitchFamily="18" charset="0"/>
              </a:rPr>
              <a:t>E</a:t>
            </a:r>
            <a:r>
              <a:rPr sz="3000" spc="-65" dirty="0">
                <a:latin typeface="Times" pitchFamily="18" charset="0"/>
              </a:rPr>
              <a:t> </a:t>
            </a:r>
            <a:r>
              <a:rPr sz="3000" spc="-15" dirty="0">
                <a:latin typeface="Times" pitchFamily="18" charset="0"/>
              </a:rPr>
              <a:t>P</a:t>
            </a:r>
            <a:r>
              <a:rPr sz="3000" spc="-30" dirty="0">
                <a:latin typeface="Times" pitchFamily="18" charset="0"/>
              </a:rPr>
              <a:t>R</a:t>
            </a:r>
            <a:r>
              <a:rPr sz="3000" spc="10" dirty="0">
                <a:latin typeface="Times" pitchFamily="18" charset="0"/>
              </a:rPr>
              <a:t>O</a:t>
            </a:r>
            <a:r>
              <a:rPr sz="3000" spc="-15" dirty="0">
                <a:latin typeface="Times" pitchFamily="18" charset="0"/>
              </a:rPr>
              <a:t>P</a:t>
            </a:r>
            <a:r>
              <a:rPr sz="3000" spc="10" dirty="0">
                <a:latin typeface="Times" pitchFamily="18" charset="0"/>
              </a:rPr>
              <a:t>O</a:t>
            </a:r>
            <a:r>
              <a:rPr sz="3000" spc="25" dirty="0">
                <a:latin typeface="Times" pitchFamily="18" charset="0"/>
              </a:rPr>
              <a:t>S</a:t>
            </a:r>
            <a:r>
              <a:rPr sz="3000" spc="-30" dirty="0">
                <a:latin typeface="Times" pitchFamily="18" charset="0"/>
              </a:rPr>
              <a:t>I</a:t>
            </a:r>
            <a:r>
              <a:rPr sz="3000" spc="-35" dirty="0">
                <a:latin typeface="Times" pitchFamily="18" charset="0"/>
              </a:rPr>
              <a:t>T</a:t>
            </a:r>
            <a:r>
              <a:rPr sz="3000" spc="-30" dirty="0">
                <a:latin typeface="Times" pitchFamily="18" charset="0"/>
              </a:rPr>
              <a:t>I</a:t>
            </a:r>
            <a:r>
              <a:rPr sz="3000" spc="10" dirty="0">
                <a:latin typeface="Times" pitchFamily="18" charset="0"/>
              </a:rPr>
              <a:t>O</a:t>
            </a:r>
            <a:r>
              <a:rPr sz="3000" dirty="0">
                <a:latin typeface="Times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 rot="10800000" flipV="1">
            <a:off x="609600" y="1612614"/>
            <a:ext cx="8153400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0" dirty="0" smtClean="0">
                <a:latin typeface="Times" pitchFamily="18" charset="0"/>
              </a:rPr>
              <a:t>O</a:t>
            </a:r>
            <a:r>
              <a:rPr lang="en-US" sz="2000" b="1" spc="25" dirty="0" smtClean="0">
                <a:latin typeface="Times" pitchFamily="18" charset="0"/>
              </a:rPr>
              <a:t>U</a:t>
            </a:r>
            <a:r>
              <a:rPr lang="en-US" sz="2000" b="1" dirty="0" smtClean="0">
                <a:latin typeface="Times" pitchFamily="18" charset="0"/>
              </a:rPr>
              <a:t>R</a:t>
            </a:r>
            <a:r>
              <a:rPr lang="en-US" sz="2000" b="1" spc="5" dirty="0" smtClean="0">
                <a:latin typeface="Times" pitchFamily="18" charset="0"/>
              </a:rPr>
              <a:t> </a:t>
            </a:r>
            <a:r>
              <a:rPr lang="en-US" sz="2000" b="1" spc="25" dirty="0" smtClean="0">
                <a:latin typeface="Times" pitchFamily="18" charset="0"/>
              </a:rPr>
              <a:t>S</a:t>
            </a:r>
            <a:r>
              <a:rPr lang="en-US" sz="2000" b="1" spc="10" dirty="0" smtClean="0">
                <a:latin typeface="Times" pitchFamily="18" charset="0"/>
              </a:rPr>
              <a:t>O</a:t>
            </a:r>
            <a:r>
              <a:rPr lang="en-US" sz="2000" b="1" spc="25" dirty="0" smtClean="0">
                <a:latin typeface="Times" pitchFamily="18" charset="0"/>
              </a:rPr>
              <a:t>LU</a:t>
            </a:r>
            <a:r>
              <a:rPr lang="en-US" sz="2000" b="1" spc="-35" dirty="0" smtClean="0">
                <a:latin typeface="Times" pitchFamily="18" charset="0"/>
              </a:rPr>
              <a:t>T</a:t>
            </a:r>
            <a:r>
              <a:rPr lang="en-US" sz="2000" b="1" spc="-30" dirty="0" smtClean="0">
                <a:latin typeface="Times" pitchFamily="18" charset="0"/>
              </a:rPr>
              <a:t>I</a:t>
            </a:r>
            <a:r>
              <a:rPr lang="en-US" sz="2000" b="1" spc="10" dirty="0" smtClean="0">
                <a:latin typeface="Times" pitchFamily="18" charset="0"/>
              </a:rPr>
              <a:t>O</a:t>
            </a:r>
            <a:r>
              <a:rPr lang="en-US" sz="2000" b="1" dirty="0" smtClean="0">
                <a:latin typeface="Times" pitchFamily="18" charset="0"/>
              </a:rPr>
              <a:t>N: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  <a:cs typeface="Arial" charset="0"/>
              </a:rPr>
              <a:t>Line charts and bar graphs to display turnover rates over time.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  <a:cs typeface="Arial" charset="0"/>
              </a:rPr>
              <a:t>rates the different periods to identify trends and seasonal patterns.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 smtClean="0">
                <a:latin typeface="Times" pitchFamily="18" charset="0"/>
              </a:rPr>
              <a:t>Breakdown of attrition by age, gender, department, and tenure using pivot tables and charts.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 smtClean="0">
                <a:latin typeface="Times" pitchFamily="18" charset="0"/>
              </a:rPr>
              <a:t>identification of regional issues impacting turnover.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-295" dirty="0" smtClean="0">
                <a:latin typeface="Times" pitchFamily="18" charset="0"/>
              </a:rPr>
              <a:t>V</a:t>
            </a:r>
            <a:r>
              <a:rPr lang="en-US" sz="2000" b="1" spc="-35" dirty="0" smtClean="0">
                <a:latin typeface="Times" pitchFamily="18" charset="0"/>
              </a:rPr>
              <a:t>A</a:t>
            </a:r>
            <a:r>
              <a:rPr lang="en-US" sz="2000" b="1" spc="25" dirty="0" smtClean="0">
                <a:latin typeface="Times" pitchFamily="18" charset="0"/>
              </a:rPr>
              <a:t>LU</a:t>
            </a:r>
            <a:r>
              <a:rPr lang="en-US" sz="2000" b="1" dirty="0" smtClean="0">
                <a:latin typeface="Times" pitchFamily="18" charset="0"/>
              </a:rPr>
              <a:t>E</a:t>
            </a:r>
            <a:r>
              <a:rPr lang="en-US" sz="2000" b="1" spc="-65" dirty="0" smtClean="0">
                <a:latin typeface="Times" pitchFamily="18" charset="0"/>
              </a:rPr>
              <a:t> </a:t>
            </a:r>
            <a:r>
              <a:rPr lang="en-US" sz="2000" b="1" spc="-15" dirty="0" smtClean="0">
                <a:latin typeface="Times" pitchFamily="18" charset="0"/>
              </a:rPr>
              <a:t>P</a:t>
            </a:r>
            <a:r>
              <a:rPr lang="en-US" sz="2000" b="1" spc="-30" dirty="0" smtClean="0">
                <a:latin typeface="Times" pitchFamily="18" charset="0"/>
              </a:rPr>
              <a:t>R</a:t>
            </a:r>
            <a:r>
              <a:rPr lang="en-US" sz="2000" b="1" spc="10" dirty="0" smtClean="0">
                <a:latin typeface="Times" pitchFamily="18" charset="0"/>
              </a:rPr>
              <a:t>O</a:t>
            </a:r>
            <a:r>
              <a:rPr lang="en-US" sz="2000" b="1" spc="-15" dirty="0" smtClean="0">
                <a:latin typeface="Times" pitchFamily="18" charset="0"/>
              </a:rPr>
              <a:t>P</a:t>
            </a:r>
            <a:r>
              <a:rPr lang="en-US" sz="2000" b="1" spc="10" dirty="0" smtClean="0">
                <a:latin typeface="Times" pitchFamily="18" charset="0"/>
              </a:rPr>
              <a:t>O</a:t>
            </a:r>
            <a:r>
              <a:rPr lang="en-US" sz="2000" b="1" spc="25" dirty="0" smtClean="0">
                <a:latin typeface="Times" pitchFamily="18" charset="0"/>
              </a:rPr>
              <a:t>S</a:t>
            </a:r>
            <a:r>
              <a:rPr lang="en-US" sz="2000" b="1" spc="-30" dirty="0" smtClean="0">
                <a:latin typeface="Times" pitchFamily="18" charset="0"/>
              </a:rPr>
              <a:t>I</a:t>
            </a:r>
            <a:r>
              <a:rPr lang="en-US" sz="2000" b="1" spc="-35" dirty="0" smtClean="0">
                <a:latin typeface="Times" pitchFamily="18" charset="0"/>
              </a:rPr>
              <a:t>T</a:t>
            </a:r>
            <a:r>
              <a:rPr lang="en-US" sz="2000" b="1" spc="-30" dirty="0" smtClean="0">
                <a:latin typeface="Times" pitchFamily="18" charset="0"/>
              </a:rPr>
              <a:t>I</a:t>
            </a:r>
            <a:r>
              <a:rPr lang="en-US" sz="2000" b="1" spc="10" dirty="0" smtClean="0">
                <a:latin typeface="Times" pitchFamily="18" charset="0"/>
              </a:rPr>
              <a:t>O</a:t>
            </a:r>
            <a:r>
              <a:rPr lang="en-US" sz="2000" b="1" dirty="0" smtClean="0">
                <a:latin typeface="Times" pitchFamily="18" charset="0"/>
              </a:rPr>
              <a:t>N: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  <a:cs typeface="Arial" charset="0"/>
              </a:rPr>
              <a:t> </a:t>
            </a:r>
            <a:r>
              <a:rPr lang="en-US" sz="2000" dirty="0" smtClean="0">
                <a:latin typeface="Times" pitchFamily="18" charset="0"/>
              </a:rPr>
              <a:t>Identifies key factors contributing to employee turnover, such as demographic trends and departmental issues, leading to targeted and effective retention strategies.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1371600"/>
            <a:ext cx="6781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" pitchFamily="18" charset="0"/>
              </a:rPr>
              <a:t>Department where the employee works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" pitchFamily="18" charset="0"/>
              </a:rPr>
              <a:t>Employment Status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" pitchFamily="18" charset="0"/>
              </a:rPr>
              <a:t>Reason for Leaving</a:t>
            </a:r>
            <a:endParaRPr lang="en-US" sz="2800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1600200"/>
            <a:ext cx="8686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1. Preparing Your Data</a:t>
            </a:r>
          </a:p>
          <a:p>
            <a:r>
              <a:rPr lang="en-US" dirty="0" smtClean="0"/>
              <a:t>Ensure your data is organized in a tabular format with clear headers.</a:t>
            </a:r>
          </a:p>
          <a:p>
            <a:r>
              <a:rPr lang="en-US" b="1" dirty="0" smtClean="0"/>
              <a:t>2. Creating a Pivot Table</a:t>
            </a:r>
          </a:p>
          <a:p>
            <a:r>
              <a:rPr lang="en-US" b="1" dirty="0" smtClean="0"/>
              <a:t>Select Your Data</a:t>
            </a:r>
            <a:r>
              <a:rPr lang="en-US" dirty="0" smtClean="0"/>
              <a:t>: Highlight the range of data you want to analyze, including headers.</a:t>
            </a:r>
          </a:p>
          <a:p>
            <a:r>
              <a:rPr lang="en-US" b="1" dirty="0" smtClean="0"/>
              <a:t>Insert Pivot Table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Go to the </a:t>
            </a:r>
            <a:r>
              <a:rPr lang="en-US" b="1" dirty="0" smtClean="0"/>
              <a:t>Insert</a:t>
            </a:r>
            <a:r>
              <a:rPr lang="en-US" dirty="0" smtClean="0"/>
              <a:t> tab on the Ribbon.</a:t>
            </a:r>
          </a:p>
          <a:p>
            <a:pPr lvl="1"/>
            <a:r>
              <a:rPr lang="en-US" dirty="0" smtClean="0"/>
              <a:t>Click on </a:t>
            </a:r>
            <a:r>
              <a:rPr lang="en-US" b="1" dirty="0" smtClean="0"/>
              <a:t>PivotTable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Choose where you want the PivotTable report to be placed </a:t>
            </a:r>
          </a:p>
          <a:p>
            <a:r>
              <a:rPr lang="en-US" b="1" dirty="0" smtClean="0"/>
              <a:t>Set Up the Pivot Table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Filter :name</a:t>
            </a:r>
          </a:p>
          <a:p>
            <a:r>
              <a:rPr lang="en-US" dirty="0" smtClean="0"/>
              <a:t>Termination type</a:t>
            </a:r>
          </a:p>
          <a:p>
            <a:r>
              <a:rPr lang="en-US" dirty="0" smtClean="0"/>
              <a:t>Department type</a:t>
            </a:r>
          </a:p>
          <a:p>
            <a:r>
              <a:rPr lang="en-US" dirty="0" smtClean="0"/>
              <a:t>Employee type</a:t>
            </a:r>
          </a:p>
          <a:p>
            <a:r>
              <a:rPr lang="en-US" dirty="0" smtClean="0"/>
              <a:t>Cont of exit date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545</Words>
  <Application>Microsoft Office PowerPoint</Application>
  <PresentationFormat>Widescreen</PresentationFormat>
  <Paragraphs>171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Roboto</vt:lpstr>
      <vt:lpstr>Times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CHART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Hp</cp:lastModifiedBy>
  <cp:revision>26</cp:revision>
  <dcterms:created xsi:type="dcterms:W3CDTF">2024-03-29T15:07:22Z</dcterms:created>
  <dcterms:modified xsi:type="dcterms:W3CDTF">2024-08-31T11:22:33Z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