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16.jpg" ContentType="image/jpg"/>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media/image25.jpg" ContentType="image/jpg"/>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3"/>
  </p:notesMasterIdLst>
  <p:handoutMasterIdLst>
    <p:handoutMasterId r:id="rId24"/>
  </p:handoutMasterIdLst>
  <p:sldIdLst>
    <p:sldId id="281" r:id="rId5"/>
    <p:sldId id="307" r:id="rId6"/>
    <p:sldId id="304" r:id="rId7"/>
    <p:sldId id="323" r:id="rId8"/>
    <p:sldId id="282" r:id="rId9"/>
    <p:sldId id="325" r:id="rId10"/>
    <p:sldId id="326" r:id="rId11"/>
    <p:sldId id="317" r:id="rId12"/>
    <p:sldId id="327" r:id="rId13"/>
    <p:sldId id="314" r:id="rId14"/>
    <p:sldId id="330" r:id="rId15"/>
    <p:sldId id="331" r:id="rId16"/>
    <p:sldId id="332" r:id="rId17"/>
    <p:sldId id="333" r:id="rId18"/>
    <p:sldId id="335" r:id="rId19"/>
    <p:sldId id="334" r:id="rId20"/>
    <p:sldId id="297" r:id="rId21"/>
    <p:sldId id="312" r:id="rId22"/>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p:cViewPr varScale="1">
        <p:scale>
          <a:sx n="80" d="100"/>
          <a:sy n="80" d="100"/>
        </p:scale>
        <p:origin x="62" y="8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91944\Documents\EmployeeData_newDemographic.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91944\Documents\EmployeeData_newDemographic.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91944\Documents\EmployeeData_newDemographic.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[EmployeeData_newDemographic.xlsx]Sheet1!PivotTable1</c:name>
    <c:fmtId val="8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Demograph</a:t>
            </a:r>
            <a:r>
              <a:rPr lang="en-IN"/>
              <a:t>ic Analysis</a:t>
            </a:r>
          </a:p>
        </c:rich>
      </c:tx>
      <c:overlay val="1"/>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187670110720609E-2"/>
          <c:y val="0.32918919216397036"/>
          <c:w val="0.64744379104762795"/>
          <c:h val="0.39418773377751443"/>
        </c:manualLayout>
      </c:layout>
      <c:barChart>
        <c:barDir val="col"/>
        <c:grouping val="clustered"/>
        <c:varyColors val="0"/>
        <c:ser>
          <c:idx val="0"/>
          <c:order val="0"/>
          <c:tx>
            <c:strRef>
              <c:f>Sheet1!$B$3:$B$4</c:f>
              <c:strCache>
                <c:ptCount val="1"/>
                <c:pt idx="0">
                  <c:v>Late 20s</c:v>
                </c:pt>
              </c:strCache>
            </c:strRef>
          </c:tx>
          <c:spPr>
            <a:solidFill>
              <a:schemeClr val="accent1"/>
            </a:solidFill>
            <a:ln>
              <a:noFill/>
            </a:ln>
            <a:effectLst/>
          </c:spPr>
          <c:invertIfNegative val="0"/>
          <c:trendline>
            <c:spPr>
              <a:ln w="19050" cap="rnd">
                <a:solidFill>
                  <a:schemeClr val="accent6">
                    <a:lumMod val="60000"/>
                    <a:lumOff val="40000"/>
                  </a:schemeClr>
                </a:solidFill>
                <a:prstDash val="sysDot"/>
              </a:ln>
              <a:effectLst/>
            </c:spPr>
            <c:trendlineType val="linear"/>
            <c:dispRSqr val="0"/>
            <c:dispEq val="0"/>
          </c:trendline>
          <c:cat>
            <c:strRef>
              <c:f>Sheet1!$A$5:$A$12</c:f>
              <c:strCache>
                <c:ptCount val="7"/>
                <c:pt idx="0">
                  <c:v>Accounting</c:v>
                </c:pt>
                <c:pt idx="1">
                  <c:v>Engineering</c:v>
                </c:pt>
                <c:pt idx="2">
                  <c:v>Finance</c:v>
                </c:pt>
                <c:pt idx="3">
                  <c:v>Human Resources</c:v>
                </c:pt>
                <c:pt idx="4">
                  <c:v>IT</c:v>
                </c:pt>
                <c:pt idx="5">
                  <c:v>Marketing</c:v>
                </c:pt>
                <c:pt idx="6">
                  <c:v>Sales</c:v>
                </c:pt>
              </c:strCache>
            </c:strRef>
          </c:cat>
          <c:val>
            <c:numRef>
              <c:f>Sheet1!$B$5:$B$12</c:f>
              <c:numCache>
                <c:formatCode>General</c:formatCode>
                <c:ptCount val="7"/>
                <c:pt idx="0">
                  <c:v>15</c:v>
                </c:pt>
                <c:pt idx="1">
                  <c:v>16</c:v>
                </c:pt>
                <c:pt idx="2">
                  <c:v>12</c:v>
                </c:pt>
                <c:pt idx="3">
                  <c:v>12</c:v>
                </c:pt>
                <c:pt idx="4">
                  <c:v>32</c:v>
                </c:pt>
                <c:pt idx="5">
                  <c:v>16</c:v>
                </c:pt>
                <c:pt idx="6">
                  <c:v>17</c:v>
                </c:pt>
              </c:numCache>
            </c:numRef>
          </c:val>
          <c:extLst>
            <c:ext xmlns:c16="http://schemas.microsoft.com/office/drawing/2014/chart" uri="{C3380CC4-5D6E-409C-BE32-E72D297353CC}">
              <c16:uniqueId val="{00000001-C1BF-43FA-B89D-091158AAFAC0}"/>
            </c:ext>
          </c:extLst>
        </c:ser>
        <c:ser>
          <c:idx val="1"/>
          <c:order val="1"/>
          <c:tx>
            <c:strRef>
              <c:f>Sheet1!$C$3:$C$4</c:f>
              <c:strCache>
                <c:ptCount val="1"/>
                <c:pt idx="0">
                  <c:v>Early 30s</c:v>
                </c:pt>
              </c:strCache>
            </c:strRef>
          </c:tx>
          <c:spPr>
            <a:solidFill>
              <a:schemeClr val="accent2"/>
            </a:solidFill>
            <a:ln>
              <a:noFill/>
            </a:ln>
            <a:effectLst/>
          </c:spPr>
          <c:invertIfNegative val="0"/>
          <c:cat>
            <c:strRef>
              <c:f>Sheet1!$A$5:$A$12</c:f>
              <c:strCache>
                <c:ptCount val="7"/>
                <c:pt idx="0">
                  <c:v>Accounting</c:v>
                </c:pt>
                <c:pt idx="1">
                  <c:v>Engineering</c:v>
                </c:pt>
                <c:pt idx="2">
                  <c:v>Finance</c:v>
                </c:pt>
                <c:pt idx="3">
                  <c:v>Human Resources</c:v>
                </c:pt>
                <c:pt idx="4">
                  <c:v>IT</c:v>
                </c:pt>
                <c:pt idx="5">
                  <c:v>Marketing</c:v>
                </c:pt>
                <c:pt idx="6">
                  <c:v>Sales</c:v>
                </c:pt>
              </c:strCache>
            </c:strRef>
          </c:cat>
          <c:val>
            <c:numRef>
              <c:f>Sheet1!$C$5:$C$12</c:f>
              <c:numCache>
                <c:formatCode>General</c:formatCode>
                <c:ptCount val="7"/>
                <c:pt idx="0">
                  <c:v>13</c:v>
                </c:pt>
                <c:pt idx="1">
                  <c:v>18</c:v>
                </c:pt>
                <c:pt idx="2">
                  <c:v>8</c:v>
                </c:pt>
                <c:pt idx="3">
                  <c:v>10</c:v>
                </c:pt>
                <c:pt idx="4">
                  <c:v>37</c:v>
                </c:pt>
                <c:pt idx="5">
                  <c:v>20</c:v>
                </c:pt>
                <c:pt idx="6">
                  <c:v>23</c:v>
                </c:pt>
              </c:numCache>
            </c:numRef>
          </c:val>
          <c:extLst>
            <c:ext xmlns:c16="http://schemas.microsoft.com/office/drawing/2014/chart" uri="{C3380CC4-5D6E-409C-BE32-E72D297353CC}">
              <c16:uniqueId val="{00000002-C1BF-43FA-B89D-091158AAFAC0}"/>
            </c:ext>
          </c:extLst>
        </c:ser>
        <c:ser>
          <c:idx val="2"/>
          <c:order val="2"/>
          <c:tx>
            <c:strRef>
              <c:f>Sheet1!$D$3:$D$4</c:f>
              <c:strCache>
                <c:ptCount val="1"/>
                <c:pt idx="0">
                  <c:v>Late 30s</c:v>
                </c:pt>
              </c:strCache>
            </c:strRef>
          </c:tx>
          <c:spPr>
            <a:solidFill>
              <a:schemeClr val="accent3"/>
            </a:solidFill>
            <a:ln>
              <a:noFill/>
            </a:ln>
            <a:effectLst/>
          </c:spPr>
          <c:invertIfNegative val="0"/>
          <c:cat>
            <c:strRef>
              <c:f>Sheet1!$A$5:$A$12</c:f>
              <c:strCache>
                <c:ptCount val="7"/>
                <c:pt idx="0">
                  <c:v>Accounting</c:v>
                </c:pt>
                <c:pt idx="1">
                  <c:v>Engineering</c:v>
                </c:pt>
                <c:pt idx="2">
                  <c:v>Finance</c:v>
                </c:pt>
                <c:pt idx="3">
                  <c:v>Human Resources</c:v>
                </c:pt>
                <c:pt idx="4">
                  <c:v>IT</c:v>
                </c:pt>
                <c:pt idx="5">
                  <c:v>Marketing</c:v>
                </c:pt>
                <c:pt idx="6">
                  <c:v>Sales</c:v>
                </c:pt>
              </c:strCache>
            </c:strRef>
          </c:cat>
          <c:val>
            <c:numRef>
              <c:f>Sheet1!$D$5:$D$12</c:f>
              <c:numCache>
                <c:formatCode>General</c:formatCode>
                <c:ptCount val="7"/>
                <c:pt idx="0">
                  <c:v>10</c:v>
                </c:pt>
                <c:pt idx="1">
                  <c:v>11</c:v>
                </c:pt>
                <c:pt idx="2">
                  <c:v>13</c:v>
                </c:pt>
                <c:pt idx="3">
                  <c:v>15</c:v>
                </c:pt>
                <c:pt idx="4">
                  <c:v>31</c:v>
                </c:pt>
                <c:pt idx="5">
                  <c:v>12</c:v>
                </c:pt>
                <c:pt idx="6">
                  <c:v>18</c:v>
                </c:pt>
              </c:numCache>
            </c:numRef>
          </c:val>
          <c:extLst>
            <c:ext xmlns:c16="http://schemas.microsoft.com/office/drawing/2014/chart" uri="{C3380CC4-5D6E-409C-BE32-E72D297353CC}">
              <c16:uniqueId val="{00000003-C1BF-43FA-B89D-091158AAFAC0}"/>
            </c:ext>
          </c:extLst>
        </c:ser>
        <c:ser>
          <c:idx val="3"/>
          <c:order val="3"/>
          <c:tx>
            <c:strRef>
              <c:f>Sheet1!$E$3:$E$4</c:f>
              <c:strCache>
                <c:ptCount val="1"/>
                <c:pt idx="0">
                  <c:v>Early 40s</c:v>
                </c:pt>
              </c:strCache>
            </c:strRef>
          </c:tx>
          <c:spPr>
            <a:solidFill>
              <a:schemeClr val="accent4"/>
            </a:solidFill>
            <a:ln>
              <a:noFill/>
            </a:ln>
            <a:effectLst/>
          </c:spPr>
          <c:invertIfNegative val="0"/>
          <c:cat>
            <c:strRef>
              <c:f>Sheet1!$A$5:$A$12</c:f>
              <c:strCache>
                <c:ptCount val="7"/>
                <c:pt idx="0">
                  <c:v>Accounting</c:v>
                </c:pt>
                <c:pt idx="1">
                  <c:v>Engineering</c:v>
                </c:pt>
                <c:pt idx="2">
                  <c:v>Finance</c:v>
                </c:pt>
                <c:pt idx="3">
                  <c:v>Human Resources</c:v>
                </c:pt>
                <c:pt idx="4">
                  <c:v>IT</c:v>
                </c:pt>
                <c:pt idx="5">
                  <c:v>Marketing</c:v>
                </c:pt>
                <c:pt idx="6">
                  <c:v>Sales</c:v>
                </c:pt>
              </c:strCache>
            </c:strRef>
          </c:cat>
          <c:val>
            <c:numRef>
              <c:f>Sheet1!$E$5:$E$12</c:f>
              <c:numCache>
                <c:formatCode>General</c:formatCode>
                <c:ptCount val="7"/>
                <c:pt idx="0">
                  <c:v>13</c:v>
                </c:pt>
                <c:pt idx="1">
                  <c:v>17</c:v>
                </c:pt>
                <c:pt idx="2">
                  <c:v>11</c:v>
                </c:pt>
                <c:pt idx="3">
                  <c:v>11</c:v>
                </c:pt>
                <c:pt idx="4">
                  <c:v>36</c:v>
                </c:pt>
                <c:pt idx="5">
                  <c:v>10</c:v>
                </c:pt>
                <c:pt idx="6">
                  <c:v>22</c:v>
                </c:pt>
              </c:numCache>
            </c:numRef>
          </c:val>
          <c:extLst>
            <c:ext xmlns:c16="http://schemas.microsoft.com/office/drawing/2014/chart" uri="{C3380CC4-5D6E-409C-BE32-E72D297353CC}">
              <c16:uniqueId val="{00000004-C1BF-43FA-B89D-091158AAFAC0}"/>
            </c:ext>
          </c:extLst>
        </c:ser>
        <c:ser>
          <c:idx val="4"/>
          <c:order val="4"/>
          <c:tx>
            <c:strRef>
              <c:f>Sheet1!$F$3:$F$4</c:f>
              <c:strCache>
                <c:ptCount val="1"/>
                <c:pt idx="0">
                  <c:v>Late 40s</c:v>
                </c:pt>
              </c:strCache>
            </c:strRef>
          </c:tx>
          <c:spPr>
            <a:solidFill>
              <a:schemeClr val="accent5"/>
            </a:solidFill>
            <a:ln>
              <a:noFill/>
            </a:ln>
            <a:effectLst/>
          </c:spPr>
          <c:invertIfNegative val="0"/>
          <c:cat>
            <c:strRef>
              <c:f>Sheet1!$A$5:$A$12</c:f>
              <c:strCache>
                <c:ptCount val="7"/>
                <c:pt idx="0">
                  <c:v>Accounting</c:v>
                </c:pt>
                <c:pt idx="1">
                  <c:v>Engineering</c:v>
                </c:pt>
                <c:pt idx="2">
                  <c:v>Finance</c:v>
                </c:pt>
                <c:pt idx="3">
                  <c:v>Human Resources</c:v>
                </c:pt>
                <c:pt idx="4">
                  <c:v>IT</c:v>
                </c:pt>
                <c:pt idx="5">
                  <c:v>Marketing</c:v>
                </c:pt>
                <c:pt idx="6">
                  <c:v>Sales</c:v>
                </c:pt>
              </c:strCache>
            </c:strRef>
          </c:cat>
          <c:val>
            <c:numRef>
              <c:f>Sheet1!$F$5:$F$12</c:f>
              <c:numCache>
                <c:formatCode>General</c:formatCode>
                <c:ptCount val="7"/>
                <c:pt idx="0">
                  <c:v>24</c:v>
                </c:pt>
                <c:pt idx="1">
                  <c:v>22</c:v>
                </c:pt>
                <c:pt idx="2">
                  <c:v>13</c:v>
                </c:pt>
                <c:pt idx="3">
                  <c:v>16</c:v>
                </c:pt>
                <c:pt idx="4">
                  <c:v>34</c:v>
                </c:pt>
                <c:pt idx="5">
                  <c:v>24</c:v>
                </c:pt>
                <c:pt idx="6">
                  <c:v>24</c:v>
                </c:pt>
              </c:numCache>
            </c:numRef>
          </c:val>
          <c:extLst>
            <c:ext xmlns:c16="http://schemas.microsoft.com/office/drawing/2014/chart" uri="{C3380CC4-5D6E-409C-BE32-E72D297353CC}">
              <c16:uniqueId val="{00000005-C1BF-43FA-B89D-091158AAFAC0}"/>
            </c:ext>
          </c:extLst>
        </c:ser>
        <c:ser>
          <c:idx val="5"/>
          <c:order val="5"/>
          <c:tx>
            <c:strRef>
              <c:f>Sheet1!$G$3:$G$4</c:f>
              <c:strCache>
                <c:ptCount val="1"/>
                <c:pt idx="0">
                  <c:v>Early 50s</c:v>
                </c:pt>
              </c:strCache>
            </c:strRef>
          </c:tx>
          <c:spPr>
            <a:solidFill>
              <a:schemeClr val="accent6"/>
            </a:solidFill>
            <a:ln>
              <a:noFill/>
            </a:ln>
            <a:effectLst/>
          </c:spPr>
          <c:invertIfNegative val="0"/>
          <c:cat>
            <c:strRef>
              <c:f>Sheet1!$A$5:$A$12</c:f>
              <c:strCache>
                <c:ptCount val="7"/>
                <c:pt idx="0">
                  <c:v>Accounting</c:v>
                </c:pt>
                <c:pt idx="1">
                  <c:v>Engineering</c:v>
                </c:pt>
                <c:pt idx="2">
                  <c:v>Finance</c:v>
                </c:pt>
                <c:pt idx="3">
                  <c:v>Human Resources</c:v>
                </c:pt>
                <c:pt idx="4">
                  <c:v>IT</c:v>
                </c:pt>
                <c:pt idx="5">
                  <c:v>Marketing</c:v>
                </c:pt>
                <c:pt idx="6">
                  <c:v>Sales</c:v>
                </c:pt>
              </c:strCache>
            </c:strRef>
          </c:cat>
          <c:val>
            <c:numRef>
              <c:f>Sheet1!$G$5:$G$12</c:f>
              <c:numCache>
                <c:formatCode>General</c:formatCode>
                <c:ptCount val="7"/>
                <c:pt idx="0">
                  <c:v>13</c:v>
                </c:pt>
                <c:pt idx="1">
                  <c:v>18</c:v>
                </c:pt>
                <c:pt idx="2">
                  <c:v>13</c:v>
                </c:pt>
                <c:pt idx="3">
                  <c:v>24</c:v>
                </c:pt>
                <c:pt idx="4">
                  <c:v>39</c:v>
                </c:pt>
                <c:pt idx="5">
                  <c:v>10</c:v>
                </c:pt>
                <c:pt idx="6">
                  <c:v>17</c:v>
                </c:pt>
              </c:numCache>
            </c:numRef>
          </c:val>
          <c:extLst>
            <c:ext xmlns:c16="http://schemas.microsoft.com/office/drawing/2014/chart" uri="{C3380CC4-5D6E-409C-BE32-E72D297353CC}">
              <c16:uniqueId val="{00000006-C1BF-43FA-B89D-091158AAFAC0}"/>
            </c:ext>
          </c:extLst>
        </c:ser>
        <c:ser>
          <c:idx val="6"/>
          <c:order val="6"/>
          <c:tx>
            <c:strRef>
              <c:f>Sheet1!$H$3:$H$4</c:f>
              <c:strCache>
                <c:ptCount val="1"/>
                <c:pt idx="0">
                  <c:v>Late 50s</c:v>
                </c:pt>
              </c:strCache>
            </c:strRef>
          </c:tx>
          <c:spPr>
            <a:solidFill>
              <a:schemeClr val="accent1">
                <a:lumMod val="60000"/>
              </a:schemeClr>
            </a:solidFill>
            <a:ln>
              <a:noFill/>
            </a:ln>
            <a:effectLst/>
          </c:spPr>
          <c:invertIfNegative val="0"/>
          <c:cat>
            <c:strRef>
              <c:f>Sheet1!$A$5:$A$12</c:f>
              <c:strCache>
                <c:ptCount val="7"/>
                <c:pt idx="0">
                  <c:v>Accounting</c:v>
                </c:pt>
                <c:pt idx="1">
                  <c:v>Engineering</c:v>
                </c:pt>
                <c:pt idx="2">
                  <c:v>Finance</c:v>
                </c:pt>
                <c:pt idx="3">
                  <c:v>Human Resources</c:v>
                </c:pt>
                <c:pt idx="4">
                  <c:v>IT</c:v>
                </c:pt>
                <c:pt idx="5">
                  <c:v>Marketing</c:v>
                </c:pt>
                <c:pt idx="6">
                  <c:v>Sales</c:v>
                </c:pt>
              </c:strCache>
            </c:strRef>
          </c:cat>
          <c:val>
            <c:numRef>
              <c:f>Sheet1!$H$5:$H$12</c:f>
              <c:numCache>
                <c:formatCode>General</c:formatCode>
                <c:ptCount val="7"/>
                <c:pt idx="0">
                  <c:v>17</c:v>
                </c:pt>
                <c:pt idx="1">
                  <c:v>23</c:v>
                </c:pt>
                <c:pt idx="2">
                  <c:v>13</c:v>
                </c:pt>
                <c:pt idx="3">
                  <c:v>10</c:v>
                </c:pt>
                <c:pt idx="4">
                  <c:v>35</c:v>
                </c:pt>
                <c:pt idx="5">
                  <c:v>10</c:v>
                </c:pt>
                <c:pt idx="6">
                  <c:v>18</c:v>
                </c:pt>
              </c:numCache>
            </c:numRef>
          </c:val>
          <c:extLst>
            <c:ext xmlns:c16="http://schemas.microsoft.com/office/drawing/2014/chart" uri="{C3380CC4-5D6E-409C-BE32-E72D297353CC}">
              <c16:uniqueId val="{00000007-C1BF-43FA-B89D-091158AAFAC0}"/>
            </c:ext>
          </c:extLst>
        </c:ser>
        <c:ser>
          <c:idx val="7"/>
          <c:order val="7"/>
          <c:tx>
            <c:strRef>
              <c:f>Sheet1!$I$3:$I$4</c:f>
              <c:strCache>
                <c:ptCount val="1"/>
                <c:pt idx="0">
                  <c:v>EARLY 60s</c:v>
                </c:pt>
              </c:strCache>
            </c:strRef>
          </c:tx>
          <c:spPr>
            <a:solidFill>
              <a:schemeClr val="accent2">
                <a:lumMod val="60000"/>
              </a:schemeClr>
            </a:solidFill>
            <a:ln>
              <a:noFill/>
            </a:ln>
            <a:effectLst/>
          </c:spPr>
          <c:invertIfNegative val="0"/>
          <c:trendline>
            <c:spPr>
              <a:ln w="19050" cap="rnd">
                <a:solidFill>
                  <a:schemeClr val="accent2">
                    <a:lumMod val="60000"/>
                  </a:schemeClr>
                </a:solidFill>
                <a:prstDash val="sysDot"/>
              </a:ln>
              <a:effectLst/>
            </c:spPr>
            <c:trendlineType val="exp"/>
            <c:dispRSqr val="0"/>
            <c:dispEq val="0"/>
          </c:trendline>
          <c:cat>
            <c:strRef>
              <c:f>Sheet1!$A$5:$A$12</c:f>
              <c:strCache>
                <c:ptCount val="7"/>
                <c:pt idx="0">
                  <c:v>Accounting</c:v>
                </c:pt>
                <c:pt idx="1">
                  <c:v>Engineering</c:v>
                </c:pt>
                <c:pt idx="2">
                  <c:v>Finance</c:v>
                </c:pt>
                <c:pt idx="3">
                  <c:v>Human Resources</c:v>
                </c:pt>
                <c:pt idx="4">
                  <c:v>IT</c:v>
                </c:pt>
                <c:pt idx="5">
                  <c:v>Marketing</c:v>
                </c:pt>
                <c:pt idx="6">
                  <c:v>Sales</c:v>
                </c:pt>
              </c:strCache>
            </c:strRef>
          </c:cat>
          <c:val>
            <c:numRef>
              <c:f>Sheet1!$I$5:$I$12</c:f>
              <c:numCache>
                <c:formatCode>General</c:formatCode>
                <c:ptCount val="7"/>
                <c:pt idx="0">
                  <c:v>10</c:v>
                </c:pt>
                <c:pt idx="1">
                  <c:v>16</c:v>
                </c:pt>
                <c:pt idx="2">
                  <c:v>15</c:v>
                </c:pt>
                <c:pt idx="3">
                  <c:v>11</c:v>
                </c:pt>
                <c:pt idx="4">
                  <c:v>33</c:v>
                </c:pt>
                <c:pt idx="5">
                  <c:v>8</c:v>
                </c:pt>
                <c:pt idx="6">
                  <c:v>11</c:v>
                </c:pt>
              </c:numCache>
            </c:numRef>
          </c:val>
          <c:extLst>
            <c:ext xmlns:c16="http://schemas.microsoft.com/office/drawing/2014/chart" uri="{C3380CC4-5D6E-409C-BE32-E72D297353CC}">
              <c16:uniqueId val="{00000009-C1BF-43FA-B89D-091158AAFAC0}"/>
            </c:ext>
          </c:extLst>
        </c:ser>
        <c:dLbls>
          <c:showLegendKey val="0"/>
          <c:showVal val="0"/>
          <c:showCatName val="0"/>
          <c:showSerName val="0"/>
          <c:showPercent val="0"/>
          <c:showBubbleSize val="0"/>
        </c:dLbls>
        <c:gapWidth val="219"/>
        <c:overlap val="-27"/>
        <c:axId val="1467742000"/>
        <c:axId val="1467740560"/>
      </c:barChart>
      <c:catAx>
        <c:axId val="14677420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7740560"/>
        <c:crosses val="autoZero"/>
        <c:auto val="1"/>
        <c:lblAlgn val="ctr"/>
        <c:lblOffset val="100"/>
        <c:noMultiLvlLbl val="0"/>
      </c:catAx>
      <c:valAx>
        <c:axId val="14677405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7742000"/>
        <c:crosses val="autoZero"/>
        <c:crossBetween val="between"/>
      </c:valAx>
      <c:spPr>
        <a:noFill/>
        <a:ln>
          <a:noFill/>
        </a:ln>
        <a:effectLst/>
      </c:spPr>
    </c:plotArea>
    <c:legend>
      <c:legendPos val="r"/>
      <c:layout>
        <c:manualLayout>
          <c:xMode val="edge"/>
          <c:yMode val="edge"/>
          <c:x val="0.72465496069478441"/>
          <c:y val="0.33124485546549298"/>
          <c:w val="0.25872091963672339"/>
          <c:h val="0.5819952561165094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[EmployeeData_newDemographic.xlsx]Sheet1!PivotTable1</c:name>
    <c:fmtId val="90"/>
  </c:pivotSource>
  <c:chart>
    <c:title>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4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4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4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4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4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4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4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4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4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5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5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5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5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5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5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5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5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5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5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6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6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6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6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6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6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6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6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6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6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7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7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7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7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7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7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7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7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7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7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8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8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8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8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8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8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8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8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8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8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9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9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9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9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9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9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9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9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9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9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10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10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10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10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10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10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10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10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10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10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1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1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1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1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1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1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1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1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1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1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1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1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1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1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1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1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1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1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1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1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1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1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1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1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1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1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s>
    <c:plotArea>
      <c:layout/>
      <c:pieChart>
        <c:varyColors val="1"/>
        <c:ser>
          <c:idx val="0"/>
          <c:order val="0"/>
          <c:tx>
            <c:strRef>
              <c:f>Sheet1!$B$3:$B$4</c:f>
              <c:strCache>
                <c:ptCount val="1"/>
                <c:pt idx="0">
                  <c:v>Late 20s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extLst>
              <c:ext xmlns:c16="http://schemas.microsoft.com/office/drawing/2014/chart" uri="{C3380CC4-5D6E-409C-BE32-E72D297353CC}">
                <c16:uniqueId val="{00000001-8328-4C26-9DD9-FCD971AEA997}"/>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3-8328-4C26-9DD9-FCD971AEA997}"/>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extLst>
              <c:ext xmlns:c16="http://schemas.microsoft.com/office/drawing/2014/chart" uri="{C3380CC4-5D6E-409C-BE32-E72D297353CC}">
                <c16:uniqueId val="{00000005-8328-4C26-9DD9-FCD971AEA997}"/>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extLst>
              <c:ext xmlns:c16="http://schemas.microsoft.com/office/drawing/2014/chart" uri="{C3380CC4-5D6E-409C-BE32-E72D297353CC}">
                <c16:uniqueId val="{00000007-8328-4C26-9DD9-FCD971AEA997}"/>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c:spPr>
            <c:extLst>
              <c:ext xmlns:c16="http://schemas.microsoft.com/office/drawing/2014/chart" uri="{C3380CC4-5D6E-409C-BE32-E72D297353CC}">
                <c16:uniqueId val="{00000009-8328-4C26-9DD9-FCD971AEA997}"/>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extLst>
              <c:ext xmlns:c16="http://schemas.microsoft.com/office/drawing/2014/chart" uri="{C3380CC4-5D6E-409C-BE32-E72D297353CC}">
                <c16:uniqueId val="{0000000B-8328-4C26-9DD9-FCD971AEA997}"/>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c:spPr>
            <c:extLst>
              <c:ext xmlns:c16="http://schemas.microsoft.com/office/drawing/2014/chart" uri="{C3380CC4-5D6E-409C-BE32-E72D297353CC}">
                <c16:uniqueId val="{0000000D-8328-4C26-9DD9-FCD971AEA997}"/>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0"/>
            <c:showCatName val="1"/>
            <c:showSerName val="0"/>
            <c:showPercent val="0"/>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Sheet1!$A$5:$A$12</c:f>
              <c:strCache>
                <c:ptCount val="7"/>
                <c:pt idx="0">
                  <c:v>Accounting</c:v>
                </c:pt>
                <c:pt idx="1">
                  <c:v>Engineering</c:v>
                </c:pt>
                <c:pt idx="2">
                  <c:v>Finance</c:v>
                </c:pt>
                <c:pt idx="3">
                  <c:v>Human Resources</c:v>
                </c:pt>
                <c:pt idx="4">
                  <c:v>IT</c:v>
                </c:pt>
                <c:pt idx="5">
                  <c:v>Marketing</c:v>
                </c:pt>
                <c:pt idx="6">
                  <c:v>Sales</c:v>
                </c:pt>
              </c:strCache>
            </c:strRef>
          </c:cat>
          <c:val>
            <c:numRef>
              <c:f>Sheet1!$B$5:$B$12</c:f>
              <c:numCache>
                <c:formatCode>General</c:formatCode>
                <c:ptCount val="7"/>
                <c:pt idx="0">
                  <c:v>15</c:v>
                </c:pt>
                <c:pt idx="1">
                  <c:v>16</c:v>
                </c:pt>
                <c:pt idx="2">
                  <c:v>12</c:v>
                </c:pt>
                <c:pt idx="3">
                  <c:v>12</c:v>
                </c:pt>
                <c:pt idx="4">
                  <c:v>32</c:v>
                </c:pt>
                <c:pt idx="5">
                  <c:v>16</c:v>
                </c:pt>
                <c:pt idx="6">
                  <c:v>17</c:v>
                </c:pt>
              </c:numCache>
            </c:numRef>
          </c:val>
          <c:extLst>
            <c:ext xmlns:c16="http://schemas.microsoft.com/office/drawing/2014/chart" uri="{C3380CC4-5D6E-409C-BE32-E72D297353CC}">
              <c16:uniqueId val="{0000000E-8328-4C26-9DD9-FCD971AEA997}"/>
            </c:ext>
          </c:extLst>
        </c:ser>
        <c:ser>
          <c:idx val="1"/>
          <c:order val="1"/>
          <c:tx>
            <c:strRef>
              <c:f>Sheet1!$C$3:$C$4</c:f>
              <c:strCache>
                <c:ptCount val="1"/>
                <c:pt idx="0">
                  <c:v>Early 30s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extLst>
              <c:ext xmlns:c16="http://schemas.microsoft.com/office/drawing/2014/chart" uri="{C3380CC4-5D6E-409C-BE32-E72D297353CC}">
                <c16:uniqueId val="{00000010-8328-4C26-9DD9-FCD971AEA997}"/>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12-8328-4C26-9DD9-FCD971AEA997}"/>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extLst>
              <c:ext xmlns:c16="http://schemas.microsoft.com/office/drawing/2014/chart" uri="{C3380CC4-5D6E-409C-BE32-E72D297353CC}">
                <c16:uniqueId val="{00000014-8328-4C26-9DD9-FCD971AEA997}"/>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extLst>
              <c:ext xmlns:c16="http://schemas.microsoft.com/office/drawing/2014/chart" uri="{C3380CC4-5D6E-409C-BE32-E72D297353CC}">
                <c16:uniqueId val="{00000016-8328-4C26-9DD9-FCD971AEA997}"/>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c:spPr>
            <c:extLst>
              <c:ext xmlns:c16="http://schemas.microsoft.com/office/drawing/2014/chart" uri="{C3380CC4-5D6E-409C-BE32-E72D297353CC}">
                <c16:uniqueId val="{00000018-8328-4C26-9DD9-FCD971AEA997}"/>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extLst>
              <c:ext xmlns:c16="http://schemas.microsoft.com/office/drawing/2014/chart" uri="{C3380CC4-5D6E-409C-BE32-E72D297353CC}">
                <c16:uniqueId val="{0000001A-8328-4C26-9DD9-FCD971AEA997}"/>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c:spPr>
            <c:extLst>
              <c:ext xmlns:c16="http://schemas.microsoft.com/office/drawing/2014/chart" uri="{C3380CC4-5D6E-409C-BE32-E72D297353CC}">
                <c16:uniqueId val="{0000001C-8328-4C26-9DD9-FCD971AEA997}"/>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0"/>
            <c:showCatName val="1"/>
            <c:showSerName val="0"/>
            <c:showPercent val="0"/>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Sheet1!$A$5:$A$12</c:f>
              <c:strCache>
                <c:ptCount val="7"/>
                <c:pt idx="0">
                  <c:v>Accounting</c:v>
                </c:pt>
                <c:pt idx="1">
                  <c:v>Engineering</c:v>
                </c:pt>
                <c:pt idx="2">
                  <c:v>Finance</c:v>
                </c:pt>
                <c:pt idx="3">
                  <c:v>Human Resources</c:v>
                </c:pt>
                <c:pt idx="4">
                  <c:v>IT</c:v>
                </c:pt>
                <c:pt idx="5">
                  <c:v>Marketing</c:v>
                </c:pt>
                <c:pt idx="6">
                  <c:v>Sales</c:v>
                </c:pt>
              </c:strCache>
            </c:strRef>
          </c:cat>
          <c:val>
            <c:numRef>
              <c:f>Sheet1!$C$5:$C$12</c:f>
              <c:numCache>
                <c:formatCode>General</c:formatCode>
                <c:ptCount val="7"/>
                <c:pt idx="0">
                  <c:v>13</c:v>
                </c:pt>
                <c:pt idx="1">
                  <c:v>18</c:v>
                </c:pt>
                <c:pt idx="2">
                  <c:v>8</c:v>
                </c:pt>
                <c:pt idx="3">
                  <c:v>10</c:v>
                </c:pt>
                <c:pt idx="4">
                  <c:v>37</c:v>
                </c:pt>
                <c:pt idx="5">
                  <c:v>20</c:v>
                </c:pt>
                <c:pt idx="6">
                  <c:v>23</c:v>
                </c:pt>
              </c:numCache>
            </c:numRef>
          </c:val>
          <c:extLst>
            <c:ext xmlns:c16="http://schemas.microsoft.com/office/drawing/2014/chart" uri="{C3380CC4-5D6E-409C-BE32-E72D297353CC}">
              <c16:uniqueId val="{0000001D-8328-4C26-9DD9-FCD971AEA997}"/>
            </c:ext>
          </c:extLst>
        </c:ser>
        <c:ser>
          <c:idx val="2"/>
          <c:order val="2"/>
          <c:tx>
            <c:strRef>
              <c:f>Sheet1!$D$3:$D$4</c:f>
              <c:strCache>
                <c:ptCount val="1"/>
                <c:pt idx="0">
                  <c:v>Late 30s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extLst>
              <c:ext xmlns:c16="http://schemas.microsoft.com/office/drawing/2014/chart" uri="{C3380CC4-5D6E-409C-BE32-E72D297353CC}">
                <c16:uniqueId val="{0000001F-8328-4C26-9DD9-FCD971AEA997}"/>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21-8328-4C26-9DD9-FCD971AEA997}"/>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extLst>
              <c:ext xmlns:c16="http://schemas.microsoft.com/office/drawing/2014/chart" uri="{C3380CC4-5D6E-409C-BE32-E72D297353CC}">
                <c16:uniqueId val="{00000023-8328-4C26-9DD9-FCD971AEA997}"/>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extLst>
              <c:ext xmlns:c16="http://schemas.microsoft.com/office/drawing/2014/chart" uri="{C3380CC4-5D6E-409C-BE32-E72D297353CC}">
                <c16:uniqueId val="{00000025-8328-4C26-9DD9-FCD971AEA997}"/>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c:spPr>
            <c:extLst>
              <c:ext xmlns:c16="http://schemas.microsoft.com/office/drawing/2014/chart" uri="{C3380CC4-5D6E-409C-BE32-E72D297353CC}">
                <c16:uniqueId val="{00000027-8328-4C26-9DD9-FCD971AEA997}"/>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extLst>
              <c:ext xmlns:c16="http://schemas.microsoft.com/office/drawing/2014/chart" uri="{C3380CC4-5D6E-409C-BE32-E72D297353CC}">
                <c16:uniqueId val="{00000029-8328-4C26-9DD9-FCD971AEA997}"/>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c:spPr>
            <c:extLst>
              <c:ext xmlns:c16="http://schemas.microsoft.com/office/drawing/2014/chart" uri="{C3380CC4-5D6E-409C-BE32-E72D297353CC}">
                <c16:uniqueId val="{0000002B-8328-4C26-9DD9-FCD971AEA997}"/>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0"/>
            <c:showCatName val="1"/>
            <c:showSerName val="0"/>
            <c:showPercent val="0"/>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Sheet1!$A$5:$A$12</c:f>
              <c:strCache>
                <c:ptCount val="7"/>
                <c:pt idx="0">
                  <c:v>Accounting</c:v>
                </c:pt>
                <c:pt idx="1">
                  <c:v>Engineering</c:v>
                </c:pt>
                <c:pt idx="2">
                  <c:v>Finance</c:v>
                </c:pt>
                <c:pt idx="3">
                  <c:v>Human Resources</c:v>
                </c:pt>
                <c:pt idx="4">
                  <c:v>IT</c:v>
                </c:pt>
                <c:pt idx="5">
                  <c:v>Marketing</c:v>
                </c:pt>
                <c:pt idx="6">
                  <c:v>Sales</c:v>
                </c:pt>
              </c:strCache>
            </c:strRef>
          </c:cat>
          <c:val>
            <c:numRef>
              <c:f>Sheet1!$D$5:$D$12</c:f>
              <c:numCache>
                <c:formatCode>General</c:formatCode>
                <c:ptCount val="7"/>
                <c:pt idx="0">
                  <c:v>10</c:v>
                </c:pt>
                <c:pt idx="1">
                  <c:v>11</c:v>
                </c:pt>
                <c:pt idx="2">
                  <c:v>13</c:v>
                </c:pt>
                <c:pt idx="3">
                  <c:v>15</c:v>
                </c:pt>
                <c:pt idx="4">
                  <c:v>31</c:v>
                </c:pt>
                <c:pt idx="5">
                  <c:v>12</c:v>
                </c:pt>
                <c:pt idx="6">
                  <c:v>18</c:v>
                </c:pt>
              </c:numCache>
            </c:numRef>
          </c:val>
          <c:extLst>
            <c:ext xmlns:c16="http://schemas.microsoft.com/office/drawing/2014/chart" uri="{C3380CC4-5D6E-409C-BE32-E72D297353CC}">
              <c16:uniqueId val="{0000002C-8328-4C26-9DD9-FCD971AEA997}"/>
            </c:ext>
          </c:extLst>
        </c:ser>
        <c:ser>
          <c:idx val="3"/>
          <c:order val="3"/>
          <c:tx>
            <c:strRef>
              <c:f>Sheet1!$E$3:$E$4</c:f>
              <c:strCache>
                <c:ptCount val="1"/>
                <c:pt idx="0">
                  <c:v>Early 40s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extLst>
              <c:ext xmlns:c16="http://schemas.microsoft.com/office/drawing/2014/chart" uri="{C3380CC4-5D6E-409C-BE32-E72D297353CC}">
                <c16:uniqueId val="{0000002E-8328-4C26-9DD9-FCD971AEA997}"/>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30-8328-4C26-9DD9-FCD971AEA997}"/>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extLst>
              <c:ext xmlns:c16="http://schemas.microsoft.com/office/drawing/2014/chart" uri="{C3380CC4-5D6E-409C-BE32-E72D297353CC}">
                <c16:uniqueId val="{00000032-8328-4C26-9DD9-FCD971AEA997}"/>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extLst>
              <c:ext xmlns:c16="http://schemas.microsoft.com/office/drawing/2014/chart" uri="{C3380CC4-5D6E-409C-BE32-E72D297353CC}">
                <c16:uniqueId val="{00000034-8328-4C26-9DD9-FCD971AEA997}"/>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c:spPr>
            <c:extLst>
              <c:ext xmlns:c16="http://schemas.microsoft.com/office/drawing/2014/chart" uri="{C3380CC4-5D6E-409C-BE32-E72D297353CC}">
                <c16:uniqueId val="{00000036-8328-4C26-9DD9-FCD971AEA997}"/>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extLst>
              <c:ext xmlns:c16="http://schemas.microsoft.com/office/drawing/2014/chart" uri="{C3380CC4-5D6E-409C-BE32-E72D297353CC}">
                <c16:uniqueId val="{00000038-8328-4C26-9DD9-FCD971AEA997}"/>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c:spPr>
            <c:extLst>
              <c:ext xmlns:c16="http://schemas.microsoft.com/office/drawing/2014/chart" uri="{C3380CC4-5D6E-409C-BE32-E72D297353CC}">
                <c16:uniqueId val="{0000003A-8328-4C26-9DD9-FCD971AEA997}"/>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0"/>
            <c:showCatName val="1"/>
            <c:showSerName val="0"/>
            <c:showPercent val="0"/>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Sheet1!$A$5:$A$12</c:f>
              <c:strCache>
                <c:ptCount val="7"/>
                <c:pt idx="0">
                  <c:v>Accounting</c:v>
                </c:pt>
                <c:pt idx="1">
                  <c:v>Engineering</c:v>
                </c:pt>
                <c:pt idx="2">
                  <c:v>Finance</c:v>
                </c:pt>
                <c:pt idx="3">
                  <c:v>Human Resources</c:v>
                </c:pt>
                <c:pt idx="4">
                  <c:v>IT</c:v>
                </c:pt>
                <c:pt idx="5">
                  <c:v>Marketing</c:v>
                </c:pt>
                <c:pt idx="6">
                  <c:v>Sales</c:v>
                </c:pt>
              </c:strCache>
            </c:strRef>
          </c:cat>
          <c:val>
            <c:numRef>
              <c:f>Sheet1!$E$5:$E$12</c:f>
              <c:numCache>
                <c:formatCode>General</c:formatCode>
                <c:ptCount val="7"/>
                <c:pt idx="0">
                  <c:v>13</c:v>
                </c:pt>
                <c:pt idx="1">
                  <c:v>17</c:v>
                </c:pt>
                <c:pt idx="2">
                  <c:v>11</c:v>
                </c:pt>
                <c:pt idx="3">
                  <c:v>11</c:v>
                </c:pt>
                <c:pt idx="4">
                  <c:v>36</c:v>
                </c:pt>
                <c:pt idx="5">
                  <c:v>10</c:v>
                </c:pt>
                <c:pt idx="6">
                  <c:v>22</c:v>
                </c:pt>
              </c:numCache>
            </c:numRef>
          </c:val>
          <c:extLst>
            <c:ext xmlns:c16="http://schemas.microsoft.com/office/drawing/2014/chart" uri="{C3380CC4-5D6E-409C-BE32-E72D297353CC}">
              <c16:uniqueId val="{0000003B-8328-4C26-9DD9-FCD971AEA997}"/>
            </c:ext>
          </c:extLst>
        </c:ser>
        <c:ser>
          <c:idx val="4"/>
          <c:order val="4"/>
          <c:tx>
            <c:strRef>
              <c:f>Sheet1!$F$3:$F$4</c:f>
              <c:strCache>
                <c:ptCount val="1"/>
                <c:pt idx="0">
                  <c:v>Late 40s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extLst>
              <c:ext xmlns:c16="http://schemas.microsoft.com/office/drawing/2014/chart" uri="{C3380CC4-5D6E-409C-BE32-E72D297353CC}">
                <c16:uniqueId val="{0000003D-8328-4C26-9DD9-FCD971AEA997}"/>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3F-8328-4C26-9DD9-FCD971AEA997}"/>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extLst>
              <c:ext xmlns:c16="http://schemas.microsoft.com/office/drawing/2014/chart" uri="{C3380CC4-5D6E-409C-BE32-E72D297353CC}">
                <c16:uniqueId val="{00000041-8328-4C26-9DD9-FCD971AEA997}"/>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extLst>
              <c:ext xmlns:c16="http://schemas.microsoft.com/office/drawing/2014/chart" uri="{C3380CC4-5D6E-409C-BE32-E72D297353CC}">
                <c16:uniqueId val="{00000043-8328-4C26-9DD9-FCD971AEA997}"/>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c:spPr>
            <c:extLst>
              <c:ext xmlns:c16="http://schemas.microsoft.com/office/drawing/2014/chart" uri="{C3380CC4-5D6E-409C-BE32-E72D297353CC}">
                <c16:uniqueId val="{00000045-8328-4C26-9DD9-FCD971AEA997}"/>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extLst>
              <c:ext xmlns:c16="http://schemas.microsoft.com/office/drawing/2014/chart" uri="{C3380CC4-5D6E-409C-BE32-E72D297353CC}">
                <c16:uniqueId val="{00000047-8328-4C26-9DD9-FCD971AEA997}"/>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c:spPr>
            <c:extLst>
              <c:ext xmlns:c16="http://schemas.microsoft.com/office/drawing/2014/chart" uri="{C3380CC4-5D6E-409C-BE32-E72D297353CC}">
                <c16:uniqueId val="{00000049-8328-4C26-9DD9-FCD971AEA997}"/>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0"/>
            <c:showCatName val="1"/>
            <c:showSerName val="0"/>
            <c:showPercent val="0"/>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Sheet1!$A$5:$A$12</c:f>
              <c:strCache>
                <c:ptCount val="7"/>
                <c:pt idx="0">
                  <c:v>Accounting</c:v>
                </c:pt>
                <c:pt idx="1">
                  <c:v>Engineering</c:v>
                </c:pt>
                <c:pt idx="2">
                  <c:v>Finance</c:v>
                </c:pt>
                <c:pt idx="3">
                  <c:v>Human Resources</c:v>
                </c:pt>
                <c:pt idx="4">
                  <c:v>IT</c:v>
                </c:pt>
                <c:pt idx="5">
                  <c:v>Marketing</c:v>
                </c:pt>
                <c:pt idx="6">
                  <c:v>Sales</c:v>
                </c:pt>
              </c:strCache>
            </c:strRef>
          </c:cat>
          <c:val>
            <c:numRef>
              <c:f>Sheet1!$F$5:$F$12</c:f>
              <c:numCache>
                <c:formatCode>General</c:formatCode>
                <c:ptCount val="7"/>
                <c:pt idx="0">
                  <c:v>24</c:v>
                </c:pt>
                <c:pt idx="1">
                  <c:v>22</c:v>
                </c:pt>
                <c:pt idx="2">
                  <c:v>13</c:v>
                </c:pt>
                <c:pt idx="3">
                  <c:v>16</c:v>
                </c:pt>
                <c:pt idx="4">
                  <c:v>34</c:v>
                </c:pt>
                <c:pt idx="5">
                  <c:v>24</c:v>
                </c:pt>
                <c:pt idx="6">
                  <c:v>24</c:v>
                </c:pt>
              </c:numCache>
            </c:numRef>
          </c:val>
          <c:extLst>
            <c:ext xmlns:c16="http://schemas.microsoft.com/office/drawing/2014/chart" uri="{C3380CC4-5D6E-409C-BE32-E72D297353CC}">
              <c16:uniqueId val="{0000004A-8328-4C26-9DD9-FCD971AEA997}"/>
            </c:ext>
          </c:extLst>
        </c:ser>
        <c:ser>
          <c:idx val="5"/>
          <c:order val="5"/>
          <c:tx>
            <c:strRef>
              <c:f>Sheet1!$G$3:$G$4</c:f>
              <c:strCache>
                <c:ptCount val="1"/>
                <c:pt idx="0">
                  <c:v>Early 50s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extLst>
              <c:ext xmlns:c16="http://schemas.microsoft.com/office/drawing/2014/chart" uri="{C3380CC4-5D6E-409C-BE32-E72D297353CC}">
                <c16:uniqueId val="{0000004C-8328-4C26-9DD9-FCD971AEA997}"/>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4E-8328-4C26-9DD9-FCD971AEA997}"/>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extLst>
              <c:ext xmlns:c16="http://schemas.microsoft.com/office/drawing/2014/chart" uri="{C3380CC4-5D6E-409C-BE32-E72D297353CC}">
                <c16:uniqueId val="{00000050-8328-4C26-9DD9-FCD971AEA997}"/>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extLst>
              <c:ext xmlns:c16="http://schemas.microsoft.com/office/drawing/2014/chart" uri="{C3380CC4-5D6E-409C-BE32-E72D297353CC}">
                <c16:uniqueId val="{00000052-8328-4C26-9DD9-FCD971AEA997}"/>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c:spPr>
            <c:extLst>
              <c:ext xmlns:c16="http://schemas.microsoft.com/office/drawing/2014/chart" uri="{C3380CC4-5D6E-409C-BE32-E72D297353CC}">
                <c16:uniqueId val="{00000054-8328-4C26-9DD9-FCD971AEA997}"/>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extLst>
              <c:ext xmlns:c16="http://schemas.microsoft.com/office/drawing/2014/chart" uri="{C3380CC4-5D6E-409C-BE32-E72D297353CC}">
                <c16:uniqueId val="{00000056-8328-4C26-9DD9-FCD971AEA997}"/>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c:spPr>
            <c:extLst>
              <c:ext xmlns:c16="http://schemas.microsoft.com/office/drawing/2014/chart" uri="{C3380CC4-5D6E-409C-BE32-E72D297353CC}">
                <c16:uniqueId val="{00000058-8328-4C26-9DD9-FCD971AEA997}"/>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0"/>
            <c:showCatName val="1"/>
            <c:showSerName val="0"/>
            <c:showPercent val="0"/>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Sheet1!$A$5:$A$12</c:f>
              <c:strCache>
                <c:ptCount val="7"/>
                <c:pt idx="0">
                  <c:v>Accounting</c:v>
                </c:pt>
                <c:pt idx="1">
                  <c:v>Engineering</c:v>
                </c:pt>
                <c:pt idx="2">
                  <c:v>Finance</c:v>
                </c:pt>
                <c:pt idx="3">
                  <c:v>Human Resources</c:v>
                </c:pt>
                <c:pt idx="4">
                  <c:v>IT</c:v>
                </c:pt>
                <c:pt idx="5">
                  <c:v>Marketing</c:v>
                </c:pt>
                <c:pt idx="6">
                  <c:v>Sales</c:v>
                </c:pt>
              </c:strCache>
            </c:strRef>
          </c:cat>
          <c:val>
            <c:numRef>
              <c:f>Sheet1!$G$5:$G$12</c:f>
              <c:numCache>
                <c:formatCode>General</c:formatCode>
                <c:ptCount val="7"/>
                <c:pt idx="0">
                  <c:v>13</c:v>
                </c:pt>
                <c:pt idx="1">
                  <c:v>18</c:v>
                </c:pt>
                <c:pt idx="2">
                  <c:v>13</c:v>
                </c:pt>
                <c:pt idx="3">
                  <c:v>24</c:v>
                </c:pt>
                <c:pt idx="4">
                  <c:v>39</c:v>
                </c:pt>
                <c:pt idx="5">
                  <c:v>10</c:v>
                </c:pt>
                <c:pt idx="6">
                  <c:v>17</c:v>
                </c:pt>
              </c:numCache>
            </c:numRef>
          </c:val>
          <c:extLst>
            <c:ext xmlns:c16="http://schemas.microsoft.com/office/drawing/2014/chart" uri="{C3380CC4-5D6E-409C-BE32-E72D297353CC}">
              <c16:uniqueId val="{00000059-8328-4C26-9DD9-FCD971AEA997}"/>
            </c:ext>
          </c:extLst>
        </c:ser>
        <c:ser>
          <c:idx val="6"/>
          <c:order val="6"/>
          <c:tx>
            <c:strRef>
              <c:f>Sheet1!$H$3:$H$4</c:f>
              <c:strCache>
                <c:ptCount val="1"/>
                <c:pt idx="0">
                  <c:v>Late 50s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extLst>
              <c:ext xmlns:c16="http://schemas.microsoft.com/office/drawing/2014/chart" uri="{C3380CC4-5D6E-409C-BE32-E72D297353CC}">
                <c16:uniqueId val="{0000005B-8328-4C26-9DD9-FCD971AEA997}"/>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5D-8328-4C26-9DD9-FCD971AEA997}"/>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extLst>
              <c:ext xmlns:c16="http://schemas.microsoft.com/office/drawing/2014/chart" uri="{C3380CC4-5D6E-409C-BE32-E72D297353CC}">
                <c16:uniqueId val="{0000005F-8328-4C26-9DD9-FCD971AEA997}"/>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extLst>
              <c:ext xmlns:c16="http://schemas.microsoft.com/office/drawing/2014/chart" uri="{C3380CC4-5D6E-409C-BE32-E72D297353CC}">
                <c16:uniqueId val="{00000061-8328-4C26-9DD9-FCD971AEA997}"/>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c:spPr>
            <c:extLst>
              <c:ext xmlns:c16="http://schemas.microsoft.com/office/drawing/2014/chart" uri="{C3380CC4-5D6E-409C-BE32-E72D297353CC}">
                <c16:uniqueId val="{00000063-8328-4C26-9DD9-FCD971AEA997}"/>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extLst>
              <c:ext xmlns:c16="http://schemas.microsoft.com/office/drawing/2014/chart" uri="{C3380CC4-5D6E-409C-BE32-E72D297353CC}">
                <c16:uniqueId val="{00000065-8328-4C26-9DD9-FCD971AEA997}"/>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c:spPr>
            <c:extLst>
              <c:ext xmlns:c16="http://schemas.microsoft.com/office/drawing/2014/chart" uri="{C3380CC4-5D6E-409C-BE32-E72D297353CC}">
                <c16:uniqueId val="{00000067-8328-4C26-9DD9-FCD971AEA997}"/>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0"/>
            <c:showCatName val="1"/>
            <c:showSerName val="0"/>
            <c:showPercent val="0"/>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Sheet1!$A$5:$A$12</c:f>
              <c:strCache>
                <c:ptCount val="7"/>
                <c:pt idx="0">
                  <c:v>Accounting</c:v>
                </c:pt>
                <c:pt idx="1">
                  <c:v>Engineering</c:v>
                </c:pt>
                <c:pt idx="2">
                  <c:v>Finance</c:v>
                </c:pt>
                <c:pt idx="3">
                  <c:v>Human Resources</c:v>
                </c:pt>
                <c:pt idx="4">
                  <c:v>IT</c:v>
                </c:pt>
                <c:pt idx="5">
                  <c:v>Marketing</c:v>
                </c:pt>
                <c:pt idx="6">
                  <c:v>Sales</c:v>
                </c:pt>
              </c:strCache>
            </c:strRef>
          </c:cat>
          <c:val>
            <c:numRef>
              <c:f>Sheet1!$H$5:$H$12</c:f>
              <c:numCache>
                <c:formatCode>General</c:formatCode>
                <c:ptCount val="7"/>
                <c:pt idx="0">
                  <c:v>17</c:v>
                </c:pt>
                <c:pt idx="1">
                  <c:v>23</c:v>
                </c:pt>
                <c:pt idx="2">
                  <c:v>13</c:v>
                </c:pt>
                <c:pt idx="3">
                  <c:v>10</c:v>
                </c:pt>
                <c:pt idx="4">
                  <c:v>35</c:v>
                </c:pt>
                <c:pt idx="5">
                  <c:v>10</c:v>
                </c:pt>
                <c:pt idx="6">
                  <c:v>18</c:v>
                </c:pt>
              </c:numCache>
            </c:numRef>
          </c:val>
          <c:extLst>
            <c:ext xmlns:c16="http://schemas.microsoft.com/office/drawing/2014/chart" uri="{C3380CC4-5D6E-409C-BE32-E72D297353CC}">
              <c16:uniqueId val="{00000068-8328-4C26-9DD9-FCD971AEA997}"/>
            </c:ext>
          </c:extLst>
        </c:ser>
        <c:ser>
          <c:idx val="7"/>
          <c:order val="7"/>
          <c:tx>
            <c:strRef>
              <c:f>Sheet1!$I$3:$I$4</c:f>
              <c:strCache>
                <c:ptCount val="1"/>
                <c:pt idx="0">
                  <c:v>EARLY 60s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extLst>
              <c:ext xmlns:c16="http://schemas.microsoft.com/office/drawing/2014/chart" uri="{C3380CC4-5D6E-409C-BE32-E72D297353CC}">
                <c16:uniqueId val="{0000006A-8328-4C26-9DD9-FCD971AEA997}"/>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6C-8328-4C26-9DD9-FCD971AEA997}"/>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extLst>
              <c:ext xmlns:c16="http://schemas.microsoft.com/office/drawing/2014/chart" uri="{C3380CC4-5D6E-409C-BE32-E72D297353CC}">
                <c16:uniqueId val="{0000006E-8328-4C26-9DD9-FCD971AEA997}"/>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extLst>
              <c:ext xmlns:c16="http://schemas.microsoft.com/office/drawing/2014/chart" uri="{C3380CC4-5D6E-409C-BE32-E72D297353CC}">
                <c16:uniqueId val="{00000070-8328-4C26-9DD9-FCD971AEA997}"/>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c:spPr>
            <c:extLst>
              <c:ext xmlns:c16="http://schemas.microsoft.com/office/drawing/2014/chart" uri="{C3380CC4-5D6E-409C-BE32-E72D297353CC}">
                <c16:uniqueId val="{00000072-8328-4C26-9DD9-FCD971AEA997}"/>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extLst>
              <c:ext xmlns:c16="http://schemas.microsoft.com/office/drawing/2014/chart" uri="{C3380CC4-5D6E-409C-BE32-E72D297353CC}">
                <c16:uniqueId val="{00000074-8328-4C26-9DD9-FCD971AEA997}"/>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c:spPr>
            <c:extLst>
              <c:ext xmlns:c16="http://schemas.microsoft.com/office/drawing/2014/chart" uri="{C3380CC4-5D6E-409C-BE32-E72D297353CC}">
                <c16:uniqueId val="{00000076-8328-4C26-9DD9-FCD971AEA997}"/>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0"/>
            <c:showCatName val="1"/>
            <c:showSerName val="0"/>
            <c:showPercent val="0"/>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Sheet1!$A$5:$A$12</c:f>
              <c:strCache>
                <c:ptCount val="7"/>
                <c:pt idx="0">
                  <c:v>Accounting</c:v>
                </c:pt>
                <c:pt idx="1">
                  <c:v>Engineering</c:v>
                </c:pt>
                <c:pt idx="2">
                  <c:v>Finance</c:v>
                </c:pt>
                <c:pt idx="3">
                  <c:v>Human Resources</c:v>
                </c:pt>
                <c:pt idx="4">
                  <c:v>IT</c:v>
                </c:pt>
                <c:pt idx="5">
                  <c:v>Marketing</c:v>
                </c:pt>
                <c:pt idx="6">
                  <c:v>Sales</c:v>
                </c:pt>
              </c:strCache>
            </c:strRef>
          </c:cat>
          <c:val>
            <c:numRef>
              <c:f>Sheet1!$I$5:$I$12</c:f>
              <c:numCache>
                <c:formatCode>General</c:formatCode>
                <c:ptCount val="7"/>
                <c:pt idx="0">
                  <c:v>10</c:v>
                </c:pt>
                <c:pt idx="1">
                  <c:v>16</c:v>
                </c:pt>
                <c:pt idx="2">
                  <c:v>15</c:v>
                </c:pt>
                <c:pt idx="3">
                  <c:v>11</c:v>
                </c:pt>
                <c:pt idx="4">
                  <c:v>33</c:v>
                </c:pt>
                <c:pt idx="5">
                  <c:v>8</c:v>
                </c:pt>
                <c:pt idx="6">
                  <c:v>11</c:v>
                </c:pt>
              </c:numCache>
            </c:numRef>
          </c:val>
          <c:extLst>
            <c:ext xmlns:c16="http://schemas.microsoft.com/office/drawing/2014/chart" uri="{C3380CC4-5D6E-409C-BE32-E72D297353CC}">
              <c16:uniqueId val="{00000077-8328-4C26-9DD9-FCD971AEA997}"/>
            </c:ext>
          </c:extLst>
        </c:ser>
        <c:dLbls>
          <c:dLblPos val="outEnd"/>
          <c:showLegendKey val="0"/>
          <c:showVal val="0"/>
          <c:showCatName val="1"/>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[EmployeeData_newDemographic.xlsx]Sheet1!PivotTable1</c:name>
    <c:fmtId val="9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Sheet1!$B$3:$B$4</c:f>
              <c:strCache>
                <c:ptCount val="1"/>
                <c:pt idx="0">
                  <c:v>Late 20s</c:v>
                </c:pt>
              </c:strCache>
            </c:strRef>
          </c:tx>
          <c:spPr>
            <a:solidFill>
              <a:schemeClr val="accent1"/>
            </a:solidFill>
            <a:ln>
              <a:noFill/>
            </a:ln>
            <a:effectLst/>
          </c:spPr>
          <c:invertIfNegative val="0"/>
          <c:cat>
            <c:strRef>
              <c:f>Sheet1!$A$5:$A$12</c:f>
              <c:strCache>
                <c:ptCount val="7"/>
                <c:pt idx="0">
                  <c:v>Accounting</c:v>
                </c:pt>
                <c:pt idx="1">
                  <c:v>Engineering</c:v>
                </c:pt>
                <c:pt idx="2">
                  <c:v>Finance</c:v>
                </c:pt>
                <c:pt idx="3">
                  <c:v>Human Resources</c:v>
                </c:pt>
                <c:pt idx="4">
                  <c:v>IT</c:v>
                </c:pt>
                <c:pt idx="5">
                  <c:v>Marketing</c:v>
                </c:pt>
                <c:pt idx="6">
                  <c:v>Sales</c:v>
                </c:pt>
              </c:strCache>
            </c:strRef>
          </c:cat>
          <c:val>
            <c:numRef>
              <c:f>Sheet1!$B$5:$B$12</c:f>
              <c:numCache>
                <c:formatCode>General</c:formatCode>
                <c:ptCount val="7"/>
                <c:pt idx="0">
                  <c:v>15</c:v>
                </c:pt>
                <c:pt idx="1">
                  <c:v>16</c:v>
                </c:pt>
                <c:pt idx="2">
                  <c:v>12</c:v>
                </c:pt>
                <c:pt idx="3">
                  <c:v>12</c:v>
                </c:pt>
                <c:pt idx="4">
                  <c:v>32</c:v>
                </c:pt>
                <c:pt idx="5">
                  <c:v>16</c:v>
                </c:pt>
                <c:pt idx="6">
                  <c:v>17</c:v>
                </c:pt>
              </c:numCache>
            </c:numRef>
          </c:val>
          <c:extLst>
            <c:ext xmlns:c16="http://schemas.microsoft.com/office/drawing/2014/chart" uri="{C3380CC4-5D6E-409C-BE32-E72D297353CC}">
              <c16:uniqueId val="{00000000-05FE-4087-BDA5-44CD34144882}"/>
            </c:ext>
          </c:extLst>
        </c:ser>
        <c:ser>
          <c:idx val="1"/>
          <c:order val="1"/>
          <c:tx>
            <c:strRef>
              <c:f>Sheet1!$C$3:$C$4</c:f>
              <c:strCache>
                <c:ptCount val="1"/>
                <c:pt idx="0">
                  <c:v>Early 30s</c:v>
                </c:pt>
              </c:strCache>
            </c:strRef>
          </c:tx>
          <c:spPr>
            <a:solidFill>
              <a:schemeClr val="accent2"/>
            </a:solidFill>
            <a:ln>
              <a:noFill/>
            </a:ln>
            <a:effectLst/>
          </c:spPr>
          <c:invertIfNegative val="0"/>
          <c:cat>
            <c:strRef>
              <c:f>Sheet1!$A$5:$A$12</c:f>
              <c:strCache>
                <c:ptCount val="7"/>
                <c:pt idx="0">
                  <c:v>Accounting</c:v>
                </c:pt>
                <c:pt idx="1">
                  <c:v>Engineering</c:v>
                </c:pt>
                <c:pt idx="2">
                  <c:v>Finance</c:v>
                </c:pt>
                <c:pt idx="3">
                  <c:v>Human Resources</c:v>
                </c:pt>
                <c:pt idx="4">
                  <c:v>IT</c:v>
                </c:pt>
                <c:pt idx="5">
                  <c:v>Marketing</c:v>
                </c:pt>
                <c:pt idx="6">
                  <c:v>Sales</c:v>
                </c:pt>
              </c:strCache>
            </c:strRef>
          </c:cat>
          <c:val>
            <c:numRef>
              <c:f>Sheet1!$C$5:$C$12</c:f>
              <c:numCache>
                <c:formatCode>General</c:formatCode>
                <c:ptCount val="7"/>
                <c:pt idx="0">
                  <c:v>13</c:v>
                </c:pt>
                <c:pt idx="1">
                  <c:v>18</c:v>
                </c:pt>
                <c:pt idx="2">
                  <c:v>8</c:v>
                </c:pt>
                <c:pt idx="3">
                  <c:v>10</c:v>
                </c:pt>
                <c:pt idx="4">
                  <c:v>37</c:v>
                </c:pt>
                <c:pt idx="5">
                  <c:v>20</c:v>
                </c:pt>
                <c:pt idx="6">
                  <c:v>23</c:v>
                </c:pt>
              </c:numCache>
            </c:numRef>
          </c:val>
          <c:extLst>
            <c:ext xmlns:c16="http://schemas.microsoft.com/office/drawing/2014/chart" uri="{C3380CC4-5D6E-409C-BE32-E72D297353CC}">
              <c16:uniqueId val="{00000001-05FE-4087-BDA5-44CD34144882}"/>
            </c:ext>
          </c:extLst>
        </c:ser>
        <c:ser>
          <c:idx val="2"/>
          <c:order val="2"/>
          <c:tx>
            <c:strRef>
              <c:f>Sheet1!$D$3:$D$4</c:f>
              <c:strCache>
                <c:ptCount val="1"/>
                <c:pt idx="0">
                  <c:v>Late 30s</c:v>
                </c:pt>
              </c:strCache>
            </c:strRef>
          </c:tx>
          <c:spPr>
            <a:solidFill>
              <a:schemeClr val="accent3"/>
            </a:solidFill>
            <a:ln>
              <a:noFill/>
            </a:ln>
            <a:effectLst/>
          </c:spPr>
          <c:invertIfNegative val="0"/>
          <c:cat>
            <c:strRef>
              <c:f>Sheet1!$A$5:$A$12</c:f>
              <c:strCache>
                <c:ptCount val="7"/>
                <c:pt idx="0">
                  <c:v>Accounting</c:v>
                </c:pt>
                <c:pt idx="1">
                  <c:v>Engineering</c:v>
                </c:pt>
                <c:pt idx="2">
                  <c:v>Finance</c:v>
                </c:pt>
                <c:pt idx="3">
                  <c:v>Human Resources</c:v>
                </c:pt>
                <c:pt idx="4">
                  <c:v>IT</c:v>
                </c:pt>
                <c:pt idx="5">
                  <c:v>Marketing</c:v>
                </c:pt>
                <c:pt idx="6">
                  <c:v>Sales</c:v>
                </c:pt>
              </c:strCache>
            </c:strRef>
          </c:cat>
          <c:val>
            <c:numRef>
              <c:f>Sheet1!$D$5:$D$12</c:f>
              <c:numCache>
                <c:formatCode>General</c:formatCode>
                <c:ptCount val="7"/>
                <c:pt idx="0">
                  <c:v>10</c:v>
                </c:pt>
                <c:pt idx="1">
                  <c:v>11</c:v>
                </c:pt>
                <c:pt idx="2">
                  <c:v>13</c:v>
                </c:pt>
                <c:pt idx="3">
                  <c:v>15</c:v>
                </c:pt>
                <c:pt idx="4">
                  <c:v>31</c:v>
                </c:pt>
                <c:pt idx="5">
                  <c:v>12</c:v>
                </c:pt>
                <c:pt idx="6">
                  <c:v>18</c:v>
                </c:pt>
              </c:numCache>
            </c:numRef>
          </c:val>
          <c:extLst>
            <c:ext xmlns:c16="http://schemas.microsoft.com/office/drawing/2014/chart" uri="{C3380CC4-5D6E-409C-BE32-E72D297353CC}">
              <c16:uniqueId val="{00000002-05FE-4087-BDA5-44CD34144882}"/>
            </c:ext>
          </c:extLst>
        </c:ser>
        <c:ser>
          <c:idx val="3"/>
          <c:order val="3"/>
          <c:tx>
            <c:strRef>
              <c:f>Sheet1!$E$3:$E$4</c:f>
              <c:strCache>
                <c:ptCount val="1"/>
                <c:pt idx="0">
                  <c:v>Early 40s</c:v>
                </c:pt>
              </c:strCache>
            </c:strRef>
          </c:tx>
          <c:spPr>
            <a:solidFill>
              <a:schemeClr val="accent4"/>
            </a:solidFill>
            <a:ln>
              <a:noFill/>
            </a:ln>
            <a:effectLst/>
          </c:spPr>
          <c:invertIfNegative val="0"/>
          <c:cat>
            <c:strRef>
              <c:f>Sheet1!$A$5:$A$12</c:f>
              <c:strCache>
                <c:ptCount val="7"/>
                <c:pt idx="0">
                  <c:v>Accounting</c:v>
                </c:pt>
                <c:pt idx="1">
                  <c:v>Engineering</c:v>
                </c:pt>
                <c:pt idx="2">
                  <c:v>Finance</c:v>
                </c:pt>
                <c:pt idx="3">
                  <c:v>Human Resources</c:v>
                </c:pt>
                <c:pt idx="4">
                  <c:v>IT</c:v>
                </c:pt>
                <c:pt idx="5">
                  <c:v>Marketing</c:v>
                </c:pt>
                <c:pt idx="6">
                  <c:v>Sales</c:v>
                </c:pt>
              </c:strCache>
            </c:strRef>
          </c:cat>
          <c:val>
            <c:numRef>
              <c:f>Sheet1!$E$5:$E$12</c:f>
              <c:numCache>
                <c:formatCode>General</c:formatCode>
                <c:ptCount val="7"/>
                <c:pt idx="0">
                  <c:v>13</c:v>
                </c:pt>
                <c:pt idx="1">
                  <c:v>17</c:v>
                </c:pt>
                <c:pt idx="2">
                  <c:v>11</c:v>
                </c:pt>
                <c:pt idx="3">
                  <c:v>11</c:v>
                </c:pt>
                <c:pt idx="4">
                  <c:v>36</c:v>
                </c:pt>
                <c:pt idx="5">
                  <c:v>10</c:v>
                </c:pt>
                <c:pt idx="6">
                  <c:v>22</c:v>
                </c:pt>
              </c:numCache>
            </c:numRef>
          </c:val>
          <c:extLst>
            <c:ext xmlns:c16="http://schemas.microsoft.com/office/drawing/2014/chart" uri="{C3380CC4-5D6E-409C-BE32-E72D297353CC}">
              <c16:uniqueId val="{00000003-05FE-4087-BDA5-44CD34144882}"/>
            </c:ext>
          </c:extLst>
        </c:ser>
        <c:ser>
          <c:idx val="4"/>
          <c:order val="4"/>
          <c:tx>
            <c:strRef>
              <c:f>Sheet1!$F$3:$F$4</c:f>
              <c:strCache>
                <c:ptCount val="1"/>
                <c:pt idx="0">
                  <c:v>Late 40s</c:v>
                </c:pt>
              </c:strCache>
            </c:strRef>
          </c:tx>
          <c:spPr>
            <a:solidFill>
              <a:schemeClr val="accent5"/>
            </a:solidFill>
            <a:ln>
              <a:noFill/>
            </a:ln>
            <a:effectLst/>
          </c:spPr>
          <c:invertIfNegative val="0"/>
          <c:cat>
            <c:strRef>
              <c:f>Sheet1!$A$5:$A$12</c:f>
              <c:strCache>
                <c:ptCount val="7"/>
                <c:pt idx="0">
                  <c:v>Accounting</c:v>
                </c:pt>
                <c:pt idx="1">
                  <c:v>Engineering</c:v>
                </c:pt>
                <c:pt idx="2">
                  <c:v>Finance</c:v>
                </c:pt>
                <c:pt idx="3">
                  <c:v>Human Resources</c:v>
                </c:pt>
                <c:pt idx="4">
                  <c:v>IT</c:v>
                </c:pt>
                <c:pt idx="5">
                  <c:v>Marketing</c:v>
                </c:pt>
                <c:pt idx="6">
                  <c:v>Sales</c:v>
                </c:pt>
              </c:strCache>
            </c:strRef>
          </c:cat>
          <c:val>
            <c:numRef>
              <c:f>Sheet1!$F$5:$F$12</c:f>
              <c:numCache>
                <c:formatCode>General</c:formatCode>
                <c:ptCount val="7"/>
                <c:pt idx="0">
                  <c:v>24</c:v>
                </c:pt>
                <c:pt idx="1">
                  <c:v>22</c:v>
                </c:pt>
                <c:pt idx="2">
                  <c:v>13</c:v>
                </c:pt>
                <c:pt idx="3">
                  <c:v>16</c:v>
                </c:pt>
                <c:pt idx="4">
                  <c:v>34</c:v>
                </c:pt>
                <c:pt idx="5">
                  <c:v>24</c:v>
                </c:pt>
                <c:pt idx="6">
                  <c:v>24</c:v>
                </c:pt>
              </c:numCache>
            </c:numRef>
          </c:val>
          <c:extLst>
            <c:ext xmlns:c16="http://schemas.microsoft.com/office/drawing/2014/chart" uri="{C3380CC4-5D6E-409C-BE32-E72D297353CC}">
              <c16:uniqueId val="{00000004-05FE-4087-BDA5-44CD34144882}"/>
            </c:ext>
          </c:extLst>
        </c:ser>
        <c:ser>
          <c:idx val="5"/>
          <c:order val="5"/>
          <c:tx>
            <c:strRef>
              <c:f>Sheet1!$G$3:$G$4</c:f>
              <c:strCache>
                <c:ptCount val="1"/>
                <c:pt idx="0">
                  <c:v>Early 50s</c:v>
                </c:pt>
              </c:strCache>
            </c:strRef>
          </c:tx>
          <c:spPr>
            <a:solidFill>
              <a:schemeClr val="accent6"/>
            </a:solidFill>
            <a:ln>
              <a:noFill/>
            </a:ln>
            <a:effectLst/>
          </c:spPr>
          <c:invertIfNegative val="0"/>
          <c:cat>
            <c:strRef>
              <c:f>Sheet1!$A$5:$A$12</c:f>
              <c:strCache>
                <c:ptCount val="7"/>
                <c:pt idx="0">
                  <c:v>Accounting</c:v>
                </c:pt>
                <c:pt idx="1">
                  <c:v>Engineering</c:v>
                </c:pt>
                <c:pt idx="2">
                  <c:v>Finance</c:v>
                </c:pt>
                <c:pt idx="3">
                  <c:v>Human Resources</c:v>
                </c:pt>
                <c:pt idx="4">
                  <c:v>IT</c:v>
                </c:pt>
                <c:pt idx="5">
                  <c:v>Marketing</c:v>
                </c:pt>
                <c:pt idx="6">
                  <c:v>Sales</c:v>
                </c:pt>
              </c:strCache>
            </c:strRef>
          </c:cat>
          <c:val>
            <c:numRef>
              <c:f>Sheet1!$G$5:$G$12</c:f>
              <c:numCache>
                <c:formatCode>General</c:formatCode>
                <c:ptCount val="7"/>
                <c:pt idx="0">
                  <c:v>13</c:v>
                </c:pt>
                <c:pt idx="1">
                  <c:v>18</c:v>
                </c:pt>
                <c:pt idx="2">
                  <c:v>13</c:v>
                </c:pt>
                <c:pt idx="3">
                  <c:v>24</c:v>
                </c:pt>
                <c:pt idx="4">
                  <c:v>39</c:v>
                </c:pt>
                <c:pt idx="5">
                  <c:v>10</c:v>
                </c:pt>
                <c:pt idx="6">
                  <c:v>17</c:v>
                </c:pt>
              </c:numCache>
            </c:numRef>
          </c:val>
          <c:extLst>
            <c:ext xmlns:c16="http://schemas.microsoft.com/office/drawing/2014/chart" uri="{C3380CC4-5D6E-409C-BE32-E72D297353CC}">
              <c16:uniqueId val="{00000005-05FE-4087-BDA5-44CD34144882}"/>
            </c:ext>
          </c:extLst>
        </c:ser>
        <c:ser>
          <c:idx val="6"/>
          <c:order val="6"/>
          <c:tx>
            <c:strRef>
              <c:f>Sheet1!$H$3:$H$4</c:f>
              <c:strCache>
                <c:ptCount val="1"/>
                <c:pt idx="0">
                  <c:v>Late 50s</c:v>
                </c:pt>
              </c:strCache>
            </c:strRef>
          </c:tx>
          <c:spPr>
            <a:solidFill>
              <a:schemeClr val="accent1">
                <a:lumMod val="60000"/>
              </a:schemeClr>
            </a:solidFill>
            <a:ln>
              <a:noFill/>
            </a:ln>
            <a:effectLst/>
          </c:spPr>
          <c:invertIfNegative val="0"/>
          <c:cat>
            <c:strRef>
              <c:f>Sheet1!$A$5:$A$12</c:f>
              <c:strCache>
                <c:ptCount val="7"/>
                <c:pt idx="0">
                  <c:v>Accounting</c:v>
                </c:pt>
                <c:pt idx="1">
                  <c:v>Engineering</c:v>
                </c:pt>
                <c:pt idx="2">
                  <c:v>Finance</c:v>
                </c:pt>
                <c:pt idx="3">
                  <c:v>Human Resources</c:v>
                </c:pt>
                <c:pt idx="4">
                  <c:v>IT</c:v>
                </c:pt>
                <c:pt idx="5">
                  <c:v>Marketing</c:v>
                </c:pt>
                <c:pt idx="6">
                  <c:v>Sales</c:v>
                </c:pt>
              </c:strCache>
            </c:strRef>
          </c:cat>
          <c:val>
            <c:numRef>
              <c:f>Sheet1!$H$5:$H$12</c:f>
              <c:numCache>
                <c:formatCode>General</c:formatCode>
                <c:ptCount val="7"/>
                <c:pt idx="0">
                  <c:v>17</c:v>
                </c:pt>
                <c:pt idx="1">
                  <c:v>23</c:v>
                </c:pt>
                <c:pt idx="2">
                  <c:v>13</c:v>
                </c:pt>
                <c:pt idx="3">
                  <c:v>10</c:v>
                </c:pt>
                <c:pt idx="4">
                  <c:v>35</c:v>
                </c:pt>
                <c:pt idx="5">
                  <c:v>10</c:v>
                </c:pt>
                <c:pt idx="6">
                  <c:v>18</c:v>
                </c:pt>
              </c:numCache>
            </c:numRef>
          </c:val>
          <c:extLst>
            <c:ext xmlns:c16="http://schemas.microsoft.com/office/drawing/2014/chart" uri="{C3380CC4-5D6E-409C-BE32-E72D297353CC}">
              <c16:uniqueId val="{00000006-05FE-4087-BDA5-44CD34144882}"/>
            </c:ext>
          </c:extLst>
        </c:ser>
        <c:ser>
          <c:idx val="7"/>
          <c:order val="7"/>
          <c:tx>
            <c:strRef>
              <c:f>Sheet1!$I$3:$I$4</c:f>
              <c:strCache>
                <c:ptCount val="1"/>
                <c:pt idx="0">
                  <c:v>EARLY 60s</c:v>
                </c:pt>
              </c:strCache>
            </c:strRef>
          </c:tx>
          <c:spPr>
            <a:solidFill>
              <a:schemeClr val="accent2">
                <a:lumMod val="60000"/>
              </a:schemeClr>
            </a:solidFill>
            <a:ln>
              <a:noFill/>
            </a:ln>
            <a:effectLst/>
          </c:spPr>
          <c:invertIfNegative val="0"/>
          <c:cat>
            <c:strRef>
              <c:f>Sheet1!$A$5:$A$12</c:f>
              <c:strCache>
                <c:ptCount val="7"/>
                <c:pt idx="0">
                  <c:v>Accounting</c:v>
                </c:pt>
                <c:pt idx="1">
                  <c:v>Engineering</c:v>
                </c:pt>
                <c:pt idx="2">
                  <c:v>Finance</c:v>
                </c:pt>
                <c:pt idx="3">
                  <c:v>Human Resources</c:v>
                </c:pt>
                <c:pt idx="4">
                  <c:v>IT</c:v>
                </c:pt>
                <c:pt idx="5">
                  <c:v>Marketing</c:v>
                </c:pt>
                <c:pt idx="6">
                  <c:v>Sales</c:v>
                </c:pt>
              </c:strCache>
            </c:strRef>
          </c:cat>
          <c:val>
            <c:numRef>
              <c:f>Sheet1!$I$5:$I$12</c:f>
              <c:numCache>
                <c:formatCode>General</c:formatCode>
                <c:ptCount val="7"/>
                <c:pt idx="0">
                  <c:v>10</c:v>
                </c:pt>
                <c:pt idx="1">
                  <c:v>16</c:v>
                </c:pt>
                <c:pt idx="2">
                  <c:v>15</c:v>
                </c:pt>
                <c:pt idx="3">
                  <c:v>11</c:v>
                </c:pt>
                <c:pt idx="4">
                  <c:v>33</c:v>
                </c:pt>
                <c:pt idx="5">
                  <c:v>8</c:v>
                </c:pt>
                <c:pt idx="6">
                  <c:v>11</c:v>
                </c:pt>
              </c:numCache>
            </c:numRef>
          </c:val>
          <c:extLst>
            <c:ext xmlns:c16="http://schemas.microsoft.com/office/drawing/2014/chart" uri="{C3380CC4-5D6E-409C-BE32-E72D297353CC}">
              <c16:uniqueId val="{00000007-05FE-4087-BDA5-44CD34144882}"/>
            </c:ext>
          </c:extLst>
        </c:ser>
        <c:dLbls>
          <c:showLegendKey val="0"/>
          <c:showVal val="0"/>
          <c:showCatName val="0"/>
          <c:showSerName val="0"/>
          <c:showPercent val="0"/>
          <c:showBubbleSize val="0"/>
        </c:dLbls>
        <c:gapWidth val="182"/>
        <c:axId val="1504872400"/>
        <c:axId val="1504867600"/>
      </c:barChart>
      <c:catAx>
        <c:axId val="150487240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04867600"/>
        <c:crosses val="autoZero"/>
        <c:auto val="1"/>
        <c:lblAlgn val="ctr"/>
        <c:lblOffset val="100"/>
        <c:noMultiLvlLbl val="0"/>
      </c:catAx>
      <c:valAx>
        <c:axId val="150486760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0487240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5">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hyperlink" Target="https://www.pinterest.com/pin/847239748628352940/" TargetMode="External"/><Relationship Id="rId1" Type="http://schemas.openxmlformats.org/officeDocument/2006/relationships/image" Target="../media/image19.jpg"/><Relationship Id="rId4" Type="http://schemas.openxmlformats.org/officeDocument/2006/relationships/hyperlink" Target="https://clipground.com/office-worker-clipart.html" TargetMode="External"/></Relationships>
</file>

<file path=ppt/diagrams/_rels/data2.xml.rels><?xml version="1.0" encoding="UTF-8" standalone="yes"?>
<Relationships xmlns="http://schemas.openxmlformats.org/package/2006/relationships"><Relationship Id="rId3" Type="http://schemas.openxmlformats.org/officeDocument/2006/relationships/hyperlink" Target="https://pixabay.com/en/multi-tasking-efficiency-manager-2845125/" TargetMode="External"/><Relationship Id="rId2" Type="http://schemas.openxmlformats.org/officeDocument/2006/relationships/image" Target="../media/image22.jpg"/><Relationship Id="rId1" Type="http://schemas.openxmlformats.org/officeDocument/2006/relationships/image" Target="../media/image21.png"/><Relationship Id="rId5" Type="http://schemas.openxmlformats.org/officeDocument/2006/relationships/hyperlink" Target="https://www.dreamstime.com/stock-photo-boss-work-environment-director-ceo-vector-illustration-business-people-image77973434" TargetMode="External"/><Relationship Id="rId4" Type="http://schemas.openxmlformats.org/officeDocument/2006/relationships/image" Target="../media/image23.jpg"/></Relationships>
</file>

<file path=ppt/diagrams/_rels/drawing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hyperlink" Target="https://www.pinterest.com/pin/847239748628352940/" TargetMode="External"/><Relationship Id="rId1" Type="http://schemas.openxmlformats.org/officeDocument/2006/relationships/image" Target="../media/image19.jpg"/><Relationship Id="rId4" Type="http://schemas.openxmlformats.org/officeDocument/2006/relationships/hyperlink" Target="https://clipground.com/office-worker-clipart.html" TargetMode="External"/></Relationships>
</file>

<file path=ppt/diagrams/_rels/drawing2.xml.rels><?xml version="1.0" encoding="UTF-8" standalone="yes"?>
<Relationships xmlns="http://schemas.openxmlformats.org/package/2006/relationships"><Relationship Id="rId3" Type="http://schemas.openxmlformats.org/officeDocument/2006/relationships/hyperlink" Target="https://pixabay.com/en/multi-tasking-efficiency-manager-2845125/" TargetMode="External"/><Relationship Id="rId2" Type="http://schemas.openxmlformats.org/officeDocument/2006/relationships/image" Target="../media/image22.jpg"/><Relationship Id="rId1" Type="http://schemas.openxmlformats.org/officeDocument/2006/relationships/image" Target="../media/image21.png"/><Relationship Id="rId5" Type="http://schemas.openxmlformats.org/officeDocument/2006/relationships/hyperlink" Target="https://www.dreamstime.com/stock-photo-boss-work-environment-director-ceo-vector-illustration-business-people-image77973434" TargetMode="External"/><Relationship Id="rId4" Type="http://schemas.openxmlformats.org/officeDocument/2006/relationships/image" Target="../media/image23.jpg"/></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37DF2B-DECF-44A7-8971-07475E2BCFC3}" type="doc">
      <dgm:prSet loTypeId="urn:microsoft.com/office/officeart/2018/2/layout/IconLabelList#2" loCatId="other" qsTypeId="urn:microsoft.com/office/officeart/2005/8/quickstyle/simple1" qsCatId="simple" csTypeId="urn:microsoft.com/office/officeart/2005/8/colors/accent3_1" csCatId="accent3" phldr="1"/>
      <dgm:spPr/>
    </dgm:pt>
    <dgm:pt modelId="{8865AC6C-44E0-4174-AB02-044A78D94DE3}">
      <dgm:prSet phldrT="[Text]" custT="1"/>
      <dgm:spPr/>
      <dgm:t>
        <a:bodyPr/>
        <a:lstStyle/>
        <a:p>
          <a:pPr>
            <a:lnSpc>
              <a:spcPct val="100000"/>
            </a:lnSpc>
          </a:pPr>
          <a:r>
            <a:rPr lang="en-US" sz="1400" b="1" u="none" dirty="0">
              <a:solidFill>
                <a:schemeClr val="tx1"/>
              </a:solidFill>
            </a:rPr>
            <a:t>TEAM MEMBERS</a:t>
          </a:r>
        </a:p>
      </dgm:t>
    </dgm:pt>
    <dgm:pt modelId="{258DC239-2C60-44C0-830B-87DE5EB56A01}" type="sibTrans" cxnId="{E5875C5E-8817-4707-AA33-E7DDCAC19481}">
      <dgm:prSet/>
      <dgm:spPr/>
      <dgm:t>
        <a:bodyPr/>
        <a:lstStyle/>
        <a:p>
          <a:endParaRPr lang="en-US" sz="1400">
            <a:solidFill>
              <a:schemeClr val="tx1"/>
            </a:solidFill>
          </a:endParaRPr>
        </a:p>
      </dgm:t>
    </dgm:pt>
    <dgm:pt modelId="{3FF598BD-2671-4ECB-AD79-D0E600EEC84F}" type="parTrans" cxnId="{E5875C5E-8817-4707-AA33-E7DDCAC19481}">
      <dgm:prSet/>
      <dgm:spPr/>
      <dgm:t>
        <a:bodyPr/>
        <a:lstStyle/>
        <a:p>
          <a:endParaRPr lang="en-US" sz="1400">
            <a:solidFill>
              <a:schemeClr val="tx1"/>
            </a:solidFill>
          </a:endParaRPr>
        </a:p>
      </dgm:t>
    </dgm:pt>
    <dgm:pt modelId="{C8710C11-6766-4B48-9562-4B0C7B3F28D6}">
      <dgm:prSet phldrT="[Text]" custT="1"/>
      <dgm:spPr/>
      <dgm:t>
        <a:bodyPr/>
        <a:lstStyle/>
        <a:p>
          <a:pPr>
            <a:lnSpc>
              <a:spcPct val="100000"/>
            </a:lnSpc>
          </a:pPr>
          <a:r>
            <a:rPr lang="en-US" altLang="en-US" sz="1400" b="1" u="none" dirty="0">
              <a:solidFill>
                <a:schemeClr val="tx1"/>
              </a:solidFill>
            </a:rPr>
            <a:t>DATA ANALYST</a:t>
          </a:r>
          <a:endParaRPr lang="en-US" sz="1400" u="none" dirty="0">
            <a:solidFill>
              <a:schemeClr val="tx1"/>
            </a:solidFill>
          </a:endParaRPr>
        </a:p>
      </dgm:t>
    </dgm:pt>
    <dgm:pt modelId="{CEEC8625-83FA-4202-826E-84C1185A8E32}" type="sibTrans" cxnId="{E28F4DE8-1F7F-4CC4-B4F7-5167A5B9E0BA}">
      <dgm:prSet/>
      <dgm:spPr/>
      <dgm:t>
        <a:bodyPr/>
        <a:lstStyle/>
        <a:p>
          <a:endParaRPr lang="en-US" sz="1400">
            <a:solidFill>
              <a:schemeClr val="tx1"/>
            </a:solidFill>
          </a:endParaRPr>
        </a:p>
      </dgm:t>
    </dgm:pt>
    <dgm:pt modelId="{6F9BADAF-DEBF-4CC2-B392-F7E0CD538B78}" type="parTrans" cxnId="{E28F4DE8-1F7F-4CC4-B4F7-5167A5B9E0BA}">
      <dgm:prSet/>
      <dgm:spPr/>
      <dgm:t>
        <a:bodyPr/>
        <a:lstStyle/>
        <a:p>
          <a:endParaRPr lang="en-US" sz="1400">
            <a:solidFill>
              <a:schemeClr val="tx1"/>
            </a:solidFill>
          </a:endParaRPr>
        </a:p>
      </dgm:t>
    </dgm:pt>
    <dgm:pt modelId="{F365F799-91C6-467E-8005-77142388ADA7}" type="pres">
      <dgm:prSet presAssocID="{3137DF2B-DECF-44A7-8971-07475E2BCFC3}" presName="root" presStyleCnt="0">
        <dgm:presLayoutVars>
          <dgm:dir/>
          <dgm:resizeHandles val="exact"/>
        </dgm:presLayoutVars>
      </dgm:prSet>
      <dgm:spPr/>
    </dgm:pt>
    <dgm:pt modelId="{CA712F04-4B2E-4073-826D-66E0748C08F8}" type="pres">
      <dgm:prSet presAssocID="{C8710C11-6766-4B48-9562-4B0C7B3F28D6}" presName="compNode" presStyleCnt="0"/>
      <dgm:spPr/>
    </dgm:pt>
    <dgm:pt modelId="{9A755B31-6174-4948-8B32-7FECC02D6991}" type="pres">
      <dgm:prSet presAssocID="{C8710C11-6766-4B48-9562-4B0C7B3F28D6}" presName="iconRect" presStyleLbl="node1" presStyleIdx="0" presStyleCnt="2" custScaleX="205942" custScaleY="205942" custLinFactNeighborX="-37962" custLinFactNeighborY="-23182"/>
      <dgm:spPr>
        <a:blipFill>
          <a:blip xmlns:r="http://schemas.openxmlformats.org/officeDocument/2006/relationships" r:embed="rId1">
            <a:extLst>
              <a:ext uri="{837473B0-CC2E-450A-ABE3-18F120FF3D39}">
                <a1611:picAttrSrcUrl xmlns:a1611="http://schemas.microsoft.com/office/drawing/2016/11/main" r:id="rId2"/>
              </a:ext>
            </a:extLst>
          </a:blip>
          <a:stretch>
            <a:fillRect/>
          </a:stretch>
        </a:blipFill>
      </dgm:spPr>
    </dgm:pt>
    <dgm:pt modelId="{6AE71D8A-2F35-4756-A4AD-A549FB035E3F}" type="pres">
      <dgm:prSet presAssocID="{C8710C11-6766-4B48-9562-4B0C7B3F28D6}" presName="spaceRect" presStyleCnt="0"/>
      <dgm:spPr/>
    </dgm:pt>
    <dgm:pt modelId="{5CD563F8-B6A7-4F66-B65C-7F1D3844F472}" type="pres">
      <dgm:prSet presAssocID="{C8710C11-6766-4B48-9562-4B0C7B3F28D6}" presName="textRect" presStyleLbl="revTx" presStyleIdx="0" presStyleCnt="2" custScaleX="190949" custLinFactNeighborX="-13351" custLinFactNeighborY="12039">
        <dgm:presLayoutVars>
          <dgm:chMax val="1"/>
          <dgm:chPref val="1"/>
        </dgm:presLayoutVars>
      </dgm:prSet>
      <dgm:spPr/>
    </dgm:pt>
    <dgm:pt modelId="{114DEDBD-1AAB-4DDF-B848-DA92D960826E}" type="pres">
      <dgm:prSet presAssocID="{CEEC8625-83FA-4202-826E-84C1185A8E32}" presName="sibTrans" presStyleCnt="0"/>
      <dgm:spPr/>
    </dgm:pt>
    <dgm:pt modelId="{ED8AE489-0CC0-4251-92FB-1AC032073F86}" type="pres">
      <dgm:prSet presAssocID="{8865AC6C-44E0-4174-AB02-044A78D94DE3}" presName="compNode" presStyleCnt="0"/>
      <dgm:spPr/>
    </dgm:pt>
    <dgm:pt modelId="{5326D40B-04B6-4401-91A7-8A4487EDC6FC}" type="pres">
      <dgm:prSet presAssocID="{8865AC6C-44E0-4174-AB02-044A78D94DE3}" presName="iconRect" presStyleLbl="node1" presStyleIdx="1" presStyleCnt="2" custScaleX="205942" custScaleY="205942" custLinFactNeighborX="24976" custLinFactNeighborY="-26251"/>
      <dgm:spPr>
        <a:blipFill>
          <a:blip xmlns:r="http://schemas.openxmlformats.org/officeDocument/2006/relationships" r:embed="rId3">
            <a:extLst>
              <a:ext uri="{837473B0-CC2E-450A-ABE3-18F120FF3D39}">
                <a1611:picAttrSrcUrl xmlns:a1611="http://schemas.microsoft.com/office/drawing/2016/11/main" r:id="rId4"/>
              </a:ext>
            </a:extLst>
          </a:blip>
          <a:stretch>
            <a:fillRect/>
          </a:stretch>
        </a:blipFill>
      </dgm:spPr>
    </dgm:pt>
    <dgm:pt modelId="{45C20058-83ED-45AC-83B6-B4CEEE13D9F9}" type="pres">
      <dgm:prSet presAssocID="{8865AC6C-44E0-4174-AB02-044A78D94DE3}" presName="spaceRect" presStyleCnt="0"/>
      <dgm:spPr/>
    </dgm:pt>
    <dgm:pt modelId="{1DCFB9CF-BB76-4BDC-932B-A329BC03E697}" type="pres">
      <dgm:prSet presAssocID="{8865AC6C-44E0-4174-AB02-044A78D94DE3}" presName="textRect" presStyleLbl="revTx" presStyleIdx="1" presStyleCnt="2" custScaleX="193970" custLinFactNeighborX="14418" custLinFactNeighborY="23277">
        <dgm:presLayoutVars>
          <dgm:chMax val="1"/>
          <dgm:chPref val="1"/>
        </dgm:presLayoutVars>
      </dgm:prSet>
      <dgm:spPr/>
    </dgm:pt>
  </dgm:ptLst>
  <dgm:cxnLst>
    <dgm:cxn modelId="{E5875C5E-8817-4707-AA33-E7DDCAC19481}" srcId="{3137DF2B-DECF-44A7-8971-07475E2BCFC3}" destId="{8865AC6C-44E0-4174-AB02-044A78D94DE3}" srcOrd="1" destOrd="0" parTransId="{3FF598BD-2671-4ECB-AD79-D0E600EEC84F}" sibTransId="{258DC239-2C60-44C0-830B-87DE5EB56A01}"/>
    <dgm:cxn modelId="{8B07B579-2924-4601-907B-DC2D84F91335}" type="presOf" srcId="{C8710C11-6766-4B48-9562-4B0C7B3F28D6}" destId="{5CD563F8-B6A7-4F66-B65C-7F1D3844F472}" srcOrd="0" destOrd="0" presId="urn:microsoft.com/office/officeart/2018/2/layout/IconLabelList#2"/>
    <dgm:cxn modelId="{65A961CC-3B95-4066-B70A-466BC535A8B1}" type="presOf" srcId="{8865AC6C-44E0-4174-AB02-044A78D94DE3}" destId="{1DCFB9CF-BB76-4BDC-932B-A329BC03E697}" srcOrd="0" destOrd="0" presId="urn:microsoft.com/office/officeart/2018/2/layout/IconLabelList#2"/>
    <dgm:cxn modelId="{E28F4DE8-1F7F-4CC4-B4F7-5167A5B9E0BA}" srcId="{3137DF2B-DECF-44A7-8971-07475E2BCFC3}" destId="{C8710C11-6766-4B48-9562-4B0C7B3F28D6}" srcOrd="0" destOrd="0" parTransId="{6F9BADAF-DEBF-4CC2-B392-F7E0CD538B78}" sibTransId="{CEEC8625-83FA-4202-826E-84C1185A8E32}"/>
    <dgm:cxn modelId="{02F767F8-F42A-4F3B-A329-DEC0D12CD806}" type="presOf" srcId="{3137DF2B-DECF-44A7-8971-07475E2BCFC3}" destId="{F365F799-91C6-467E-8005-77142388ADA7}" srcOrd="0" destOrd="0" presId="urn:microsoft.com/office/officeart/2018/2/layout/IconLabelList#2"/>
    <dgm:cxn modelId="{80A490A9-8618-4D89-B253-C4B2425A15D0}" type="presParOf" srcId="{F365F799-91C6-467E-8005-77142388ADA7}" destId="{CA712F04-4B2E-4073-826D-66E0748C08F8}" srcOrd="0" destOrd="0" presId="urn:microsoft.com/office/officeart/2018/2/layout/IconLabelList#2"/>
    <dgm:cxn modelId="{484F421F-4E99-48D3-AE36-608B91CC5346}" type="presParOf" srcId="{CA712F04-4B2E-4073-826D-66E0748C08F8}" destId="{9A755B31-6174-4948-8B32-7FECC02D6991}" srcOrd="0" destOrd="0" presId="urn:microsoft.com/office/officeart/2018/2/layout/IconLabelList#2"/>
    <dgm:cxn modelId="{0EED1B20-3FF9-4C70-ADD9-4DE2CCE6D9DD}" type="presParOf" srcId="{CA712F04-4B2E-4073-826D-66E0748C08F8}" destId="{6AE71D8A-2F35-4756-A4AD-A549FB035E3F}" srcOrd="1" destOrd="0" presId="urn:microsoft.com/office/officeart/2018/2/layout/IconLabelList#2"/>
    <dgm:cxn modelId="{56B7F5F9-3AD0-4879-BD8D-FB3362B818E9}" type="presParOf" srcId="{CA712F04-4B2E-4073-826D-66E0748C08F8}" destId="{5CD563F8-B6A7-4F66-B65C-7F1D3844F472}" srcOrd="2" destOrd="0" presId="urn:microsoft.com/office/officeart/2018/2/layout/IconLabelList#2"/>
    <dgm:cxn modelId="{B8FA11BD-8E20-4882-9D4D-DF2BBE04B958}" type="presParOf" srcId="{F365F799-91C6-467E-8005-77142388ADA7}" destId="{114DEDBD-1AAB-4DDF-B848-DA92D960826E}" srcOrd="1" destOrd="0" presId="urn:microsoft.com/office/officeart/2018/2/layout/IconLabelList#2"/>
    <dgm:cxn modelId="{5CAA210B-19EB-4E1B-A954-8ECCD13D15D2}" type="presParOf" srcId="{F365F799-91C6-467E-8005-77142388ADA7}" destId="{ED8AE489-0CC0-4251-92FB-1AC032073F86}" srcOrd="2" destOrd="0" presId="urn:microsoft.com/office/officeart/2018/2/layout/IconLabelList#2"/>
    <dgm:cxn modelId="{D02AAB89-D273-4A42-BD22-FC8E4FBD89B6}" type="presParOf" srcId="{ED8AE489-0CC0-4251-92FB-1AC032073F86}" destId="{5326D40B-04B6-4401-91A7-8A4487EDC6FC}" srcOrd="0" destOrd="0" presId="urn:microsoft.com/office/officeart/2018/2/layout/IconLabelList#2"/>
    <dgm:cxn modelId="{D277A401-05A8-428C-89F2-F5C3F0254AF4}" type="presParOf" srcId="{ED8AE489-0CC0-4251-92FB-1AC032073F86}" destId="{45C20058-83ED-45AC-83B6-B4CEEE13D9F9}" srcOrd="1" destOrd="0" presId="urn:microsoft.com/office/officeart/2018/2/layout/IconLabelList#2"/>
    <dgm:cxn modelId="{321AE61B-556D-4E47-8A54-9BC14D9E1263}" type="presParOf" srcId="{ED8AE489-0CC0-4251-92FB-1AC032073F86}" destId="{1DCFB9CF-BB76-4BDC-932B-A329BC03E697}" srcOrd="2" destOrd="0" presId="urn:microsoft.com/office/officeart/2018/2/layout/IconLabel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37DF2B-DECF-44A7-8971-07475E2BCFC3}" type="doc">
      <dgm:prSet loTypeId="urn:microsoft.com/office/officeart/2018/2/layout/IconLabelList#2" loCatId="other" qsTypeId="urn:microsoft.com/office/officeart/2005/8/quickstyle/simple1" qsCatId="simple" csTypeId="urn:microsoft.com/office/officeart/2005/8/colors/accent3_1" csCatId="accent3" phldr="1"/>
      <dgm:spPr/>
      <dgm:t>
        <a:bodyPr/>
        <a:lstStyle/>
        <a:p>
          <a:endParaRPr lang="en-IN"/>
        </a:p>
      </dgm:t>
    </dgm:pt>
    <dgm:pt modelId="{C8710C11-6766-4B48-9562-4B0C7B3F28D6}">
      <dgm:prSet phldrT="[Text]" custT="1"/>
      <dgm:spPr/>
      <dgm:t>
        <a:bodyPr/>
        <a:lstStyle/>
        <a:p>
          <a:pPr>
            <a:lnSpc>
              <a:spcPct val="100000"/>
            </a:lnSpc>
          </a:pPr>
          <a:r>
            <a:rPr lang="en-US" altLang="en-US" sz="1400" b="1" u="none" dirty="0">
              <a:solidFill>
                <a:schemeClr val="tx1"/>
              </a:solidFill>
            </a:rPr>
            <a:t>HR MANAGERS</a:t>
          </a:r>
          <a:endParaRPr lang="en-US" sz="1400" u="none" dirty="0">
            <a:solidFill>
              <a:schemeClr val="tx1"/>
            </a:solidFill>
          </a:endParaRPr>
        </a:p>
      </dgm:t>
    </dgm:pt>
    <dgm:pt modelId="{6F9BADAF-DEBF-4CC2-B392-F7E0CD538B78}" type="parTrans" cxnId="{E28F4DE8-1F7F-4CC4-B4F7-5167A5B9E0BA}">
      <dgm:prSet/>
      <dgm:spPr/>
      <dgm:t>
        <a:bodyPr/>
        <a:lstStyle/>
        <a:p>
          <a:endParaRPr lang="en-US" sz="1400">
            <a:solidFill>
              <a:schemeClr val="tx1"/>
            </a:solidFill>
          </a:endParaRPr>
        </a:p>
      </dgm:t>
    </dgm:pt>
    <dgm:pt modelId="{CEEC8625-83FA-4202-826E-84C1185A8E32}" type="sibTrans" cxnId="{E28F4DE8-1F7F-4CC4-B4F7-5167A5B9E0BA}">
      <dgm:prSet/>
      <dgm:spPr/>
      <dgm:t>
        <a:bodyPr/>
        <a:lstStyle/>
        <a:p>
          <a:endParaRPr lang="en-US" sz="1400">
            <a:solidFill>
              <a:schemeClr val="tx1"/>
            </a:solidFill>
          </a:endParaRPr>
        </a:p>
      </dgm:t>
    </dgm:pt>
    <dgm:pt modelId="{8EE3C8DC-7BA8-479C-A581-E9DA099939F2}">
      <dgm:prSet phldrT="[Text]" custT="1"/>
      <dgm:spPr/>
      <dgm:t>
        <a:bodyPr/>
        <a:lstStyle/>
        <a:p>
          <a:pPr>
            <a:lnSpc>
              <a:spcPct val="100000"/>
            </a:lnSpc>
          </a:pPr>
          <a:r>
            <a:rPr lang="en-US" altLang="en-US" sz="1400" b="1" u="none" dirty="0">
              <a:solidFill>
                <a:schemeClr val="tx1"/>
              </a:solidFill>
            </a:rPr>
            <a:t>DEPARTMENT MANAGER</a:t>
          </a:r>
          <a:endParaRPr lang="en-US" sz="1400" u="none" dirty="0">
            <a:solidFill>
              <a:schemeClr val="tx1"/>
            </a:solidFill>
          </a:endParaRPr>
        </a:p>
      </dgm:t>
    </dgm:pt>
    <dgm:pt modelId="{60ABFDD0-D409-4824-8102-DEA984738144}" type="parTrans" cxnId="{6E8797D1-3A1C-4879-9FDC-A7D2EC6197EA}">
      <dgm:prSet/>
      <dgm:spPr/>
      <dgm:t>
        <a:bodyPr/>
        <a:lstStyle/>
        <a:p>
          <a:endParaRPr lang="en-US" sz="1400">
            <a:solidFill>
              <a:schemeClr val="tx1"/>
            </a:solidFill>
          </a:endParaRPr>
        </a:p>
      </dgm:t>
    </dgm:pt>
    <dgm:pt modelId="{DAC4EAD7-53AC-40F0-BA2F-8B2633CEAE11}" type="sibTrans" cxnId="{6E8797D1-3A1C-4879-9FDC-A7D2EC6197EA}">
      <dgm:prSet/>
      <dgm:spPr/>
      <dgm:t>
        <a:bodyPr/>
        <a:lstStyle/>
        <a:p>
          <a:endParaRPr lang="en-US" sz="1400">
            <a:solidFill>
              <a:schemeClr val="tx1"/>
            </a:solidFill>
          </a:endParaRPr>
        </a:p>
      </dgm:t>
    </dgm:pt>
    <dgm:pt modelId="{8865AC6C-44E0-4174-AB02-044A78D94DE3}">
      <dgm:prSet phldrT="[Text]" custT="1"/>
      <dgm:spPr/>
      <dgm:t>
        <a:bodyPr/>
        <a:lstStyle/>
        <a:p>
          <a:pPr>
            <a:lnSpc>
              <a:spcPct val="100000"/>
            </a:lnSpc>
          </a:pPr>
          <a:r>
            <a:rPr lang="en-US" altLang="en-US" sz="1400" b="1" u="none" dirty="0">
              <a:solidFill>
                <a:schemeClr val="tx1"/>
              </a:solidFill>
            </a:rPr>
            <a:t>EXECUTIVES</a:t>
          </a:r>
          <a:endParaRPr lang="en-US" sz="1400" u="none" dirty="0">
            <a:solidFill>
              <a:schemeClr val="tx1"/>
            </a:solidFill>
          </a:endParaRPr>
        </a:p>
      </dgm:t>
    </dgm:pt>
    <dgm:pt modelId="{258DC239-2C60-44C0-830B-87DE5EB56A01}" type="sibTrans" cxnId="{E5875C5E-8817-4707-AA33-E7DDCAC19481}">
      <dgm:prSet/>
      <dgm:spPr/>
      <dgm:t>
        <a:bodyPr/>
        <a:lstStyle/>
        <a:p>
          <a:endParaRPr lang="en-US" sz="1400">
            <a:solidFill>
              <a:schemeClr val="tx1"/>
            </a:solidFill>
          </a:endParaRPr>
        </a:p>
      </dgm:t>
    </dgm:pt>
    <dgm:pt modelId="{3FF598BD-2671-4ECB-AD79-D0E600EEC84F}" type="parTrans" cxnId="{E5875C5E-8817-4707-AA33-E7DDCAC19481}">
      <dgm:prSet/>
      <dgm:spPr/>
      <dgm:t>
        <a:bodyPr/>
        <a:lstStyle/>
        <a:p>
          <a:endParaRPr lang="en-US" sz="1400">
            <a:solidFill>
              <a:schemeClr val="tx1"/>
            </a:solidFill>
          </a:endParaRPr>
        </a:p>
      </dgm:t>
    </dgm:pt>
    <dgm:pt modelId="{F365F799-91C6-467E-8005-77142388ADA7}" type="pres">
      <dgm:prSet presAssocID="{3137DF2B-DECF-44A7-8971-07475E2BCFC3}" presName="root" presStyleCnt="0">
        <dgm:presLayoutVars>
          <dgm:dir/>
          <dgm:resizeHandles val="exact"/>
        </dgm:presLayoutVars>
      </dgm:prSet>
      <dgm:spPr/>
    </dgm:pt>
    <dgm:pt modelId="{CA712F04-4B2E-4073-826D-66E0748C08F8}" type="pres">
      <dgm:prSet presAssocID="{C8710C11-6766-4B48-9562-4B0C7B3F28D6}" presName="compNode" presStyleCnt="0"/>
      <dgm:spPr/>
    </dgm:pt>
    <dgm:pt modelId="{9A755B31-6174-4948-8B32-7FECC02D6991}" type="pres">
      <dgm:prSet presAssocID="{C8710C11-6766-4B48-9562-4B0C7B3F28D6}" presName="iconRect" presStyleLbl="node1" presStyleIdx="0" presStyleCnt="3" custScaleX="205942" custScaleY="205942" custLinFactNeighborX="-37962" custLinFactNeighborY="-23182"/>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6AE71D8A-2F35-4756-A4AD-A549FB035E3F}" type="pres">
      <dgm:prSet presAssocID="{C8710C11-6766-4B48-9562-4B0C7B3F28D6}" presName="spaceRect" presStyleCnt="0"/>
      <dgm:spPr/>
    </dgm:pt>
    <dgm:pt modelId="{5CD563F8-B6A7-4F66-B65C-7F1D3844F472}" type="pres">
      <dgm:prSet presAssocID="{C8710C11-6766-4B48-9562-4B0C7B3F28D6}" presName="textRect" presStyleLbl="revTx" presStyleIdx="0" presStyleCnt="3" custScaleX="190949" custLinFactNeighborX="-14185" custLinFactNeighborY="16095">
        <dgm:presLayoutVars>
          <dgm:chMax val="1"/>
          <dgm:chPref val="1"/>
        </dgm:presLayoutVars>
      </dgm:prSet>
      <dgm:spPr/>
    </dgm:pt>
    <dgm:pt modelId="{114DEDBD-1AAB-4DDF-B848-DA92D960826E}" type="pres">
      <dgm:prSet presAssocID="{CEEC8625-83FA-4202-826E-84C1185A8E32}" presName="sibTrans" presStyleCnt="0"/>
      <dgm:spPr/>
    </dgm:pt>
    <dgm:pt modelId="{14161BF4-3B2E-4990-9AA5-1E7113657AFE}" type="pres">
      <dgm:prSet presAssocID="{8EE3C8DC-7BA8-479C-A581-E9DA099939F2}" presName="compNode" presStyleCnt="0"/>
      <dgm:spPr/>
    </dgm:pt>
    <dgm:pt modelId="{FCA6A723-3A73-458A-AE3C-15B86CF5C55D}" type="pres">
      <dgm:prSet presAssocID="{8EE3C8DC-7BA8-479C-A581-E9DA099939F2}" presName="iconRect" presStyleLbl="node1" presStyleIdx="1" presStyleCnt="3" custScaleX="205942" custScaleY="205942" custLinFactNeighborX="3357" custLinFactNeighborY="-23182"/>
      <dgm:spPr>
        <a:blipFill>
          <a:blip xmlns:r="http://schemas.openxmlformats.org/officeDocument/2006/relationships" r:embed="rId2">
            <a:extLst>
              <a:ext uri="{837473B0-CC2E-450A-ABE3-18F120FF3D39}">
                <a1611:picAttrSrcUrl xmlns:a1611="http://schemas.microsoft.com/office/drawing/2016/11/main" r:id="rId3"/>
              </a:ext>
            </a:extLst>
          </a:blip>
          <a:stretch>
            <a:fillRect/>
          </a:stretch>
        </a:blipFill>
      </dgm:spPr>
    </dgm:pt>
    <dgm:pt modelId="{E9430B85-543F-4592-A6DD-AEEA4B48C6A1}" type="pres">
      <dgm:prSet presAssocID="{8EE3C8DC-7BA8-479C-A581-E9DA099939F2}" presName="spaceRect" presStyleCnt="0"/>
      <dgm:spPr/>
    </dgm:pt>
    <dgm:pt modelId="{2D06D90C-4774-439F-8532-60F8B9D1D8A7}" type="pres">
      <dgm:prSet presAssocID="{8EE3C8DC-7BA8-479C-A581-E9DA099939F2}" presName="textRect" presStyleLbl="revTx" presStyleIdx="1" presStyleCnt="3" custScaleX="193970" custLinFactNeighborX="5341" custLinFactNeighborY="2414">
        <dgm:presLayoutVars>
          <dgm:chMax val="1"/>
          <dgm:chPref val="1"/>
        </dgm:presLayoutVars>
      </dgm:prSet>
      <dgm:spPr/>
    </dgm:pt>
    <dgm:pt modelId="{6AB9F53E-D91E-4E48-8AD8-05932101491C}" type="pres">
      <dgm:prSet presAssocID="{DAC4EAD7-53AC-40F0-BA2F-8B2633CEAE11}" presName="sibTrans" presStyleCnt="0"/>
      <dgm:spPr/>
    </dgm:pt>
    <dgm:pt modelId="{ED8AE489-0CC0-4251-92FB-1AC032073F86}" type="pres">
      <dgm:prSet presAssocID="{8865AC6C-44E0-4174-AB02-044A78D94DE3}" presName="compNode" presStyleCnt="0"/>
      <dgm:spPr/>
    </dgm:pt>
    <dgm:pt modelId="{5326D40B-04B6-4401-91A7-8A4487EDC6FC}" type="pres">
      <dgm:prSet presAssocID="{8865AC6C-44E0-4174-AB02-044A78D94DE3}" presName="iconRect" presStyleLbl="node1" presStyleIdx="2" presStyleCnt="3" custScaleX="205942" custScaleY="205942" custLinFactNeighborX="24976" custLinFactNeighborY="-26251"/>
      <dgm:spPr>
        <a:blipFill>
          <a:blip xmlns:r="http://schemas.openxmlformats.org/officeDocument/2006/relationships" r:embed="rId4">
            <a:extLst>
              <a:ext uri="{837473B0-CC2E-450A-ABE3-18F120FF3D39}">
                <a1611:picAttrSrcUrl xmlns:a1611="http://schemas.microsoft.com/office/drawing/2016/11/main" r:id="rId5"/>
              </a:ext>
            </a:extLst>
          </a:blip>
          <a:stretch>
            <a:fillRect/>
          </a:stretch>
        </a:blipFill>
      </dgm:spPr>
    </dgm:pt>
    <dgm:pt modelId="{45C20058-83ED-45AC-83B6-B4CEEE13D9F9}" type="pres">
      <dgm:prSet presAssocID="{8865AC6C-44E0-4174-AB02-044A78D94DE3}" presName="spaceRect" presStyleCnt="0"/>
      <dgm:spPr/>
    </dgm:pt>
    <dgm:pt modelId="{1DCFB9CF-BB76-4BDC-932B-A329BC03E697}" type="pres">
      <dgm:prSet presAssocID="{8865AC6C-44E0-4174-AB02-044A78D94DE3}" presName="textRect" presStyleLbl="revTx" presStyleIdx="2" presStyleCnt="3" custScaleX="193970" custLinFactNeighborX="12544" custLinFactNeighborY="-3400">
        <dgm:presLayoutVars>
          <dgm:chMax val="1"/>
          <dgm:chPref val="1"/>
        </dgm:presLayoutVars>
      </dgm:prSet>
      <dgm:spPr/>
    </dgm:pt>
  </dgm:ptLst>
  <dgm:cxnLst>
    <dgm:cxn modelId="{1A89CB18-8B09-4590-A761-274BEAAD8172}" type="presOf" srcId="{8EE3C8DC-7BA8-479C-A581-E9DA099939F2}" destId="{2D06D90C-4774-439F-8532-60F8B9D1D8A7}" srcOrd="0" destOrd="0" presId="urn:microsoft.com/office/officeart/2018/2/layout/IconLabelList#2"/>
    <dgm:cxn modelId="{E5875C5E-8817-4707-AA33-E7DDCAC19481}" srcId="{3137DF2B-DECF-44A7-8971-07475E2BCFC3}" destId="{8865AC6C-44E0-4174-AB02-044A78D94DE3}" srcOrd="2" destOrd="0" parTransId="{3FF598BD-2671-4ECB-AD79-D0E600EEC84F}" sibTransId="{258DC239-2C60-44C0-830B-87DE5EB56A01}"/>
    <dgm:cxn modelId="{8B07B579-2924-4601-907B-DC2D84F91335}" type="presOf" srcId="{C8710C11-6766-4B48-9562-4B0C7B3F28D6}" destId="{5CD563F8-B6A7-4F66-B65C-7F1D3844F472}" srcOrd="0" destOrd="0" presId="urn:microsoft.com/office/officeart/2018/2/layout/IconLabelList#2"/>
    <dgm:cxn modelId="{65A961CC-3B95-4066-B70A-466BC535A8B1}" type="presOf" srcId="{8865AC6C-44E0-4174-AB02-044A78D94DE3}" destId="{1DCFB9CF-BB76-4BDC-932B-A329BC03E697}" srcOrd="0" destOrd="0" presId="urn:microsoft.com/office/officeart/2018/2/layout/IconLabelList#2"/>
    <dgm:cxn modelId="{6E8797D1-3A1C-4879-9FDC-A7D2EC6197EA}" srcId="{3137DF2B-DECF-44A7-8971-07475E2BCFC3}" destId="{8EE3C8DC-7BA8-479C-A581-E9DA099939F2}" srcOrd="1" destOrd="0" parTransId="{60ABFDD0-D409-4824-8102-DEA984738144}" sibTransId="{DAC4EAD7-53AC-40F0-BA2F-8B2633CEAE11}"/>
    <dgm:cxn modelId="{E28F4DE8-1F7F-4CC4-B4F7-5167A5B9E0BA}" srcId="{3137DF2B-DECF-44A7-8971-07475E2BCFC3}" destId="{C8710C11-6766-4B48-9562-4B0C7B3F28D6}" srcOrd="0" destOrd="0" parTransId="{6F9BADAF-DEBF-4CC2-B392-F7E0CD538B78}" sibTransId="{CEEC8625-83FA-4202-826E-84C1185A8E32}"/>
    <dgm:cxn modelId="{02F767F8-F42A-4F3B-A329-DEC0D12CD806}" type="presOf" srcId="{3137DF2B-DECF-44A7-8971-07475E2BCFC3}" destId="{F365F799-91C6-467E-8005-77142388ADA7}" srcOrd="0" destOrd="0" presId="urn:microsoft.com/office/officeart/2018/2/layout/IconLabelList#2"/>
    <dgm:cxn modelId="{80A490A9-8618-4D89-B253-C4B2425A15D0}" type="presParOf" srcId="{F365F799-91C6-467E-8005-77142388ADA7}" destId="{CA712F04-4B2E-4073-826D-66E0748C08F8}" srcOrd="0" destOrd="0" presId="urn:microsoft.com/office/officeart/2018/2/layout/IconLabelList#2"/>
    <dgm:cxn modelId="{484F421F-4E99-48D3-AE36-608B91CC5346}" type="presParOf" srcId="{CA712F04-4B2E-4073-826D-66E0748C08F8}" destId="{9A755B31-6174-4948-8B32-7FECC02D6991}" srcOrd="0" destOrd="0" presId="urn:microsoft.com/office/officeart/2018/2/layout/IconLabelList#2"/>
    <dgm:cxn modelId="{0EED1B20-3FF9-4C70-ADD9-4DE2CCE6D9DD}" type="presParOf" srcId="{CA712F04-4B2E-4073-826D-66E0748C08F8}" destId="{6AE71D8A-2F35-4756-A4AD-A549FB035E3F}" srcOrd="1" destOrd="0" presId="urn:microsoft.com/office/officeart/2018/2/layout/IconLabelList#2"/>
    <dgm:cxn modelId="{56B7F5F9-3AD0-4879-BD8D-FB3362B818E9}" type="presParOf" srcId="{CA712F04-4B2E-4073-826D-66E0748C08F8}" destId="{5CD563F8-B6A7-4F66-B65C-7F1D3844F472}" srcOrd="2" destOrd="0" presId="urn:microsoft.com/office/officeart/2018/2/layout/IconLabelList#2"/>
    <dgm:cxn modelId="{B8FA11BD-8E20-4882-9D4D-DF2BBE04B958}" type="presParOf" srcId="{F365F799-91C6-467E-8005-77142388ADA7}" destId="{114DEDBD-1AAB-4DDF-B848-DA92D960826E}" srcOrd="1" destOrd="0" presId="urn:microsoft.com/office/officeart/2018/2/layout/IconLabelList#2"/>
    <dgm:cxn modelId="{A377F2C4-8774-4B04-BECB-EB51AC2353E5}" type="presParOf" srcId="{F365F799-91C6-467E-8005-77142388ADA7}" destId="{14161BF4-3B2E-4990-9AA5-1E7113657AFE}" srcOrd="2" destOrd="0" presId="urn:microsoft.com/office/officeart/2018/2/layout/IconLabelList#2"/>
    <dgm:cxn modelId="{DC4C4434-0D6A-4AED-9A2E-CC7C5B063571}" type="presParOf" srcId="{14161BF4-3B2E-4990-9AA5-1E7113657AFE}" destId="{FCA6A723-3A73-458A-AE3C-15B86CF5C55D}" srcOrd="0" destOrd="0" presId="urn:microsoft.com/office/officeart/2018/2/layout/IconLabelList#2"/>
    <dgm:cxn modelId="{89B5121F-9599-4794-9AA1-DD6EF55DE189}" type="presParOf" srcId="{14161BF4-3B2E-4990-9AA5-1E7113657AFE}" destId="{E9430B85-543F-4592-A6DD-AEEA4B48C6A1}" srcOrd="1" destOrd="0" presId="urn:microsoft.com/office/officeart/2018/2/layout/IconLabelList#2"/>
    <dgm:cxn modelId="{AB2BC4E4-5B33-4C26-8C3F-E77225D58E3E}" type="presParOf" srcId="{14161BF4-3B2E-4990-9AA5-1E7113657AFE}" destId="{2D06D90C-4774-439F-8532-60F8B9D1D8A7}" srcOrd="2" destOrd="0" presId="urn:microsoft.com/office/officeart/2018/2/layout/IconLabelList#2"/>
    <dgm:cxn modelId="{23BAA7AF-17F0-4F65-9E90-273EF7D3B929}" type="presParOf" srcId="{F365F799-91C6-467E-8005-77142388ADA7}" destId="{6AB9F53E-D91E-4E48-8AD8-05932101491C}" srcOrd="3" destOrd="0" presId="urn:microsoft.com/office/officeart/2018/2/layout/IconLabelList#2"/>
    <dgm:cxn modelId="{5CAA210B-19EB-4E1B-A954-8ECCD13D15D2}" type="presParOf" srcId="{F365F799-91C6-467E-8005-77142388ADA7}" destId="{ED8AE489-0CC0-4251-92FB-1AC032073F86}" srcOrd="4" destOrd="0" presId="urn:microsoft.com/office/officeart/2018/2/layout/IconLabelList#2"/>
    <dgm:cxn modelId="{D02AAB89-D273-4A42-BD22-FC8E4FBD89B6}" type="presParOf" srcId="{ED8AE489-0CC0-4251-92FB-1AC032073F86}" destId="{5326D40B-04B6-4401-91A7-8A4487EDC6FC}" srcOrd="0" destOrd="0" presId="urn:microsoft.com/office/officeart/2018/2/layout/IconLabelList#2"/>
    <dgm:cxn modelId="{D277A401-05A8-428C-89F2-F5C3F0254AF4}" type="presParOf" srcId="{ED8AE489-0CC0-4251-92FB-1AC032073F86}" destId="{45C20058-83ED-45AC-83B6-B4CEEE13D9F9}" srcOrd="1" destOrd="0" presId="urn:microsoft.com/office/officeart/2018/2/layout/IconLabelList#2"/>
    <dgm:cxn modelId="{321AE61B-556D-4E47-8A54-9BC14D9E1263}" type="presParOf" srcId="{ED8AE489-0CC0-4251-92FB-1AC032073F86}" destId="{1DCFB9CF-BB76-4BDC-932B-A329BC03E697}" srcOrd="2" destOrd="0" presId="urn:microsoft.com/office/officeart/2018/2/layout/IconLabel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755B31-6174-4948-8B32-7FECC02D6991}">
      <dsp:nvSpPr>
        <dsp:cNvPr id="0" name=""/>
        <dsp:cNvSpPr/>
      </dsp:nvSpPr>
      <dsp:spPr>
        <a:xfrm>
          <a:off x="2289212" y="0"/>
          <a:ext cx="1668130" cy="1668130"/>
        </a:xfrm>
        <a:prstGeom prst="rect">
          <a:avLst/>
        </a:prstGeom>
        <a:blipFill>
          <a:blip xmlns:r="http://schemas.openxmlformats.org/officeDocument/2006/relationships" r:embed="rId1">
            <a:extLst>
              <a:ext uri="{837473B0-CC2E-450A-ABE3-18F120FF3D39}">
                <a1611:picAttrSrcUrl xmlns:a1611="http://schemas.microsoft.com/office/drawing/2016/11/main" r:id="rId2"/>
              </a:ext>
            </a:extLst>
          </a:blip>
          <a:stretch>
            <a:fillRect/>
          </a:stretch>
        </a:blip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D563F8-B6A7-4F66-B65C-7F1D3844F472}">
      <dsp:nvSpPr>
        <dsp:cNvPr id="0" name=""/>
        <dsp:cNvSpPr/>
      </dsp:nvSpPr>
      <dsp:spPr>
        <a:xfrm>
          <a:off x="1471910" y="1708108"/>
          <a:ext cx="343708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altLang="en-US" sz="1400" b="1" u="none" kern="1200" dirty="0">
              <a:solidFill>
                <a:schemeClr val="tx1"/>
              </a:solidFill>
            </a:rPr>
            <a:t>DATA ANALYST</a:t>
          </a:r>
          <a:endParaRPr lang="en-US" sz="1400" u="none" kern="1200" dirty="0">
            <a:solidFill>
              <a:schemeClr val="tx1"/>
            </a:solidFill>
          </a:endParaRPr>
        </a:p>
      </dsp:txBody>
      <dsp:txXfrm>
        <a:off x="1471910" y="1708108"/>
        <a:ext cx="3437082" cy="720000"/>
      </dsp:txXfrm>
    </dsp:sp>
    <dsp:sp modelId="{5326D40B-04B6-4401-91A7-8A4487EDC6FC}">
      <dsp:nvSpPr>
        <dsp:cNvPr id="0" name=""/>
        <dsp:cNvSpPr/>
      </dsp:nvSpPr>
      <dsp:spPr>
        <a:xfrm>
          <a:off x="6578281" y="0"/>
          <a:ext cx="1668130" cy="1668130"/>
        </a:xfrm>
        <a:prstGeom prst="rect">
          <a:avLst/>
        </a:prstGeom>
        <a:blipFill>
          <a:blip xmlns:r="http://schemas.openxmlformats.org/officeDocument/2006/relationships" r:embed="rId3">
            <a:extLst>
              <a:ext uri="{837473B0-CC2E-450A-ABE3-18F120FF3D39}">
                <a1611:picAttrSrcUrl xmlns:a1611="http://schemas.microsoft.com/office/drawing/2016/11/main" r:id="rId4"/>
              </a:ext>
            </a:extLst>
          </a:blip>
          <a:stretch>
            <a:fillRect/>
          </a:stretch>
        </a:blip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CFB9CF-BB76-4BDC-932B-A329BC03E697}">
      <dsp:nvSpPr>
        <dsp:cNvPr id="0" name=""/>
        <dsp:cNvSpPr/>
      </dsp:nvSpPr>
      <dsp:spPr>
        <a:xfrm>
          <a:off x="5723835" y="1733779"/>
          <a:ext cx="349146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b="1" u="none" kern="1200" dirty="0">
              <a:solidFill>
                <a:schemeClr val="tx1"/>
              </a:solidFill>
            </a:rPr>
            <a:t>TEAM MEMBERS</a:t>
          </a:r>
        </a:p>
      </dsp:txBody>
      <dsp:txXfrm>
        <a:off x="5723835" y="1733779"/>
        <a:ext cx="349146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755B31-6174-4948-8B32-7FECC02D6991}">
      <dsp:nvSpPr>
        <dsp:cNvPr id="0" name=""/>
        <dsp:cNvSpPr/>
      </dsp:nvSpPr>
      <dsp:spPr>
        <a:xfrm>
          <a:off x="598592" y="157437"/>
          <a:ext cx="1596452" cy="1596452"/>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D563F8-B6A7-4F66-B65C-7F1D3844F472}">
      <dsp:nvSpPr>
        <dsp:cNvPr id="0" name=""/>
        <dsp:cNvSpPr/>
      </dsp:nvSpPr>
      <dsp:spPr>
        <a:xfrm>
          <a:off x="0" y="1892314"/>
          <a:ext cx="3289394" cy="689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altLang="en-US" sz="1400" b="1" u="none" kern="1200" dirty="0">
              <a:solidFill>
                <a:schemeClr val="tx1"/>
              </a:solidFill>
            </a:rPr>
            <a:t>HR MANAGERS</a:t>
          </a:r>
          <a:endParaRPr lang="en-US" sz="1400" u="none" kern="1200" dirty="0">
            <a:solidFill>
              <a:schemeClr val="tx1"/>
            </a:solidFill>
          </a:endParaRPr>
        </a:p>
      </dsp:txBody>
      <dsp:txXfrm>
        <a:off x="0" y="1892314"/>
        <a:ext cx="3289394" cy="689062"/>
      </dsp:txXfrm>
    </dsp:sp>
    <dsp:sp modelId="{FCA6A723-3A73-458A-AE3C-15B86CF5C55D}">
      <dsp:nvSpPr>
        <dsp:cNvPr id="0" name=""/>
        <dsp:cNvSpPr/>
      </dsp:nvSpPr>
      <dsp:spPr>
        <a:xfrm>
          <a:off x="4535776" y="157437"/>
          <a:ext cx="1596452" cy="1596452"/>
        </a:xfrm>
        <a:prstGeom prst="rect">
          <a:avLst/>
        </a:prstGeom>
        <a:blipFill>
          <a:blip xmlns:r="http://schemas.openxmlformats.org/officeDocument/2006/relationships" r:embed="rId2">
            <a:extLst>
              <a:ext uri="{837473B0-CC2E-450A-ABE3-18F120FF3D39}">
                <a1611:picAttrSrcUrl xmlns:a1611="http://schemas.microsoft.com/office/drawing/2016/11/main" r:id="rId3"/>
              </a:ext>
            </a:extLst>
          </a:blip>
          <a:stretch>
            <a:fillRect/>
          </a:stretch>
        </a:blip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06D90C-4774-439F-8532-60F8B9D1D8A7}">
      <dsp:nvSpPr>
        <dsp:cNvPr id="0" name=""/>
        <dsp:cNvSpPr/>
      </dsp:nvSpPr>
      <dsp:spPr>
        <a:xfrm>
          <a:off x="3729268" y="1798044"/>
          <a:ext cx="3341436" cy="689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altLang="en-US" sz="1400" b="1" u="none" kern="1200" dirty="0">
              <a:solidFill>
                <a:schemeClr val="tx1"/>
              </a:solidFill>
            </a:rPr>
            <a:t>DEPARTMENT MANAGER</a:t>
          </a:r>
          <a:endParaRPr lang="en-US" sz="1400" u="none" kern="1200" dirty="0">
            <a:solidFill>
              <a:schemeClr val="tx1"/>
            </a:solidFill>
          </a:endParaRPr>
        </a:p>
      </dsp:txBody>
      <dsp:txXfrm>
        <a:off x="3729268" y="1798044"/>
        <a:ext cx="3341436" cy="689062"/>
      </dsp:txXfrm>
    </dsp:sp>
    <dsp:sp modelId="{5326D40B-04B6-4401-91A7-8A4487EDC6FC}">
      <dsp:nvSpPr>
        <dsp:cNvPr id="0" name=""/>
        <dsp:cNvSpPr/>
      </dsp:nvSpPr>
      <dsp:spPr>
        <a:xfrm>
          <a:off x="8346266" y="133646"/>
          <a:ext cx="1596452" cy="1596452"/>
        </a:xfrm>
        <a:prstGeom prst="rect">
          <a:avLst/>
        </a:prstGeom>
        <a:blipFill>
          <a:blip xmlns:r="http://schemas.openxmlformats.org/officeDocument/2006/relationships" r:embed="rId4">
            <a:extLst>
              <a:ext uri="{837473B0-CC2E-450A-ABE3-18F120FF3D39}">
                <a1611:picAttrSrcUrl xmlns:a1611="http://schemas.microsoft.com/office/drawing/2016/11/main" r:id="rId5"/>
              </a:ext>
            </a:extLst>
          </a:blip>
          <a:stretch>
            <a:fillRect/>
          </a:stretch>
        </a:blip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CFB9CF-BB76-4BDC-932B-A329BC03E697}">
      <dsp:nvSpPr>
        <dsp:cNvPr id="0" name=""/>
        <dsp:cNvSpPr/>
      </dsp:nvSpPr>
      <dsp:spPr>
        <a:xfrm>
          <a:off x="7326563" y="1757982"/>
          <a:ext cx="3341436" cy="689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altLang="en-US" sz="1400" b="1" u="none" kern="1200" dirty="0">
              <a:solidFill>
                <a:schemeClr val="tx1"/>
              </a:solidFill>
            </a:rPr>
            <a:t>EXECUTIVES</a:t>
          </a:r>
          <a:endParaRPr lang="en-US" sz="1400" u="none" kern="1200" dirty="0">
            <a:solidFill>
              <a:schemeClr val="tx1"/>
            </a:solidFill>
          </a:endParaRPr>
        </a:p>
      </dsp:txBody>
      <dsp:txXfrm>
        <a:off x="7326563" y="1757982"/>
        <a:ext cx="3341436" cy="689062"/>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2">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2">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553595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7899516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8805517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967681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7062583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841153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www.dreamstime.com/illustration/population.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914400" y="1057275"/>
            <a:ext cx="5259554" cy="2495028"/>
          </a:xfrm>
        </p:spPr>
        <p:txBody>
          <a:bodyPr/>
          <a:lstStyle/>
          <a:p>
            <a:r>
              <a:rPr lang="en-US" dirty="0"/>
              <a:t>Employee Data Analysis Using Excel</a:t>
            </a:r>
            <a:br>
              <a:rPr lang="en-US" dirty="0"/>
            </a:br>
            <a:endParaRPr lang="en-US" dirty="0"/>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914400" y="3695307"/>
            <a:ext cx="5259554" cy="2346676"/>
          </a:xfrm>
        </p:spPr>
        <p:txBody>
          <a:bodyPr>
            <a:normAutofit fontScale="62500" lnSpcReduction="20000"/>
          </a:bodyPr>
          <a:lstStyle/>
          <a:p>
            <a:r>
              <a:rPr lang="en-US" sz="2400" b="1" dirty="0"/>
              <a:t>STUDENT NAME: </a:t>
            </a:r>
            <a:r>
              <a:rPr lang="en-US" sz="2400" b="0" dirty="0"/>
              <a:t>LOGESHWARI BHAVADHARANI T</a:t>
            </a:r>
            <a:br>
              <a:rPr lang="en-US" sz="2400" b="0" dirty="0"/>
            </a:br>
            <a:br>
              <a:rPr lang="en-US" sz="2400" b="1" dirty="0"/>
            </a:br>
            <a:r>
              <a:rPr lang="en-US" sz="2400" b="1" dirty="0"/>
              <a:t>REGISTER: </a:t>
            </a:r>
            <a:r>
              <a:rPr lang="en-US" sz="2400" b="0" dirty="0"/>
              <a:t>312217937</a:t>
            </a:r>
            <a:br>
              <a:rPr lang="en-US" sz="2400" b="0" dirty="0"/>
            </a:br>
            <a:br>
              <a:rPr lang="en-US" sz="2400" b="0" dirty="0"/>
            </a:br>
            <a:r>
              <a:rPr lang="en-US" sz="2400" b="1" dirty="0"/>
              <a:t>NM ID: </a:t>
            </a:r>
            <a:r>
              <a:rPr lang="en-US" sz="2400" b="0" dirty="0">
                <a:latin typeface="Calibri" panose="020F0502020204030204" pitchFamily="34" charset="0"/>
                <a:ea typeface="Calibri" panose="020F0502020204030204" pitchFamily="34" charset="0"/>
                <a:cs typeface="Calibri" panose="020F0502020204030204" pitchFamily="34" charset="0"/>
              </a:rPr>
              <a:t>500F11A91829E1B8F7F4A34C16EAC320</a:t>
            </a:r>
            <a:br>
              <a:rPr lang="en-US" sz="2400" b="0" dirty="0">
                <a:latin typeface="Calibri" panose="020F0502020204030204" pitchFamily="34" charset="0"/>
                <a:ea typeface="Calibri" panose="020F0502020204030204" pitchFamily="34" charset="0"/>
                <a:cs typeface="Calibri" panose="020F0502020204030204" pitchFamily="34" charset="0"/>
              </a:rPr>
            </a:br>
            <a:br>
              <a:rPr lang="en-US" sz="2400" b="1" dirty="0"/>
            </a:br>
            <a:r>
              <a:rPr lang="en-US" sz="2400" b="1" dirty="0"/>
              <a:t>DEPARTMENT</a:t>
            </a:r>
            <a:r>
              <a:rPr lang="en-US" sz="2400" dirty="0"/>
              <a:t>: </a:t>
            </a:r>
            <a:r>
              <a:rPr lang="en-US" sz="2400" b="0" dirty="0"/>
              <a:t>B.COM ACCOUNTING AND FINANCE</a:t>
            </a:r>
            <a:br>
              <a:rPr lang="en-US" sz="2400" dirty="0"/>
            </a:br>
            <a:br>
              <a:rPr lang="en-US" sz="2400" dirty="0"/>
            </a:br>
            <a:r>
              <a:rPr lang="en-US" sz="2400" b="1" dirty="0"/>
              <a:t>COLLEGE: </a:t>
            </a:r>
            <a:r>
              <a:rPr lang="en-US" sz="2400" b="0" dirty="0"/>
              <a:t>St. Anne’s Arts And Science College, Chennai</a:t>
            </a:r>
            <a:br>
              <a:rPr lang="en-US" sz="2400" dirty="0"/>
            </a:br>
            <a:endParaRPr lang="en-US" sz="2400" dirty="0"/>
          </a:p>
          <a:p>
            <a:endParaRPr lang="en-US" dirty="0"/>
          </a:p>
        </p:txBody>
      </p:sp>
      <p:pic>
        <p:nvPicPr>
          <p:cNvPr id="8" name="Picture Placeholder 7">
            <a:extLst>
              <a:ext uri="{FF2B5EF4-FFF2-40B4-BE49-F238E27FC236}">
                <a16:creationId xmlns:a16="http://schemas.microsoft.com/office/drawing/2014/main" id="{C0304A61-FD48-8C3F-7CC6-4FB7359EECBA}"/>
              </a:ext>
            </a:extLst>
          </p:cNvPr>
          <p:cNvPicPr>
            <a:picLocks noGrp="1" noChangeAspect="1"/>
          </p:cNvPicPr>
          <p:nvPr>
            <p:ph type="pic" sz="quarter" idx="11"/>
          </p:nvPr>
        </p:nvPicPr>
        <p:blipFill>
          <a:blip r:embed="rId3"/>
          <a:srcRect l="12832" t="-945" r="42214" b="945"/>
          <a:stretch/>
        </p:blipFill>
        <p:spPr>
          <a:xfrm>
            <a:off x="7414194" y="410780"/>
            <a:ext cx="4344695" cy="6447220"/>
          </a:xfrm>
        </p:spPr>
      </p:pic>
    </p:spTree>
    <p:extLst>
      <p:ext uri="{BB962C8B-B14F-4D97-AF65-F5344CB8AC3E}">
        <p14:creationId xmlns:p14="http://schemas.microsoft.com/office/powerpoint/2010/main" val="2952923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4261113" y="1436201"/>
            <a:ext cx="7043617" cy="1261720"/>
          </a:xfrm>
        </p:spPr>
        <p:txBody>
          <a:bodyPr/>
          <a:lstStyle/>
          <a:p>
            <a:r>
              <a:rPr lang="en-US" dirty="0"/>
              <a:t>THE “WOW” IN OUR SOLUTION</a:t>
            </a: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10</a:t>
            </a:fld>
            <a:endParaRPr lang="en-US" dirty="0"/>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4261112" y="4042565"/>
            <a:ext cx="7043618" cy="2233233"/>
          </a:xfrm>
        </p:spPr>
        <p:txBody>
          <a:bodyPr>
            <a:normAutofit fontScale="92500"/>
          </a:bodyPr>
          <a:lstStyle/>
          <a:p>
            <a:r>
              <a:rPr lang="en-US" dirty="0"/>
              <a:t>FORMULA: </a:t>
            </a:r>
          </a:p>
          <a:p>
            <a:endParaRPr lang="en-US" dirty="0"/>
          </a:p>
          <a:p>
            <a:r>
              <a:rPr lang="en-US" dirty="0"/>
              <a:t>Age category</a:t>
            </a:r>
          </a:p>
          <a:p>
            <a:r>
              <a:rPr lang="en-US" dirty="0">
                <a:latin typeface="Calibri" panose="020F0502020204030204" pitchFamily="34" charset="0"/>
                <a:ea typeface="Calibri" panose="020F0502020204030204" pitchFamily="34" charset="0"/>
                <a:cs typeface="Calibri" panose="020F0502020204030204" pitchFamily="34" charset="0"/>
              </a:rPr>
              <a:t> </a:t>
            </a:r>
            <a:r>
              <a:rPr lang="en-US" dirty="0">
                <a:solidFill>
                  <a:schemeClr val="accent6">
                    <a:lumMod val="50000"/>
                  </a:schemeClr>
                </a:solidFill>
                <a:latin typeface="Calibri" panose="020F0502020204030204" pitchFamily="34" charset="0"/>
                <a:ea typeface="Calibri" panose="020F0502020204030204" pitchFamily="34" charset="0"/>
                <a:cs typeface="Calibri" panose="020F0502020204030204" pitchFamily="34" charset="0"/>
              </a:rPr>
              <a:t>=IFS(H2&gt;=60,"EARLY 60s",H2&gt;=55,"Late 50s",H2&gt;=50,"Early 50s", H2&gt;=45,"Late 40s",H2&gt;=40,"Early 40s",H2&gt;=35,"Late 30s",H2&gt;=30,"Early 30s",H2&gt;=25,"Late 20s")</a:t>
            </a:r>
          </a:p>
        </p:txBody>
      </p:sp>
      <p:pic>
        <p:nvPicPr>
          <p:cNvPr id="5" name="object 6">
            <a:extLst>
              <a:ext uri="{FF2B5EF4-FFF2-40B4-BE49-F238E27FC236}">
                <a16:creationId xmlns:a16="http://schemas.microsoft.com/office/drawing/2014/main" id="{FE3170DB-67C2-B96E-355D-B2DB96C2F9E6}"/>
              </a:ext>
            </a:extLst>
          </p:cNvPr>
          <p:cNvPicPr/>
          <p:nvPr/>
        </p:nvPicPr>
        <p:blipFill>
          <a:blip r:embed="rId3" cstate="print"/>
          <a:stretch>
            <a:fillRect/>
          </a:stretch>
        </p:blipFill>
        <p:spPr>
          <a:xfrm>
            <a:off x="9832157" y="1088403"/>
            <a:ext cx="1996322" cy="2794447"/>
          </a:xfrm>
          <a:prstGeom prst="rect">
            <a:avLst/>
          </a:prstGeom>
        </p:spPr>
      </p:pic>
    </p:spTree>
    <p:extLst>
      <p:ext uri="{BB962C8B-B14F-4D97-AF65-F5344CB8AC3E}">
        <p14:creationId xmlns:p14="http://schemas.microsoft.com/office/powerpoint/2010/main" val="1131718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1550564" y="1057274"/>
            <a:ext cx="9875463" cy="658404"/>
          </a:xfrm>
        </p:spPr>
        <p:txBody>
          <a:bodyPr/>
          <a:lstStyle/>
          <a:p>
            <a:pPr algn="ctr"/>
            <a:r>
              <a:rPr lang="en-US" dirty="0"/>
              <a:t>modelling and approach</a:t>
            </a:r>
          </a:p>
        </p:txBody>
      </p:sp>
      <p:sp>
        <p:nvSpPr>
          <p:cNvPr id="12" name="Content Placeholder 3">
            <a:extLst>
              <a:ext uri="{FF2B5EF4-FFF2-40B4-BE49-F238E27FC236}">
                <a16:creationId xmlns:a16="http://schemas.microsoft.com/office/drawing/2014/main" id="{288BD9B8-D6A6-D55A-830D-4D3CC2DC3933}"/>
              </a:ext>
            </a:extLst>
          </p:cNvPr>
          <p:cNvSpPr>
            <a:spLocks noGrp="1"/>
          </p:cNvSpPr>
          <p:nvPr>
            <p:ph sz="half" idx="2"/>
          </p:nvPr>
        </p:nvSpPr>
        <p:spPr>
          <a:xfrm>
            <a:off x="3573721" y="2007911"/>
            <a:ext cx="5829147" cy="4256712"/>
          </a:xfrm>
        </p:spPr>
        <p:txBody>
          <a:bodyPr>
            <a:normAutofit fontScale="92500"/>
          </a:bodyPr>
          <a:lstStyle/>
          <a:p>
            <a:pPr>
              <a:buFont typeface="Wingdings" panose="05000000000000000000" pitchFamily="2" charset="2"/>
              <a:buChar char="q"/>
            </a:pPr>
            <a:r>
              <a:rPr lang="en-US" dirty="0"/>
              <a:t>DATA COLLECTION</a:t>
            </a:r>
          </a:p>
          <a:p>
            <a:pPr lvl="1"/>
            <a:r>
              <a:rPr lang="en-US" dirty="0"/>
              <a:t>Data source: From Kaggle.com </a:t>
            </a:r>
          </a:p>
          <a:p>
            <a:pPr lvl="1"/>
            <a:r>
              <a:rPr lang="en-US" dirty="0"/>
              <a:t>Basis: Employee dataset</a:t>
            </a:r>
          </a:p>
          <a:p>
            <a:pPr lvl="1"/>
            <a:r>
              <a:rPr lang="en-US" dirty="0"/>
              <a:t>Category: Demographic contents like Age, Gender, Ethnicity, Country etc.</a:t>
            </a:r>
          </a:p>
          <a:p>
            <a:pPr>
              <a:buFont typeface="Wingdings" panose="05000000000000000000" pitchFamily="2" charset="2"/>
              <a:buChar char="q"/>
            </a:pPr>
            <a:r>
              <a:rPr lang="en-US" dirty="0"/>
              <a:t>DATA PREPARATION</a:t>
            </a:r>
          </a:p>
          <a:p>
            <a:pPr lvl="1"/>
            <a:r>
              <a:rPr lang="en-US" dirty="0"/>
              <a:t>Feature selection: Selected based on demographics</a:t>
            </a:r>
          </a:p>
          <a:p>
            <a:pPr lvl="1"/>
            <a:r>
              <a:rPr lang="en-US" dirty="0"/>
              <a:t>Features: Name, Department, Gender, Age, Ethnicity</a:t>
            </a:r>
          </a:p>
          <a:p>
            <a:pPr>
              <a:buFont typeface="Wingdings" panose="05000000000000000000" pitchFamily="2" charset="2"/>
              <a:buChar char="q"/>
            </a:pPr>
            <a:r>
              <a:rPr lang="en-US" dirty="0"/>
              <a:t>DATA CLEANING</a:t>
            </a:r>
          </a:p>
          <a:p>
            <a:pPr lvl="1"/>
            <a:r>
              <a:rPr lang="en-US" dirty="0"/>
              <a:t>Conditional Formatting: Missing values was identified</a:t>
            </a:r>
          </a:p>
          <a:p>
            <a:pPr lvl="1"/>
            <a:r>
              <a:rPr lang="en-US" dirty="0"/>
              <a:t>Column with missing values was removed (Exit date) as it was not necessary for demographic analysis</a:t>
            </a:r>
          </a:p>
          <a:p>
            <a:pPr marL="0" indent="0">
              <a:buNone/>
            </a:pPr>
            <a:endParaRPr lang="en-US" dirty="0"/>
          </a:p>
          <a:p>
            <a:endParaRPr lang="en-US" dirty="0"/>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11</a:t>
            </a:fld>
            <a:endParaRPr lang="en-US" dirty="0"/>
          </a:p>
        </p:txBody>
      </p:sp>
    </p:spTree>
    <p:extLst>
      <p:ext uri="{BB962C8B-B14F-4D97-AF65-F5344CB8AC3E}">
        <p14:creationId xmlns:p14="http://schemas.microsoft.com/office/powerpoint/2010/main" val="2049319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1550564" y="1057274"/>
            <a:ext cx="9875463" cy="658404"/>
          </a:xfrm>
        </p:spPr>
        <p:txBody>
          <a:bodyPr/>
          <a:lstStyle/>
          <a:p>
            <a:pPr algn="ctr"/>
            <a:r>
              <a:rPr lang="en-US" dirty="0"/>
              <a:t>modelling and approach</a:t>
            </a:r>
          </a:p>
        </p:txBody>
      </p:sp>
      <p:sp>
        <p:nvSpPr>
          <p:cNvPr id="12" name="Content Placeholder 3">
            <a:extLst>
              <a:ext uri="{FF2B5EF4-FFF2-40B4-BE49-F238E27FC236}">
                <a16:creationId xmlns:a16="http://schemas.microsoft.com/office/drawing/2014/main" id="{288BD9B8-D6A6-D55A-830D-4D3CC2DC3933}"/>
              </a:ext>
            </a:extLst>
          </p:cNvPr>
          <p:cNvSpPr>
            <a:spLocks noGrp="1"/>
          </p:cNvSpPr>
          <p:nvPr>
            <p:ph sz="half" idx="2"/>
          </p:nvPr>
        </p:nvSpPr>
        <p:spPr>
          <a:xfrm>
            <a:off x="3181426" y="2026764"/>
            <a:ext cx="5829147" cy="4421170"/>
          </a:xfrm>
        </p:spPr>
        <p:txBody>
          <a:bodyPr>
            <a:normAutofit lnSpcReduction="10000"/>
          </a:bodyPr>
          <a:lstStyle/>
          <a:p>
            <a:pPr>
              <a:buFont typeface="Wingdings" panose="05000000000000000000" pitchFamily="2" charset="2"/>
              <a:buChar char="q"/>
            </a:pPr>
            <a:r>
              <a:rPr lang="en-US" dirty="0"/>
              <a:t>DATA AGGREGATION</a:t>
            </a:r>
          </a:p>
          <a:p>
            <a:pPr lvl="1"/>
            <a:r>
              <a:rPr lang="en-US" dirty="0"/>
              <a:t>Excel function: IFS function used for categorizing employees within a certain scale of age</a:t>
            </a:r>
          </a:p>
          <a:p>
            <a:pPr lvl="1"/>
            <a:r>
              <a:rPr lang="en-US" dirty="0"/>
              <a:t>Age categories</a:t>
            </a:r>
          </a:p>
          <a:p>
            <a:pPr marL="795528" lvl="2" indent="0" fontAlgn="auto">
              <a:spcAft>
                <a:spcPts val="0"/>
              </a:spcAft>
              <a:buNone/>
            </a:pPr>
            <a:r>
              <a:rPr lang="en-US" sz="1800" b="0" dirty="0"/>
              <a:t>25-29 years: Late 20s</a:t>
            </a:r>
          </a:p>
          <a:p>
            <a:pPr marL="795528" lvl="2" indent="0" fontAlgn="auto">
              <a:spcAft>
                <a:spcPts val="0"/>
              </a:spcAft>
              <a:buNone/>
            </a:pPr>
            <a:r>
              <a:rPr lang="en-US" sz="1800" b="0" dirty="0"/>
              <a:t>30-34 years: Early 30s</a:t>
            </a:r>
            <a:endParaRPr lang="en-US" sz="1800" dirty="0"/>
          </a:p>
          <a:p>
            <a:pPr marL="795528" lvl="2" indent="0" fontAlgn="auto">
              <a:spcAft>
                <a:spcPts val="0"/>
              </a:spcAft>
              <a:buNone/>
            </a:pPr>
            <a:r>
              <a:rPr lang="en-US" sz="1800" b="0" dirty="0"/>
              <a:t>35-39 years: Late 30s</a:t>
            </a:r>
          </a:p>
          <a:p>
            <a:pPr marL="795528" lvl="2" indent="0" fontAlgn="auto">
              <a:spcAft>
                <a:spcPts val="0"/>
              </a:spcAft>
              <a:buNone/>
            </a:pPr>
            <a:r>
              <a:rPr lang="en-US" sz="1800" b="0" dirty="0"/>
              <a:t>40-44 years: Early 40s</a:t>
            </a:r>
          </a:p>
          <a:p>
            <a:pPr marL="795528" lvl="2" indent="0" fontAlgn="auto">
              <a:spcAft>
                <a:spcPts val="0"/>
              </a:spcAft>
              <a:buNone/>
            </a:pPr>
            <a:r>
              <a:rPr lang="en-US" sz="1800" b="0" dirty="0"/>
              <a:t>45-49 years: Late 40s</a:t>
            </a:r>
          </a:p>
          <a:p>
            <a:pPr marL="795528" lvl="2" indent="0" fontAlgn="auto">
              <a:spcAft>
                <a:spcPts val="0"/>
              </a:spcAft>
              <a:buNone/>
            </a:pPr>
            <a:r>
              <a:rPr lang="en-US" sz="1800" b="0" dirty="0"/>
              <a:t>50-54 years: Early 50s</a:t>
            </a:r>
          </a:p>
          <a:p>
            <a:pPr marL="795528" lvl="2" indent="0" fontAlgn="auto">
              <a:spcAft>
                <a:spcPts val="0"/>
              </a:spcAft>
              <a:buNone/>
            </a:pPr>
            <a:r>
              <a:rPr lang="en-US" sz="1800" b="0" dirty="0"/>
              <a:t>55-59 years: Late 50s</a:t>
            </a:r>
          </a:p>
          <a:p>
            <a:pPr marL="795528" lvl="2" indent="0" fontAlgn="auto">
              <a:spcAft>
                <a:spcPts val="0"/>
              </a:spcAft>
              <a:buNone/>
            </a:pPr>
            <a:r>
              <a:rPr lang="en-US" sz="1800" b="0" dirty="0"/>
              <a:t>60-65 years: Early 60s</a:t>
            </a:r>
          </a:p>
          <a:p>
            <a:pPr marL="795528" lvl="2" indent="0">
              <a:buNone/>
            </a:pPr>
            <a:endParaRPr lang="en-US" dirty="0"/>
          </a:p>
          <a:p>
            <a:pPr marL="0" indent="0">
              <a:buNone/>
            </a:pPr>
            <a:endParaRPr lang="en-US" dirty="0"/>
          </a:p>
          <a:p>
            <a:endParaRPr lang="en-US" dirty="0"/>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12</a:t>
            </a:fld>
            <a:endParaRPr lang="en-US" dirty="0"/>
          </a:p>
        </p:txBody>
      </p:sp>
    </p:spTree>
    <p:extLst>
      <p:ext uri="{BB962C8B-B14F-4D97-AF65-F5344CB8AC3E}">
        <p14:creationId xmlns:p14="http://schemas.microsoft.com/office/powerpoint/2010/main" val="1741288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1550564" y="1057274"/>
            <a:ext cx="9875463" cy="658404"/>
          </a:xfrm>
        </p:spPr>
        <p:txBody>
          <a:bodyPr/>
          <a:lstStyle/>
          <a:p>
            <a:pPr algn="ctr"/>
            <a:r>
              <a:rPr lang="en-US" dirty="0"/>
              <a:t>modelling and approach</a:t>
            </a:r>
          </a:p>
        </p:txBody>
      </p:sp>
      <p:sp>
        <p:nvSpPr>
          <p:cNvPr id="12" name="Content Placeholder 3">
            <a:extLst>
              <a:ext uri="{FF2B5EF4-FFF2-40B4-BE49-F238E27FC236}">
                <a16:creationId xmlns:a16="http://schemas.microsoft.com/office/drawing/2014/main" id="{288BD9B8-D6A6-D55A-830D-4D3CC2DC3933}"/>
              </a:ext>
            </a:extLst>
          </p:cNvPr>
          <p:cNvSpPr>
            <a:spLocks noGrp="1"/>
          </p:cNvSpPr>
          <p:nvPr>
            <p:ph sz="half" idx="2"/>
          </p:nvPr>
        </p:nvSpPr>
        <p:spPr>
          <a:xfrm>
            <a:off x="3181426" y="1989057"/>
            <a:ext cx="5829147" cy="4256712"/>
          </a:xfrm>
        </p:spPr>
        <p:txBody>
          <a:bodyPr>
            <a:normAutofit/>
          </a:bodyPr>
          <a:lstStyle/>
          <a:p>
            <a:pPr>
              <a:buFont typeface="Wingdings" panose="05000000000000000000" pitchFamily="2" charset="2"/>
              <a:buChar char="q"/>
            </a:pPr>
            <a:r>
              <a:rPr lang="en-US" dirty="0"/>
              <a:t>DATA ANALYSIS</a:t>
            </a:r>
          </a:p>
          <a:p>
            <a:pPr lvl="1"/>
            <a:r>
              <a:rPr lang="en-US" dirty="0"/>
              <a:t>Pivot table: Pivot table was generated to summarize data and cross tabulation ( Age category by department; Filtered by Gender)</a:t>
            </a:r>
          </a:p>
          <a:p>
            <a:pPr lvl="1"/>
            <a:r>
              <a:rPr lang="en-US" dirty="0"/>
              <a:t>Slicer: To filter/ slice the data to scrutinize and sort particular information (Ethnicity &amp; Country)</a:t>
            </a:r>
          </a:p>
          <a:p>
            <a:pPr>
              <a:buFont typeface="Wingdings" panose="05000000000000000000" pitchFamily="2" charset="2"/>
              <a:buChar char="q"/>
            </a:pPr>
            <a:r>
              <a:rPr lang="en-US" dirty="0"/>
              <a:t>VISUALIZATION OF DATA</a:t>
            </a:r>
          </a:p>
          <a:p>
            <a:pPr lvl="1"/>
            <a:r>
              <a:rPr lang="en-US" dirty="0"/>
              <a:t>Chart: Recommended charts (Column chart) was used</a:t>
            </a:r>
          </a:p>
          <a:p>
            <a:pPr lvl="1"/>
            <a:r>
              <a:rPr lang="en-US" dirty="0"/>
              <a:t>Chart Element: Chart title was added</a:t>
            </a:r>
          </a:p>
          <a:p>
            <a:pPr lvl="1"/>
            <a:r>
              <a:rPr lang="en-US" dirty="0"/>
              <a:t>Trendline: Linear and exponential line was used for late 20s age group and Early 60s age group</a:t>
            </a:r>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13</a:t>
            </a:fld>
            <a:endParaRPr lang="en-US" dirty="0"/>
          </a:p>
        </p:txBody>
      </p:sp>
    </p:spTree>
    <p:extLst>
      <p:ext uri="{BB962C8B-B14F-4D97-AF65-F5344CB8AC3E}">
        <p14:creationId xmlns:p14="http://schemas.microsoft.com/office/powerpoint/2010/main" val="4118588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4D39A28-B5FA-7D87-2B19-8735910F465C}"/>
              </a:ext>
            </a:extLst>
          </p:cNvPr>
          <p:cNvSpPr>
            <a:spLocks noGrp="1"/>
          </p:cNvSpPr>
          <p:nvPr>
            <p:ph type="sldNum" sz="quarter" idx="10"/>
          </p:nvPr>
        </p:nvSpPr>
        <p:spPr/>
        <p:txBody>
          <a:bodyPr/>
          <a:lstStyle/>
          <a:p>
            <a:fld id="{48F63A3B-78C7-47BE-AE5E-E10140E04643}" type="slidenum">
              <a:rPr lang="en-US" smtClean="0"/>
              <a:pPr/>
              <a:t>14</a:t>
            </a:fld>
            <a:endParaRPr lang="en-US" dirty="0"/>
          </a:p>
        </p:txBody>
      </p:sp>
      <p:graphicFrame>
        <p:nvGraphicFramePr>
          <p:cNvPr id="12" name="Chart 11">
            <a:extLst>
              <a:ext uri="{FF2B5EF4-FFF2-40B4-BE49-F238E27FC236}">
                <a16:creationId xmlns:a16="http://schemas.microsoft.com/office/drawing/2014/main" id="{B34E5017-87BB-A09F-B761-5B314E40E9E7}"/>
              </a:ext>
            </a:extLst>
          </p:cNvPr>
          <p:cNvGraphicFramePr>
            <a:graphicFrameLocks/>
          </p:cNvGraphicFramePr>
          <p:nvPr>
            <p:extLst>
              <p:ext uri="{D42A27DB-BD31-4B8C-83A1-F6EECF244321}">
                <p14:modId xmlns:p14="http://schemas.microsoft.com/office/powerpoint/2010/main" val="4106819415"/>
              </p:ext>
            </p:extLst>
          </p:nvPr>
        </p:nvGraphicFramePr>
        <p:xfrm>
          <a:off x="1028700" y="1495425"/>
          <a:ext cx="10258425" cy="4787710"/>
        </p:xfrm>
        <a:graphic>
          <a:graphicData uri="http://schemas.openxmlformats.org/drawingml/2006/chart">
            <c:chart xmlns:c="http://schemas.openxmlformats.org/drawingml/2006/chart" xmlns:r="http://schemas.openxmlformats.org/officeDocument/2006/relationships" r:id="rId2"/>
          </a:graphicData>
        </a:graphic>
      </p:graphicFrame>
      <p:sp>
        <p:nvSpPr>
          <p:cNvPr id="15" name="Title 1">
            <a:extLst>
              <a:ext uri="{FF2B5EF4-FFF2-40B4-BE49-F238E27FC236}">
                <a16:creationId xmlns:a16="http://schemas.microsoft.com/office/drawing/2014/main" id="{9901DD4B-C6EC-B1C7-5238-C2CBA5444B1D}"/>
              </a:ext>
            </a:extLst>
          </p:cNvPr>
          <p:cNvSpPr txBox="1">
            <a:spLocks/>
          </p:cNvSpPr>
          <p:nvPr/>
        </p:nvSpPr>
        <p:spPr>
          <a:xfrm>
            <a:off x="2814064" y="692943"/>
            <a:ext cx="6392421" cy="718302"/>
          </a:xfrm>
          <a:prstGeom prst="rect">
            <a:avLst/>
          </a:prstGeom>
        </p:spPr>
        <p:txBody>
          <a:bodyPr vert="horz" lIns="91440" tIns="0" rIns="91440" bIns="0" rtlCol="0" anchor="ctr" anchorCtr="0">
            <a:noAutofit/>
          </a:bodyPr>
          <a:lstStyle>
            <a:lvl1pPr algn="ctr" defTabSz="914400" rtl="0" eaLnBrk="1" latinLnBrk="0" hangingPunct="1">
              <a:lnSpc>
                <a:spcPct val="100000"/>
              </a:lnSpc>
              <a:spcBef>
                <a:spcPct val="0"/>
              </a:spcBef>
              <a:buNone/>
              <a:defRPr sz="3600" b="1" kern="1200" cap="all" baseline="0">
                <a:solidFill>
                  <a:schemeClr val="accent6"/>
                </a:solidFill>
                <a:latin typeface="+mj-lt"/>
                <a:ea typeface="+mj-ea"/>
                <a:cs typeface="+mj-cs"/>
              </a:defRPr>
            </a:lvl1pPr>
          </a:lstStyle>
          <a:p>
            <a:r>
              <a:rPr lang="en-US" sz="4000" dirty="0">
                <a:latin typeface="+mn-lt"/>
              </a:rPr>
              <a:t>results</a:t>
            </a:r>
          </a:p>
        </p:txBody>
      </p:sp>
    </p:spTree>
    <p:extLst>
      <p:ext uri="{BB962C8B-B14F-4D97-AF65-F5344CB8AC3E}">
        <p14:creationId xmlns:p14="http://schemas.microsoft.com/office/powerpoint/2010/main" val="1232632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1C20D7-81A8-E792-1108-040278EDAC71}"/>
              </a:ext>
            </a:extLst>
          </p:cNvPr>
          <p:cNvSpPr>
            <a:spLocks noGrp="1"/>
          </p:cNvSpPr>
          <p:nvPr>
            <p:ph type="sldNum" sz="quarter" idx="10"/>
          </p:nvPr>
        </p:nvSpPr>
        <p:spPr/>
        <p:txBody>
          <a:bodyPr/>
          <a:lstStyle/>
          <a:p>
            <a:fld id="{48F63A3B-78C7-47BE-AE5E-E10140E04643}" type="slidenum">
              <a:rPr lang="en-US" smtClean="0"/>
              <a:pPr/>
              <a:t>15</a:t>
            </a:fld>
            <a:endParaRPr lang="en-US" dirty="0"/>
          </a:p>
        </p:txBody>
      </p:sp>
      <p:sp>
        <p:nvSpPr>
          <p:cNvPr id="7" name="Content Placeholder 3">
            <a:extLst>
              <a:ext uri="{FF2B5EF4-FFF2-40B4-BE49-F238E27FC236}">
                <a16:creationId xmlns:a16="http://schemas.microsoft.com/office/drawing/2014/main" id="{48AF0A98-F606-7B9E-38C6-803AB2EB1ABB}"/>
              </a:ext>
            </a:extLst>
          </p:cNvPr>
          <p:cNvSpPr txBox="1">
            <a:spLocks/>
          </p:cNvSpPr>
          <p:nvPr/>
        </p:nvSpPr>
        <p:spPr>
          <a:xfrm>
            <a:off x="1387312" y="5374849"/>
            <a:ext cx="10198136" cy="831160"/>
          </a:xfrm>
          <a:prstGeom prst="rect">
            <a:avLst/>
          </a:prstGeom>
        </p:spPr>
        <p:txBody>
          <a:bodyPr vert="horz" lIns="91440" tIns="45720" rIns="91440" bIns="45720" rtlCol="0">
            <a:norm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graphicFrame>
        <p:nvGraphicFramePr>
          <p:cNvPr id="15" name="Chart 14">
            <a:extLst>
              <a:ext uri="{FF2B5EF4-FFF2-40B4-BE49-F238E27FC236}">
                <a16:creationId xmlns:a16="http://schemas.microsoft.com/office/drawing/2014/main" id="{00BDD27D-5806-3335-9298-980A03A0C5F1}"/>
              </a:ext>
            </a:extLst>
          </p:cNvPr>
          <p:cNvGraphicFramePr>
            <a:graphicFrameLocks/>
          </p:cNvGraphicFramePr>
          <p:nvPr>
            <p:extLst>
              <p:ext uri="{D42A27DB-BD31-4B8C-83A1-F6EECF244321}">
                <p14:modId xmlns:p14="http://schemas.microsoft.com/office/powerpoint/2010/main" val="3538634482"/>
              </p:ext>
            </p:extLst>
          </p:nvPr>
        </p:nvGraphicFramePr>
        <p:xfrm>
          <a:off x="1533525" y="651991"/>
          <a:ext cx="9134475" cy="5672609"/>
        </p:xfrm>
        <a:graphic>
          <a:graphicData uri="http://schemas.openxmlformats.org/drawingml/2006/chart">
            <c:chart xmlns:c="http://schemas.openxmlformats.org/drawingml/2006/chart" xmlns:r="http://schemas.openxmlformats.org/officeDocument/2006/relationships" r:id="rId2"/>
          </a:graphicData>
        </a:graphic>
      </p:graphicFrame>
      <p:sp>
        <p:nvSpPr>
          <p:cNvPr id="16" name="Title 1">
            <a:extLst>
              <a:ext uri="{FF2B5EF4-FFF2-40B4-BE49-F238E27FC236}">
                <a16:creationId xmlns:a16="http://schemas.microsoft.com/office/drawing/2014/main" id="{7FD92816-3F39-4F5F-163C-298B33F7BCE1}"/>
              </a:ext>
            </a:extLst>
          </p:cNvPr>
          <p:cNvSpPr txBox="1">
            <a:spLocks/>
          </p:cNvSpPr>
          <p:nvPr/>
        </p:nvSpPr>
        <p:spPr>
          <a:xfrm>
            <a:off x="2966464" y="105609"/>
            <a:ext cx="6392421" cy="718302"/>
          </a:xfrm>
          <a:prstGeom prst="rect">
            <a:avLst/>
          </a:prstGeom>
        </p:spPr>
        <p:txBody>
          <a:bodyPr vert="horz" lIns="91440" tIns="0" rIns="91440" bIns="0" rtlCol="0" anchor="ctr" anchorCtr="0">
            <a:noAutofit/>
          </a:bodyPr>
          <a:lstStyle>
            <a:lvl1pPr algn="ctr" defTabSz="914400" rtl="0" eaLnBrk="1" latinLnBrk="0" hangingPunct="1">
              <a:lnSpc>
                <a:spcPct val="100000"/>
              </a:lnSpc>
              <a:spcBef>
                <a:spcPct val="0"/>
              </a:spcBef>
              <a:buNone/>
              <a:defRPr sz="3600" b="1" kern="1200" cap="all" baseline="0">
                <a:solidFill>
                  <a:schemeClr val="accent6"/>
                </a:solidFill>
                <a:latin typeface="+mj-lt"/>
                <a:ea typeface="+mj-ea"/>
                <a:cs typeface="+mj-cs"/>
              </a:defRPr>
            </a:lvl1pPr>
          </a:lstStyle>
          <a:p>
            <a:r>
              <a:rPr lang="en-US" sz="4000" dirty="0">
                <a:latin typeface="+mn-lt"/>
              </a:rPr>
              <a:t>results</a:t>
            </a:r>
          </a:p>
        </p:txBody>
      </p:sp>
    </p:spTree>
    <p:extLst>
      <p:ext uri="{BB962C8B-B14F-4D97-AF65-F5344CB8AC3E}">
        <p14:creationId xmlns:p14="http://schemas.microsoft.com/office/powerpoint/2010/main" val="1597766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4454016-D63F-E3EC-6FB4-A3CD94E07834}"/>
              </a:ext>
            </a:extLst>
          </p:cNvPr>
          <p:cNvSpPr>
            <a:spLocks noGrp="1"/>
          </p:cNvSpPr>
          <p:nvPr>
            <p:ph type="sldNum" sz="quarter" idx="10"/>
          </p:nvPr>
        </p:nvSpPr>
        <p:spPr/>
        <p:txBody>
          <a:bodyPr/>
          <a:lstStyle/>
          <a:p>
            <a:fld id="{48F63A3B-78C7-47BE-AE5E-E10140E04643}" type="slidenum">
              <a:rPr lang="en-US" smtClean="0"/>
              <a:pPr/>
              <a:t>16</a:t>
            </a:fld>
            <a:endParaRPr lang="en-US" dirty="0"/>
          </a:p>
        </p:txBody>
      </p:sp>
      <p:graphicFrame>
        <p:nvGraphicFramePr>
          <p:cNvPr id="9" name="Chart 8">
            <a:extLst>
              <a:ext uri="{FF2B5EF4-FFF2-40B4-BE49-F238E27FC236}">
                <a16:creationId xmlns:a16="http://schemas.microsoft.com/office/drawing/2014/main" id="{E028DF10-B817-CC85-B10E-410630A2D4B2}"/>
              </a:ext>
            </a:extLst>
          </p:cNvPr>
          <p:cNvGraphicFramePr>
            <a:graphicFrameLocks/>
          </p:cNvGraphicFramePr>
          <p:nvPr>
            <p:extLst>
              <p:ext uri="{D42A27DB-BD31-4B8C-83A1-F6EECF244321}">
                <p14:modId xmlns:p14="http://schemas.microsoft.com/office/powerpoint/2010/main" val="2906525913"/>
              </p:ext>
            </p:extLst>
          </p:nvPr>
        </p:nvGraphicFramePr>
        <p:xfrm>
          <a:off x="1866901" y="629770"/>
          <a:ext cx="9867900" cy="5875805"/>
        </p:xfrm>
        <a:graphic>
          <a:graphicData uri="http://schemas.openxmlformats.org/drawingml/2006/chart">
            <c:chart xmlns:c="http://schemas.openxmlformats.org/drawingml/2006/chart" xmlns:r="http://schemas.openxmlformats.org/officeDocument/2006/relationships" r:id="rId2"/>
          </a:graphicData>
        </a:graphic>
      </p:graphicFrame>
      <p:sp>
        <p:nvSpPr>
          <p:cNvPr id="17" name="Title 1">
            <a:extLst>
              <a:ext uri="{FF2B5EF4-FFF2-40B4-BE49-F238E27FC236}">
                <a16:creationId xmlns:a16="http://schemas.microsoft.com/office/drawing/2014/main" id="{60B75453-1948-1D4F-791F-908D18B7126A}"/>
              </a:ext>
            </a:extLst>
          </p:cNvPr>
          <p:cNvSpPr txBox="1">
            <a:spLocks/>
          </p:cNvSpPr>
          <p:nvPr/>
        </p:nvSpPr>
        <p:spPr>
          <a:xfrm>
            <a:off x="2956478" y="98048"/>
            <a:ext cx="6392421" cy="718302"/>
          </a:xfrm>
          <a:prstGeom prst="rect">
            <a:avLst/>
          </a:prstGeom>
        </p:spPr>
        <p:txBody>
          <a:bodyPr vert="horz" lIns="91440" tIns="0" rIns="91440" bIns="0" rtlCol="0" anchor="ctr" anchorCtr="0">
            <a:noAutofit/>
          </a:bodyPr>
          <a:lstStyle>
            <a:lvl1pPr algn="ctr" defTabSz="914400" rtl="0" eaLnBrk="1" latinLnBrk="0" hangingPunct="1">
              <a:lnSpc>
                <a:spcPct val="100000"/>
              </a:lnSpc>
              <a:spcBef>
                <a:spcPct val="0"/>
              </a:spcBef>
              <a:buNone/>
              <a:defRPr sz="3600" b="1" kern="1200" cap="all" baseline="0">
                <a:solidFill>
                  <a:schemeClr val="accent6"/>
                </a:solidFill>
                <a:latin typeface="+mj-lt"/>
                <a:ea typeface="+mj-ea"/>
                <a:cs typeface="+mj-cs"/>
              </a:defRPr>
            </a:lvl1pPr>
          </a:lstStyle>
          <a:p>
            <a:r>
              <a:rPr lang="en-US" sz="4000" dirty="0">
                <a:latin typeface="+mn-lt"/>
              </a:rPr>
              <a:t>results</a:t>
            </a:r>
          </a:p>
        </p:txBody>
      </p:sp>
    </p:spTree>
    <p:extLst>
      <p:ext uri="{BB962C8B-B14F-4D97-AF65-F5344CB8AC3E}">
        <p14:creationId xmlns:p14="http://schemas.microsoft.com/office/powerpoint/2010/main" val="32215033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CONCLUSION</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914401" y="3813606"/>
            <a:ext cx="5715000" cy="2234642"/>
          </a:xfrm>
        </p:spPr>
        <p:txBody>
          <a:bodyPr>
            <a:normAutofit fontScale="92500"/>
          </a:bodyPr>
          <a:lstStyle/>
          <a:p>
            <a:r>
              <a:rPr lang="en-US" dirty="0"/>
              <a:t>This project mainly focused on the demographics of the employees for identifying the distribution of work between various age categories and gender basis. Thus, the result provides ample information on work distribution among employees.</a:t>
            </a:r>
          </a:p>
        </p:txBody>
      </p:sp>
    </p:spTree>
    <p:extLst>
      <p:ext uri="{BB962C8B-B14F-4D97-AF65-F5344CB8AC3E}">
        <p14:creationId xmlns:p14="http://schemas.microsoft.com/office/powerpoint/2010/main" val="1973173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181487E-FE2D-C613-9FAA-ADEBE12A6D9C}"/>
              </a:ext>
            </a:extLst>
          </p:cNvPr>
          <p:cNvSpPr txBox="1">
            <a:spLocks/>
          </p:cNvSpPr>
          <p:nvPr/>
        </p:nvSpPr>
        <p:spPr>
          <a:xfrm>
            <a:off x="3052189" y="1443873"/>
            <a:ext cx="6392421" cy="2678783"/>
          </a:xfrm>
          <a:prstGeom prst="rect">
            <a:avLst/>
          </a:prstGeom>
        </p:spPr>
        <p:txBody>
          <a:bodyPr vert="horz" lIns="91440" tIns="0" rIns="91440" bIns="0" rtlCol="0" anchor="ctr" anchorCtr="0">
            <a:noAutofit/>
          </a:bodyPr>
          <a:lstStyle>
            <a:lvl1pPr algn="ctr" defTabSz="914400" rtl="0" eaLnBrk="1" latinLnBrk="0" hangingPunct="1">
              <a:lnSpc>
                <a:spcPct val="100000"/>
              </a:lnSpc>
              <a:spcBef>
                <a:spcPct val="0"/>
              </a:spcBef>
              <a:buNone/>
              <a:defRPr sz="3600" b="1" kern="1200" cap="all" baseline="0">
                <a:solidFill>
                  <a:schemeClr val="accent6"/>
                </a:solidFill>
                <a:latin typeface="+mj-lt"/>
                <a:ea typeface="+mj-ea"/>
                <a:cs typeface="+mj-cs"/>
              </a:defRPr>
            </a:lvl1pPr>
          </a:lstStyle>
          <a:p>
            <a:r>
              <a:rPr lang="en-US" sz="4000" dirty="0">
                <a:latin typeface="+mn-lt"/>
              </a:rPr>
              <a:t>THANK YOU</a:t>
            </a:r>
          </a:p>
        </p:txBody>
      </p:sp>
    </p:spTree>
    <p:extLst>
      <p:ext uri="{BB962C8B-B14F-4D97-AF65-F5344CB8AC3E}">
        <p14:creationId xmlns:p14="http://schemas.microsoft.com/office/powerpoint/2010/main" val="2202437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5235021" y="2234153"/>
            <a:ext cx="5723586" cy="3393650"/>
          </a:xfrm>
        </p:spPr>
        <p:txBody>
          <a:bodyPr/>
          <a:lstStyle/>
          <a:p>
            <a:r>
              <a:rPr lang="en-US" sz="3600" dirty="0"/>
              <a:t>Employee demographic analysis using excel</a:t>
            </a:r>
            <a:br>
              <a:rPr lang="en-US" sz="3600" dirty="0">
                <a:latin typeface="+mn-lt"/>
              </a:rPr>
            </a:br>
            <a:endParaRPr lang="en-US" dirty="0"/>
          </a:p>
        </p:txBody>
      </p:sp>
      <p:sp>
        <p:nvSpPr>
          <p:cNvPr id="4" name="Title 1">
            <a:extLst>
              <a:ext uri="{FF2B5EF4-FFF2-40B4-BE49-F238E27FC236}">
                <a16:creationId xmlns:a16="http://schemas.microsoft.com/office/drawing/2014/main" id="{B228A937-856F-9AE1-9C1F-49B553E42984}"/>
              </a:ext>
            </a:extLst>
          </p:cNvPr>
          <p:cNvSpPr txBox="1">
            <a:spLocks/>
          </p:cNvSpPr>
          <p:nvPr/>
        </p:nvSpPr>
        <p:spPr>
          <a:xfrm>
            <a:off x="4098564" y="670397"/>
            <a:ext cx="6392421" cy="1291950"/>
          </a:xfrm>
          <a:prstGeom prst="rect">
            <a:avLst/>
          </a:prstGeom>
        </p:spPr>
        <p:txBody>
          <a:bodyPr vert="horz" lIns="91440" tIns="0" rIns="91440" bIns="0" rtlCol="0" anchor="ctr" anchorCtr="0">
            <a:noAutofit/>
          </a:bodyPr>
          <a:lstStyle>
            <a:lvl1pPr algn="ctr" defTabSz="914400" rtl="0" eaLnBrk="1" latinLnBrk="0" hangingPunct="1">
              <a:lnSpc>
                <a:spcPct val="100000"/>
              </a:lnSpc>
              <a:spcBef>
                <a:spcPct val="0"/>
              </a:spcBef>
              <a:buNone/>
              <a:defRPr sz="3600" b="1" kern="1200" cap="all" baseline="0">
                <a:solidFill>
                  <a:schemeClr val="accent6"/>
                </a:solidFill>
                <a:latin typeface="+mj-lt"/>
                <a:ea typeface="+mj-ea"/>
                <a:cs typeface="+mj-cs"/>
              </a:defRPr>
            </a:lvl1pPr>
          </a:lstStyle>
          <a:p>
            <a:r>
              <a:rPr lang="en-US" b="0" dirty="0"/>
              <a:t>Project title</a:t>
            </a:r>
          </a:p>
        </p:txBody>
      </p:sp>
      <p:pic>
        <p:nvPicPr>
          <p:cNvPr id="18" name="Picture Placeholder 17">
            <a:extLst>
              <a:ext uri="{FF2B5EF4-FFF2-40B4-BE49-F238E27FC236}">
                <a16:creationId xmlns:a16="http://schemas.microsoft.com/office/drawing/2014/main" id="{48C3E85C-50C2-1D1C-4942-2BE8EFAB4DF3}"/>
              </a:ext>
            </a:extLst>
          </p:cNvPr>
          <p:cNvPicPr>
            <a:picLocks noGrp="1" noChangeAspect="1"/>
          </p:cNvPicPr>
          <p:nvPr>
            <p:ph type="pic" sz="quarter" idx="11"/>
          </p:nvPr>
        </p:nvPicPr>
        <p:blipFill>
          <a:blip r:embed="rId3">
            <a:extLst>
              <a:ext uri="{837473B0-CC2E-450A-ABE3-18F120FF3D39}">
                <a1611:picAttrSrcUrl xmlns:a1611="http://schemas.microsoft.com/office/drawing/2016/11/main" r:id="rId4"/>
              </a:ext>
            </a:extLst>
          </a:blip>
          <a:srcRect l="15839" r="15839"/>
          <a:stretch>
            <a:fillRect/>
          </a:stretch>
        </p:blipFill>
        <p:spPr/>
      </p:pic>
    </p:spTree>
    <p:extLst>
      <p:ext uri="{BB962C8B-B14F-4D97-AF65-F5344CB8AC3E}">
        <p14:creationId xmlns:p14="http://schemas.microsoft.com/office/powerpoint/2010/main" val="2906491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2804160" y="1057274"/>
            <a:ext cx="6583680" cy="1531357"/>
          </a:xfrm>
        </p:spPr>
        <p:txBody>
          <a:bodyPr/>
          <a:lstStyle/>
          <a:p>
            <a:r>
              <a:rPr lang="en-US" dirty="0"/>
              <a:t>agenda</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2733773" y="2822385"/>
            <a:ext cx="6583680" cy="3207344"/>
          </a:xfrm>
        </p:spPr>
        <p:txBody>
          <a:bodyPr>
            <a:normAutofit fontScale="85000" lnSpcReduction="20000"/>
          </a:bodyPr>
          <a:lstStyle/>
          <a:p>
            <a:pPr marL="342900" indent="-342900">
              <a:buFont typeface="Arial" panose="020B0604020202020204" pitchFamily="34" charset="0"/>
              <a:buChar char="•"/>
            </a:pPr>
            <a:r>
              <a:rPr lang="en-US" dirty="0"/>
              <a:t>Problem Statement</a:t>
            </a:r>
          </a:p>
          <a:p>
            <a:pPr marL="342900" indent="-342900">
              <a:buFont typeface="Arial" panose="020B0604020202020204" pitchFamily="34" charset="0"/>
              <a:buChar char="•"/>
            </a:pPr>
            <a:r>
              <a:rPr lang="en-US" dirty="0"/>
              <a:t>Project overview</a:t>
            </a:r>
          </a:p>
          <a:p>
            <a:pPr marL="342900" indent="-342900">
              <a:buFont typeface="Arial" panose="020B0604020202020204" pitchFamily="34" charset="0"/>
              <a:buChar char="•"/>
            </a:pPr>
            <a:r>
              <a:rPr lang="en-US" dirty="0"/>
              <a:t>End users</a:t>
            </a:r>
          </a:p>
          <a:p>
            <a:pPr marL="342900" indent="-342900">
              <a:buFont typeface="Arial" panose="020B0604020202020204" pitchFamily="34" charset="0"/>
              <a:buChar char="•"/>
            </a:pPr>
            <a:r>
              <a:rPr lang="en-US" dirty="0"/>
              <a:t>Our solution and Proposition</a:t>
            </a:r>
          </a:p>
          <a:p>
            <a:pPr marL="342900" indent="-342900">
              <a:buFont typeface="Arial" panose="020B0604020202020204" pitchFamily="34" charset="0"/>
              <a:buChar char="•"/>
            </a:pPr>
            <a:r>
              <a:rPr lang="en-US" dirty="0"/>
              <a:t>Dataset Description</a:t>
            </a:r>
          </a:p>
          <a:p>
            <a:pPr marL="342900" indent="-342900">
              <a:buFont typeface="Arial" panose="020B0604020202020204" pitchFamily="34" charset="0"/>
              <a:buChar char="•"/>
            </a:pPr>
            <a:r>
              <a:rPr lang="en-US" dirty="0"/>
              <a:t>Modelling Approach</a:t>
            </a:r>
          </a:p>
          <a:p>
            <a:pPr marL="342900" indent="-342900">
              <a:buFont typeface="Arial" panose="020B0604020202020204" pitchFamily="34" charset="0"/>
              <a:buChar char="•"/>
            </a:pPr>
            <a:r>
              <a:rPr lang="en-US" dirty="0"/>
              <a:t>Results and discussion</a:t>
            </a:r>
          </a:p>
          <a:p>
            <a:pPr marL="342900" indent="-342900">
              <a:buFont typeface="Arial" panose="020B0604020202020204" pitchFamily="34" charset="0"/>
              <a:buChar char="•"/>
            </a:pPr>
            <a:r>
              <a:rPr lang="en-US" dirty="0"/>
              <a:t>Conclusion</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3</a:t>
            </a:fld>
            <a:endParaRPr lang="en-US" dirty="0"/>
          </a:p>
        </p:txBody>
      </p:sp>
      <p:grpSp>
        <p:nvGrpSpPr>
          <p:cNvPr id="5" name="object 18">
            <a:extLst>
              <a:ext uri="{FF2B5EF4-FFF2-40B4-BE49-F238E27FC236}">
                <a16:creationId xmlns:a16="http://schemas.microsoft.com/office/drawing/2014/main" id="{BF31E01A-D619-9629-426F-C321B20FAC27}"/>
              </a:ext>
            </a:extLst>
          </p:cNvPr>
          <p:cNvGrpSpPr/>
          <p:nvPr/>
        </p:nvGrpSpPr>
        <p:grpSpPr>
          <a:xfrm>
            <a:off x="272789" y="3708509"/>
            <a:ext cx="4411253" cy="3009900"/>
            <a:chOff x="47625" y="3819523"/>
            <a:chExt cx="4124325" cy="3009900"/>
          </a:xfrm>
        </p:grpSpPr>
        <p:pic>
          <p:nvPicPr>
            <p:cNvPr id="6" name="object 19">
              <a:extLst>
                <a:ext uri="{FF2B5EF4-FFF2-40B4-BE49-F238E27FC236}">
                  <a16:creationId xmlns:a16="http://schemas.microsoft.com/office/drawing/2014/main" id="{6E704B81-3A1C-B41C-4E29-58AC21E2F483}"/>
                </a:ext>
              </a:extLst>
            </p:cNvPr>
            <p:cNvPicPr/>
            <p:nvPr/>
          </p:nvPicPr>
          <p:blipFill>
            <a:blip r:embed="rId3" cstate="print"/>
            <a:stretch>
              <a:fillRect/>
            </a:stretch>
          </p:blipFill>
          <p:spPr>
            <a:xfrm>
              <a:off x="466725" y="6410325"/>
              <a:ext cx="3705225" cy="295275"/>
            </a:xfrm>
            <a:prstGeom prst="rect">
              <a:avLst/>
            </a:prstGeom>
          </p:spPr>
        </p:pic>
        <p:pic>
          <p:nvPicPr>
            <p:cNvPr id="7" name="object 20">
              <a:extLst>
                <a:ext uri="{FF2B5EF4-FFF2-40B4-BE49-F238E27FC236}">
                  <a16:creationId xmlns:a16="http://schemas.microsoft.com/office/drawing/2014/main" id="{3A8290F7-6614-6079-B3FD-62BD3747FBE7}"/>
                </a:ext>
              </a:extLst>
            </p:cNvPr>
            <p:cNvPicPr/>
            <p:nvPr/>
          </p:nvPicPr>
          <p:blipFill>
            <a:blip r:embed="rId4" cstate="print"/>
            <a:stretch>
              <a:fillRect/>
            </a:stretch>
          </p:blipFill>
          <p:spPr>
            <a:xfrm>
              <a:off x="47625" y="3819523"/>
              <a:ext cx="1733550" cy="3009898"/>
            </a:xfrm>
            <a:prstGeom prst="rect">
              <a:avLst/>
            </a:prstGeom>
          </p:spPr>
        </p:pic>
      </p:grpSp>
    </p:spTree>
    <p:extLst>
      <p:ext uri="{BB962C8B-B14F-4D97-AF65-F5344CB8AC3E}">
        <p14:creationId xmlns:p14="http://schemas.microsoft.com/office/powerpoint/2010/main" val="3913219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328590" y="1978989"/>
            <a:ext cx="7965461" cy="994164"/>
          </a:xfrm>
        </p:spPr>
        <p:txBody>
          <a:bodyPr/>
          <a:lstStyle/>
          <a:p>
            <a:r>
              <a:rPr lang="en-US" dirty="0"/>
              <a:t>Problem Statement</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328591" y="3831400"/>
            <a:ext cx="7965460" cy="1950242"/>
          </a:xfrm>
        </p:spPr>
        <p:txBody>
          <a:bodyPr>
            <a:normAutofit/>
          </a:bodyPr>
          <a:lstStyle/>
          <a:p>
            <a:pPr marL="0" indent="0">
              <a:buNone/>
            </a:pPr>
            <a:r>
              <a:rPr lang="en-US" dirty="0"/>
              <a:t>The project involves conducting an employee demographic analysis using Excel, focusing on age categories, gender, ethnicity, and department data. This analysis aims to identify diversity trends, demographic distributions, and workforce distribution within the organization. The results will provide valuable insights to guide diversity and inclusion strategies, as well as enhance workforce planning and decision-making</a:t>
            </a:r>
            <a:r>
              <a:rPr lang="en-US" sz="2400" dirty="0"/>
              <a:t>.</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4</a:t>
            </a:fld>
            <a:endParaRPr lang="en-US" dirty="0"/>
          </a:p>
        </p:txBody>
      </p:sp>
      <p:grpSp>
        <p:nvGrpSpPr>
          <p:cNvPr id="4" name="object 2">
            <a:extLst>
              <a:ext uri="{FF2B5EF4-FFF2-40B4-BE49-F238E27FC236}">
                <a16:creationId xmlns:a16="http://schemas.microsoft.com/office/drawing/2014/main" id="{5E4D46AE-368B-1C27-17F0-8D311DC8FF73}"/>
              </a:ext>
            </a:extLst>
          </p:cNvPr>
          <p:cNvGrpSpPr/>
          <p:nvPr/>
        </p:nvGrpSpPr>
        <p:grpSpPr>
          <a:xfrm>
            <a:off x="9777267" y="1463090"/>
            <a:ext cx="1648759" cy="1833908"/>
            <a:chOff x="7991475" y="2933700"/>
            <a:chExt cx="2762250" cy="3257550"/>
          </a:xfrm>
        </p:grpSpPr>
        <p:sp>
          <p:nvSpPr>
            <p:cNvPr id="5" name="object 3">
              <a:extLst>
                <a:ext uri="{FF2B5EF4-FFF2-40B4-BE49-F238E27FC236}">
                  <a16:creationId xmlns:a16="http://schemas.microsoft.com/office/drawing/2014/main" id="{9AAE4E7F-3807-CF4A-DD86-E1B582B52EAD}"/>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4">
              <a:extLst>
                <a:ext uri="{FF2B5EF4-FFF2-40B4-BE49-F238E27FC236}">
                  <a16:creationId xmlns:a16="http://schemas.microsoft.com/office/drawing/2014/main" id="{FFA45798-C027-EED2-84BD-0E98A569C313}"/>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5">
              <a:extLst>
                <a:ext uri="{FF2B5EF4-FFF2-40B4-BE49-F238E27FC236}">
                  <a16:creationId xmlns:a16="http://schemas.microsoft.com/office/drawing/2014/main" id="{901F9AA7-090C-786F-F539-0554235DACCC}"/>
                </a:ext>
              </a:extLst>
            </p:cNvPr>
            <p:cNvPicPr/>
            <p:nvPr/>
          </p:nvPicPr>
          <p:blipFill>
            <a:blip r:embed="rId3" cstate="print"/>
            <a:stretch>
              <a:fillRect/>
            </a:stretch>
          </p:blipFill>
          <p:spPr>
            <a:xfrm>
              <a:off x="7991475" y="2933700"/>
              <a:ext cx="2762250" cy="3257550"/>
            </a:xfrm>
            <a:prstGeom prst="rect">
              <a:avLst/>
            </a:prstGeom>
          </p:spPr>
        </p:pic>
      </p:grpSp>
    </p:spTree>
    <p:extLst>
      <p:ext uri="{BB962C8B-B14F-4D97-AF65-F5344CB8AC3E}">
        <p14:creationId xmlns:p14="http://schemas.microsoft.com/office/powerpoint/2010/main" val="750810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670017"/>
            <a:ext cx="7965461" cy="994164"/>
          </a:xfrm>
        </p:spPr>
        <p:txBody>
          <a:bodyPr/>
          <a:lstStyle/>
          <a:p>
            <a:r>
              <a:rPr lang="en-US" dirty="0"/>
              <a:t>project overview</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385152" y="3858451"/>
            <a:ext cx="7965460" cy="2259545"/>
          </a:xfrm>
        </p:spPr>
        <p:txBody>
          <a:bodyPr/>
          <a:lstStyle/>
          <a:p>
            <a:pPr marL="0" indent="0">
              <a:buNone/>
            </a:pPr>
            <a:r>
              <a:rPr lang="en-US" dirty="0"/>
              <a:t>This project focuses on analyzing employee demographics using Excel to explore diversity within an organization. Key demographics such as age categories, gender, ethnicity, and department are examined to uncover trends and patterns. The analysis will help identify areas where diversity can be strengthened and provide insights for strategic HR planning and distribution of work between various age groups. The findings aim to support initiatives that promote a more inclusive and equitable workplace environment.</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5</a:t>
            </a:fld>
            <a:endParaRPr lang="en-US" dirty="0"/>
          </a:p>
        </p:txBody>
      </p:sp>
      <p:pic>
        <p:nvPicPr>
          <p:cNvPr id="4" name="object 5">
            <a:extLst>
              <a:ext uri="{FF2B5EF4-FFF2-40B4-BE49-F238E27FC236}">
                <a16:creationId xmlns:a16="http://schemas.microsoft.com/office/drawing/2014/main" id="{F2A9245D-27AC-B86F-D55D-D6AA10051950}"/>
              </a:ext>
            </a:extLst>
          </p:cNvPr>
          <p:cNvPicPr/>
          <p:nvPr/>
        </p:nvPicPr>
        <p:blipFill>
          <a:blip r:embed="rId3" cstate="print"/>
          <a:stretch>
            <a:fillRect/>
          </a:stretch>
        </p:blipFill>
        <p:spPr>
          <a:xfrm>
            <a:off x="8944760" y="740004"/>
            <a:ext cx="2827353" cy="2900944"/>
          </a:xfrm>
          <a:prstGeom prst="rect">
            <a:avLst/>
          </a:prstGeom>
        </p:spPr>
      </p:pic>
    </p:spTree>
    <p:extLst>
      <p:ext uri="{BB962C8B-B14F-4D97-AF65-F5344CB8AC3E}">
        <p14:creationId xmlns:p14="http://schemas.microsoft.com/office/powerpoint/2010/main" val="68568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D0327-D3A6-F1A9-F892-C40E07D912CF}"/>
              </a:ext>
            </a:extLst>
          </p:cNvPr>
          <p:cNvSpPr>
            <a:spLocks noGrp="1"/>
          </p:cNvSpPr>
          <p:nvPr>
            <p:ph type="title"/>
          </p:nvPr>
        </p:nvSpPr>
        <p:spPr>
          <a:xfrm>
            <a:off x="838987" y="367646"/>
            <a:ext cx="9408726" cy="867266"/>
          </a:xfrm>
        </p:spPr>
        <p:txBody>
          <a:bodyPr/>
          <a:lstStyle/>
          <a:p>
            <a:r>
              <a:rPr lang="en-US" dirty="0"/>
              <a:t>WHO ARE END USERS?</a:t>
            </a:r>
            <a:endParaRPr lang="en-IN" dirty="0"/>
          </a:p>
        </p:txBody>
      </p:sp>
      <p:graphicFrame>
        <p:nvGraphicFramePr>
          <p:cNvPr id="5" name="Content Placeholder 6" descr="SmartArt Graphic">
            <a:extLst>
              <a:ext uri="{FF2B5EF4-FFF2-40B4-BE49-F238E27FC236}">
                <a16:creationId xmlns:a16="http://schemas.microsoft.com/office/drawing/2014/main" id="{83029FDD-494A-57E4-93E4-EA37557C0B2B}"/>
              </a:ext>
            </a:extLst>
          </p:cNvPr>
          <p:cNvGraphicFramePr>
            <a:graphicFrameLocks/>
          </p:cNvGraphicFramePr>
          <p:nvPr>
            <p:extLst>
              <p:ext uri="{D42A27DB-BD31-4B8C-83A1-F6EECF244321}">
                <p14:modId xmlns:p14="http://schemas.microsoft.com/office/powerpoint/2010/main" val="1287293876"/>
              </p:ext>
            </p:extLst>
          </p:nvPr>
        </p:nvGraphicFramePr>
        <p:xfrm>
          <a:off x="103696" y="4094209"/>
          <a:ext cx="10668000" cy="2453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6" descr="SmartArt Graphic">
            <a:extLst>
              <a:ext uri="{FF2B5EF4-FFF2-40B4-BE49-F238E27FC236}">
                <a16:creationId xmlns:a16="http://schemas.microsoft.com/office/drawing/2014/main" id="{9D8B1CFD-07E9-D4E9-9F17-6E9DA69EEB96}"/>
              </a:ext>
            </a:extLst>
          </p:cNvPr>
          <p:cNvGraphicFramePr>
            <a:graphicFrameLocks/>
          </p:cNvGraphicFramePr>
          <p:nvPr>
            <p:extLst>
              <p:ext uri="{D42A27DB-BD31-4B8C-83A1-F6EECF244321}">
                <p14:modId xmlns:p14="http://schemas.microsoft.com/office/powerpoint/2010/main" val="3970970439"/>
              </p:ext>
            </p:extLst>
          </p:nvPr>
        </p:nvGraphicFramePr>
        <p:xfrm>
          <a:off x="838987" y="1505281"/>
          <a:ext cx="10668000" cy="280761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467945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0A324-0737-F0DA-1F7D-10CBE06D7C3F}"/>
              </a:ext>
            </a:extLst>
          </p:cNvPr>
          <p:cNvSpPr>
            <a:spLocks noGrp="1"/>
          </p:cNvSpPr>
          <p:nvPr>
            <p:ph type="title"/>
          </p:nvPr>
        </p:nvSpPr>
        <p:spPr>
          <a:xfrm>
            <a:off x="914400" y="838200"/>
            <a:ext cx="10511627" cy="1231859"/>
          </a:xfrm>
        </p:spPr>
        <p:txBody>
          <a:bodyPr/>
          <a:lstStyle/>
          <a:p>
            <a:r>
              <a:rPr lang="en-US" dirty="0"/>
              <a:t>Our Solution and its value Proposition</a:t>
            </a:r>
          </a:p>
        </p:txBody>
      </p:sp>
      <p:sp>
        <p:nvSpPr>
          <p:cNvPr id="3" name="Slide Number Placeholder 2">
            <a:extLst>
              <a:ext uri="{FF2B5EF4-FFF2-40B4-BE49-F238E27FC236}">
                <a16:creationId xmlns:a16="http://schemas.microsoft.com/office/drawing/2014/main" id="{AC21286A-7B29-3B58-1636-0F45723890AB}"/>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7</a:t>
            </a:fld>
            <a:endParaRPr lang="en-US" dirty="0"/>
          </a:p>
        </p:txBody>
      </p:sp>
      <p:graphicFrame>
        <p:nvGraphicFramePr>
          <p:cNvPr id="7" name="Group 85">
            <a:extLst>
              <a:ext uri="{FF2B5EF4-FFF2-40B4-BE49-F238E27FC236}">
                <a16:creationId xmlns:a16="http://schemas.microsoft.com/office/drawing/2014/main" id="{F90FB422-D932-D5E1-00C3-EE8972B71A19}"/>
              </a:ext>
            </a:extLst>
          </p:cNvPr>
          <p:cNvGraphicFramePr>
            <a:graphicFrameLocks/>
          </p:cNvGraphicFramePr>
          <p:nvPr>
            <p:extLst>
              <p:ext uri="{D42A27DB-BD31-4B8C-83A1-F6EECF244321}">
                <p14:modId xmlns:p14="http://schemas.microsoft.com/office/powerpoint/2010/main" val="2427018290"/>
              </p:ext>
            </p:extLst>
          </p:nvPr>
        </p:nvGraphicFramePr>
        <p:xfrm>
          <a:off x="631596" y="2498481"/>
          <a:ext cx="10950804" cy="3105661"/>
        </p:xfrm>
        <a:graphic>
          <a:graphicData uri="http://schemas.openxmlformats.org/drawingml/2006/table">
            <a:tbl>
              <a:tblPr firstRow="1"/>
              <a:tblGrid>
                <a:gridCol w="2093128">
                  <a:extLst>
                    <a:ext uri="{9D8B030D-6E8A-4147-A177-3AD203B41FA5}">
                      <a16:colId xmlns:a16="http://schemas.microsoft.com/office/drawing/2014/main" val="20000"/>
                    </a:ext>
                  </a:extLst>
                </a:gridCol>
                <a:gridCol w="1557140">
                  <a:extLst>
                    <a:ext uri="{9D8B030D-6E8A-4147-A177-3AD203B41FA5}">
                      <a16:colId xmlns:a16="http://schemas.microsoft.com/office/drawing/2014/main" val="20001"/>
                    </a:ext>
                  </a:extLst>
                </a:gridCol>
                <a:gridCol w="1825134">
                  <a:extLst>
                    <a:ext uri="{9D8B030D-6E8A-4147-A177-3AD203B41FA5}">
                      <a16:colId xmlns:a16="http://schemas.microsoft.com/office/drawing/2014/main" val="20002"/>
                    </a:ext>
                  </a:extLst>
                </a:gridCol>
                <a:gridCol w="1825134">
                  <a:extLst>
                    <a:ext uri="{9D8B030D-6E8A-4147-A177-3AD203B41FA5}">
                      <a16:colId xmlns:a16="http://schemas.microsoft.com/office/drawing/2014/main" val="20003"/>
                    </a:ext>
                  </a:extLst>
                </a:gridCol>
                <a:gridCol w="1825134">
                  <a:extLst>
                    <a:ext uri="{9D8B030D-6E8A-4147-A177-3AD203B41FA5}">
                      <a16:colId xmlns:a16="http://schemas.microsoft.com/office/drawing/2014/main" val="20004"/>
                    </a:ext>
                  </a:extLst>
                </a:gridCol>
                <a:gridCol w="1825134">
                  <a:extLst>
                    <a:ext uri="{9D8B030D-6E8A-4147-A177-3AD203B41FA5}">
                      <a16:colId xmlns:a16="http://schemas.microsoft.com/office/drawing/2014/main" val="20005"/>
                    </a:ext>
                  </a:extLst>
                </a:gridCol>
              </a:tblGrid>
              <a:tr h="102187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2000" b="1" i="0" u="none" strike="noStrike" cap="none" normalizeH="0" baseline="0" dirty="0">
                          <a:ln>
                            <a:noFill/>
                          </a:ln>
                          <a:solidFill>
                            <a:schemeClr val="accent6">
                              <a:lumMod val="75000"/>
                            </a:schemeClr>
                          </a:solidFill>
                          <a:effectLst/>
                          <a:latin typeface="+mn-lt"/>
                        </a:rPr>
                        <a:t>CONDITIONAL FORMATTING</a:t>
                      </a:r>
                    </a:p>
                  </a:txBody>
                  <a:tcPr anchor="ctr" horzOverflow="overflow">
                    <a:lnL w="28575" cap="flat" cmpd="sng" algn="ctr">
                      <a:no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2000" b="1" i="0" u="none" strike="noStrike" cap="none" normalizeH="0" baseline="0" dirty="0">
                          <a:ln>
                            <a:noFill/>
                          </a:ln>
                          <a:solidFill>
                            <a:schemeClr val="accent6">
                              <a:lumMod val="75000"/>
                            </a:schemeClr>
                          </a:solidFill>
                          <a:effectLst/>
                          <a:latin typeface="+mn-lt"/>
                        </a:rPr>
                        <a:t>FILTER</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2000" b="1" i="0" u="none" strike="noStrike" cap="none" normalizeH="0" baseline="0" dirty="0">
                          <a:ln>
                            <a:noFill/>
                          </a:ln>
                          <a:solidFill>
                            <a:schemeClr val="accent6">
                              <a:lumMod val="75000"/>
                            </a:schemeClr>
                          </a:solidFill>
                          <a:effectLst/>
                          <a:latin typeface="+mn-lt"/>
                        </a:rPr>
                        <a:t>FORMULA</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2000" b="1" i="0" u="none" strike="noStrike" cap="none" normalizeH="0" baseline="0" dirty="0">
                          <a:ln>
                            <a:noFill/>
                          </a:ln>
                          <a:solidFill>
                            <a:schemeClr val="accent6">
                              <a:lumMod val="75000"/>
                            </a:schemeClr>
                          </a:solidFill>
                          <a:effectLst/>
                          <a:latin typeface="+mn-lt"/>
                        </a:rPr>
                        <a:t>PIVOT TABLE</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2000" b="1" i="0" u="none" strike="noStrike" cap="none" normalizeH="0" baseline="0" dirty="0">
                          <a:ln>
                            <a:noFill/>
                          </a:ln>
                          <a:solidFill>
                            <a:schemeClr val="accent6">
                              <a:lumMod val="75000"/>
                            </a:schemeClr>
                          </a:solidFill>
                          <a:effectLst/>
                          <a:latin typeface="+mn-lt"/>
                        </a:rPr>
                        <a:t>SLICER</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2000" b="1" i="0" u="none" strike="noStrike" cap="none" normalizeH="0" baseline="0" dirty="0">
                          <a:ln>
                            <a:noFill/>
                          </a:ln>
                          <a:solidFill>
                            <a:schemeClr val="accent6">
                              <a:lumMod val="75000"/>
                            </a:schemeClr>
                          </a:solidFill>
                          <a:effectLst/>
                          <a:latin typeface="+mn-lt"/>
                        </a:rPr>
                        <a:t>GRAPH</a:t>
                      </a:r>
                    </a:p>
                  </a:txBody>
                  <a:tcPr anchor="ctr" horzOverflow="overflow">
                    <a:lnL w="6350" cap="flat" cmpd="sng" algn="ctr">
                      <a:solidFill>
                        <a:schemeClr val="tx2">
                          <a:lumMod val="90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083791">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2000" b="0" i="0" u="none" strike="noStrike" cap="none" normalizeH="0" baseline="0" dirty="0">
                          <a:ln>
                            <a:noFill/>
                          </a:ln>
                          <a:solidFill>
                            <a:schemeClr val="accent6">
                              <a:lumMod val="75000"/>
                            </a:schemeClr>
                          </a:solidFill>
                          <a:effectLst/>
                          <a:latin typeface="+mn-lt"/>
                        </a:rPr>
                        <a:t>Highlighting cells that are blanks or has no value</a:t>
                      </a:r>
                    </a:p>
                  </a:txBody>
                  <a:tcPr marT="182880" anchor="ctr" horzOverflow="overflow">
                    <a:lnL w="28575" cap="flat" cmpd="sng" algn="ctr">
                      <a:no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2000" b="0" i="0" u="none" strike="noStrike" cap="none" normalizeH="0" baseline="0" dirty="0">
                          <a:ln>
                            <a:noFill/>
                          </a:ln>
                          <a:solidFill>
                            <a:schemeClr val="accent6">
                              <a:lumMod val="75000"/>
                            </a:schemeClr>
                          </a:solidFill>
                          <a:effectLst/>
                          <a:latin typeface="+mn-lt"/>
                        </a:rPr>
                        <a:t>Focusing on blank cells and removing them</a:t>
                      </a:r>
                    </a:p>
                  </a:txBody>
                  <a:tcPr marT="182880"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2000" b="0" i="0" u="none" strike="noStrike" cap="none" normalizeH="0" baseline="0" dirty="0">
                          <a:ln>
                            <a:noFill/>
                          </a:ln>
                          <a:solidFill>
                            <a:schemeClr val="accent6">
                              <a:lumMod val="75000"/>
                            </a:schemeClr>
                          </a:solidFill>
                          <a:effectLst/>
                          <a:latin typeface="+mn-lt"/>
                        </a:rPr>
                        <a:t>For identifying the age category from late 20s to early60s</a:t>
                      </a:r>
                    </a:p>
                  </a:txBody>
                  <a:tcPr marT="182880"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2000" b="0" i="0" u="none" strike="noStrike" cap="none" normalizeH="0" baseline="0" dirty="0">
                          <a:ln>
                            <a:noFill/>
                          </a:ln>
                          <a:solidFill>
                            <a:schemeClr val="accent6">
                              <a:lumMod val="75000"/>
                            </a:schemeClr>
                          </a:solidFill>
                          <a:effectLst/>
                          <a:latin typeface="+mn-lt"/>
                        </a:rPr>
                        <a:t>Summarizing data and analyzing relationship and generating report</a:t>
                      </a:r>
                    </a:p>
                  </a:txBody>
                  <a:tcPr marT="182880"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2000" b="0" i="0" u="none" strike="noStrike" cap="none" normalizeH="0" baseline="0" dirty="0">
                          <a:ln>
                            <a:noFill/>
                          </a:ln>
                          <a:solidFill>
                            <a:schemeClr val="accent6">
                              <a:lumMod val="75000"/>
                            </a:schemeClr>
                          </a:solidFill>
                          <a:effectLst/>
                          <a:latin typeface="+mn-lt"/>
                        </a:rPr>
                        <a:t>Filtering data for enhancing user experience and highlight clear view of specific data</a:t>
                      </a:r>
                    </a:p>
                  </a:txBody>
                  <a:tcPr marT="182880"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2000" b="0" i="0" u="none" strike="noStrike" cap="none" normalizeH="0" baseline="0" dirty="0">
                          <a:ln>
                            <a:noFill/>
                          </a:ln>
                          <a:solidFill>
                            <a:schemeClr val="accent6">
                              <a:lumMod val="75000"/>
                            </a:schemeClr>
                          </a:solidFill>
                          <a:effectLst/>
                          <a:latin typeface="+mn-lt"/>
                        </a:rPr>
                        <a:t>For data visualization</a:t>
                      </a:r>
                    </a:p>
                  </a:txBody>
                  <a:tcPr marT="182880" anchor="ctr" horzOverflow="overflow">
                    <a:lnL w="6350" cap="flat" cmpd="sng" algn="ctr">
                      <a:solidFill>
                        <a:schemeClr val="tx2">
                          <a:lumMod val="90000"/>
                        </a:schemeClr>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304519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914400" y="965393"/>
            <a:ext cx="7631709" cy="1091627"/>
          </a:xfrm>
        </p:spPr>
        <p:txBody>
          <a:bodyPr/>
          <a:lstStyle/>
          <a:p>
            <a:r>
              <a:rPr lang="en-US" sz="3600" dirty="0">
                <a:latin typeface="+mj-lt"/>
                <a:cs typeface="Times New Roman" panose="02020603050405020304" pitchFamily="18" charset="0"/>
              </a:rPr>
              <a:t>Dataset Description</a:t>
            </a:r>
            <a:br>
              <a:rPr lang="en-US" sz="3600" dirty="0">
                <a:latin typeface="+mj-lt"/>
                <a:cs typeface="Times New Roman" panose="02020603050405020304" pitchFamily="18" charset="0"/>
              </a:rPr>
            </a:br>
            <a:endParaRPr lang="en-US" dirty="0"/>
          </a:p>
        </p:txBody>
      </p:sp>
      <p:sp>
        <p:nvSpPr>
          <p:cNvPr id="14" name="Content Placeholder 7">
            <a:extLst>
              <a:ext uri="{FF2B5EF4-FFF2-40B4-BE49-F238E27FC236}">
                <a16:creationId xmlns:a16="http://schemas.microsoft.com/office/drawing/2014/main" id="{749C7CD1-A9AA-49E3-6734-AD9546F2DF5B}"/>
              </a:ext>
            </a:extLst>
          </p:cNvPr>
          <p:cNvSpPr>
            <a:spLocks noGrp="1"/>
          </p:cNvSpPr>
          <p:nvPr>
            <p:ph sz="half" idx="15"/>
          </p:nvPr>
        </p:nvSpPr>
        <p:spPr>
          <a:xfrm>
            <a:off x="1263191" y="1765815"/>
            <a:ext cx="5410986" cy="4828235"/>
          </a:xfrm>
        </p:spPr>
        <p:txBody>
          <a:bodyPr>
            <a:normAutofit fontScale="70000" lnSpcReduction="20000"/>
          </a:bodyPr>
          <a:lstStyle/>
          <a:p>
            <a:pPr marL="0" indent="0">
              <a:buNone/>
            </a:pPr>
            <a:endParaRPr lang="en-US" sz="2200" b="1" dirty="0"/>
          </a:p>
          <a:p>
            <a:pPr marL="0" indent="0">
              <a:lnSpc>
                <a:spcPct val="120000"/>
              </a:lnSpc>
              <a:buNone/>
            </a:pPr>
            <a:r>
              <a:rPr lang="en-US" sz="2200" b="1" dirty="0"/>
              <a:t>Dataset Name: </a:t>
            </a:r>
            <a:r>
              <a:rPr lang="en-US" sz="2200" b="0" dirty="0"/>
              <a:t>Employee Demographic Analysis Data</a:t>
            </a:r>
          </a:p>
          <a:p>
            <a:pPr marL="0" indent="0">
              <a:lnSpc>
                <a:spcPct val="120000"/>
              </a:lnSpc>
              <a:buNone/>
            </a:pPr>
            <a:r>
              <a:rPr lang="en-US" sz="2200" b="1" dirty="0"/>
              <a:t>Description: </a:t>
            </a:r>
            <a:r>
              <a:rPr lang="en-US" sz="2200" dirty="0"/>
              <a:t>Contains demographic data for employees, including age categories, gender, ethnicity, department, and count of employees. This data is used to analyze workforce diversity and identify trends for strategic HR planning.</a:t>
            </a:r>
          </a:p>
          <a:p>
            <a:pPr marL="0" indent="0">
              <a:lnSpc>
                <a:spcPct val="120000"/>
              </a:lnSpc>
              <a:buNone/>
            </a:pPr>
            <a:r>
              <a:rPr lang="en-US" sz="2200" b="1" dirty="0"/>
              <a:t>Source: </a:t>
            </a:r>
            <a:r>
              <a:rPr lang="en-US" sz="2200" b="0" dirty="0"/>
              <a:t>Kaggle.com</a:t>
            </a:r>
            <a:endParaRPr lang="en-US" sz="2200" dirty="0"/>
          </a:p>
          <a:p>
            <a:pPr marL="0" indent="0" fontAlgn="auto">
              <a:lnSpc>
                <a:spcPct val="120000"/>
              </a:lnSpc>
              <a:spcAft>
                <a:spcPts val="0"/>
              </a:spcAft>
              <a:buNone/>
            </a:pPr>
            <a:r>
              <a:rPr lang="en-US" sz="2200" b="1" dirty="0"/>
              <a:t>Variables/Columns:</a:t>
            </a:r>
            <a:endParaRPr lang="en-US" sz="2200" dirty="0"/>
          </a:p>
          <a:p>
            <a:pPr lvl="1" fontAlgn="auto">
              <a:lnSpc>
                <a:spcPct val="120000"/>
              </a:lnSpc>
              <a:spcAft>
                <a:spcPts val="0"/>
              </a:spcAft>
            </a:pPr>
            <a:r>
              <a:rPr lang="en-US" sz="2200" dirty="0"/>
              <a:t>Gender: Male and Female</a:t>
            </a:r>
          </a:p>
          <a:p>
            <a:pPr lvl="1" fontAlgn="auto">
              <a:lnSpc>
                <a:spcPct val="120000"/>
              </a:lnSpc>
              <a:spcAft>
                <a:spcPts val="0"/>
              </a:spcAft>
            </a:pPr>
            <a:r>
              <a:rPr lang="en-US" sz="2200" dirty="0"/>
              <a:t>Department: Accounting, Engineering, Finance, Human Resource, IT, Marketing, Sales</a:t>
            </a:r>
          </a:p>
          <a:p>
            <a:pPr lvl="1" fontAlgn="auto">
              <a:lnSpc>
                <a:spcPct val="120000"/>
              </a:lnSpc>
              <a:spcAft>
                <a:spcPts val="0"/>
              </a:spcAft>
            </a:pPr>
            <a:r>
              <a:rPr lang="en-US" sz="2200" dirty="0"/>
              <a:t>Age Category: Late 20s, Early 30s, Late 30s, Early 40s, Late 40s, Early 50s, Late 50s, Early 60s </a:t>
            </a:r>
          </a:p>
          <a:p>
            <a:pPr lvl="1" fontAlgn="auto">
              <a:lnSpc>
                <a:spcPct val="120000"/>
              </a:lnSpc>
              <a:spcAft>
                <a:spcPts val="0"/>
              </a:spcAft>
            </a:pPr>
            <a:r>
              <a:rPr lang="en-US" sz="2200" dirty="0"/>
              <a:t>Ethnicity: Asian, Black, Caucasian, Latino</a:t>
            </a:r>
          </a:p>
          <a:p>
            <a:pPr lvl="1" fontAlgn="auto">
              <a:lnSpc>
                <a:spcPct val="120000"/>
              </a:lnSpc>
              <a:spcAft>
                <a:spcPts val="0"/>
              </a:spcAft>
            </a:pPr>
            <a:r>
              <a:rPr lang="en-US" sz="2200" dirty="0"/>
              <a:t>Names: For counts </a:t>
            </a:r>
            <a:endParaRPr lang="en-US" dirty="0"/>
          </a:p>
        </p:txBody>
      </p:sp>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8</a:t>
            </a:fld>
            <a:endParaRPr lang="en-US" dirty="0"/>
          </a:p>
        </p:txBody>
      </p:sp>
      <p:pic>
        <p:nvPicPr>
          <p:cNvPr id="12" name="Picture Placeholder 11">
            <a:extLst>
              <a:ext uri="{FF2B5EF4-FFF2-40B4-BE49-F238E27FC236}">
                <a16:creationId xmlns:a16="http://schemas.microsoft.com/office/drawing/2014/main" id="{7A7780FD-482A-1C59-284B-D9C60A514002}"/>
              </a:ext>
            </a:extLst>
          </p:cNvPr>
          <p:cNvPicPr>
            <a:picLocks noGrp="1" noChangeAspect="1"/>
          </p:cNvPicPr>
          <p:nvPr>
            <p:ph type="pic" sz="quarter" idx="14"/>
          </p:nvPr>
        </p:nvPicPr>
        <p:blipFill>
          <a:blip r:embed="rId3"/>
          <a:srcRect l="10831" r="58985"/>
          <a:stretch/>
        </p:blipFill>
        <p:spPr>
          <a:xfrm>
            <a:off x="8989454" y="965393"/>
            <a:ext cx="3202545" cy="5892607"/>
          </a:xfrm>
        </p:spPr>
      </p:pic>
    </p:spTree>
    <p:extLst>
      <p:ext uri="{BB962C8B-B14F-4D97-AF65-F5344CB8AC3E}">
        <p14:creationId xmlns:p14="http://schemas.microsoft.com/office/powerpoint/2010/main" val="1941619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914400" y="965393"/>
            <a:ext cx="7631709" cy="1091627"/>
          </a:xfrm>
        </p:spPr>
        <p:txBody>
          <a:bodyPr/>
          <a:lstStyle/>
          <a:p>
            <a:r>
              <a:rPr lang="en-US" sz="3600" dirty="0">
                <a:latin typeface="+mj-lt"/>
                <a:cs typeface="Times New Roman" panose="02020603050405020304" pitchFamily="18" charset="0"/>
              </a:rPr>
              <a:t>Dataset Description</a:t>
            </a:r>
            <a:br>
              <a:rPr lang="en-US" sz="3600" dirty="0">
                <a:latin typeface="+mj-lt"/>
                <a:cs typeface="Times New Roman" panose="02020603050405020304" pitchFamily="18" charset="0"/>
              </a:rPr>
            </a:br>
            <a:endParaRPr lang="en-US" dirty="0"/>
          </a:p>
        </p:txBody>
      </p:sp>
      <p:sp>
        <p:nvSpPr>
          <p:cNvPr id="13" name="Content Placeholder 5">
            <a:extLst>
              <a:ext uri="{FF2B5EF4-FFF2-40B4-BE49-F238E27FC236}">
                <a16:creationId xmlns:a16="http://schemas.microsoft.com/office/drawing/2014/main" id="{58AC0C8B-8A7A-9FAE-2D0F-4D1C3A8C3FA5}"/>
              </a:ext>
            </a:extLst>
          </p:cNvPr>
          <p:cNvSpPr>
            <a:spLocks noGrp="1"/>
          </p:cNvSpPr>
          <p:nvPr>
            <p:ph sz="half" idx="1"/>
          </p:nvPr>
        </p:nvSpPr>
        <p:spPr>
          <a:xfrm>
            <a:off x="1112660" y="1904214"/>
            <a:ext cx="7235188" cy="4779390"/>
          </a:xfrm>
        </p:spPr>
        <p:txBody>
          <a:bodyPr>
            <a:noAutofit/>
          </a:bodyPr>
          <a:lstStyle/>
          <a:p>
            <a:pPr fontAlgn="auto">
              <a:spcAft>
                <a:spcPts val="0"/>
              </a:spcAft>
            </a:pPr>
            <a:r>
              <a:rPr lang="en-US" sz="1700" dirty="0"/>
              <a:t>Data Types: </a:t>
            </a:r>
            <a:r>
              <a:rPr lang="en-US" sz="1700" b="0" dirty="0"/>
              <a:t>Numeric and Text</a:t>
            </a:r>
            <a:endParaRPr lang="en-US" sz="1700" dirty="0"/>
          </a:p>
          <a:p>
            <a:pPr fontAlgn="auto">
              <a:spcAft>
                <a:spcPts val="0"/>
              </a:spcAft>
            </a:pPr>
            <a:r>
              <a:rPr lang="en-US" sz="1700" dirty="0"/>
              <a:t>Measurement:  </a:t>
            </a:r>
          </a:p>
          <a:p>
            <a:pPr marL="342900" indent="-342900" fontAlgn="auto">
              <a:spcAft>
                <a:spcPts val="0"/>
              </a:spcAft>
              <a:buFont typeface="Arial" panose="020B0604020202020204" pitchFamily="34" charset="0"/>
              <a:buChar char="•"/>
            </a:pPr>
            <a:r>
              <a:rPr lang="en-US" sz="1700" b="0" dirty="0"/>
              <a:t>Age Category: </a:t>
            </a:r>
          </a:p>
          <a:p>
            <a:pPr lvl="2" fontAlgn="auto">
              <a:spcAft>
                <a:spcPts val="0"/>
              </a:spcAft>
            </a:pPr>
            <a:r>
              <a:rPr lang="en-US" sz="1700" b="0" dirty="0"/>
              <a:t>25-29 years: Late 20s</a:t>
            </a:r>
          </a:p>
          <a:p>
            <a:pPr lvl="2" fontAlgn="auto">
              <a:spcAft>
                <a:spcPts val="0"/>
              </a:spcAft>
            </a:pPr>
            <a:r>
              <a:rPr lang="en-US" sz="1700" b="0" dirty="0"/>
              <a:t>30-34 years: Early 30s</a:t>
            </a:r>
            <a:endParaRPr lang="en-US" sz="1700" dirty="0"/>
          </a:p>
          <a:p>
            <a:pPr lvl="2" fontAlgn="auto">
              <a:spcAft>
                <a:spcPts val="0"/>
              </a:spcAft>
            </a:pPr>
            <a:r>
              <a:rPr lang="en-US" sz="1700" b="0" dirty="0"/>
              <a:t>35-39 years: Late 30s</a:t>
            </a:r>
          </a:p>
          <a:p>
            <a:pPr lvl="2" fontAlgn="auto">
              <a:spcAft>
                <a:spcPts val="0"/>
              </a:spcAft>
            </a:pPr>
            <a:r>
              <a:rPr lang="en-US" sz="1700" b="0" dirty="0"/>
              <a:t>40-44 years: Early 40s</a:t>
            </a:r>
          </a:p>
          <a:p>
            <a:pPr lvl="2" fontAlgn="auto">
              <a:spcAft>
                <a:spcPts val="0"/>
              </a:spcAft>
            </a:pPr>
            <a:r>
              <a:rPr lang="en-US" sz="1700" b="0" dirty="0"/>
              <a:t>45-49 years: Late 40s</a:t>
            </a:r>
          </a:p>
          <a:p>
            <a:pPr lvl="2" fontAlgn="auto">
              <a:spcAft>
                <a:spcPts val="0"/>
              </a:spcAft>
            </a:pPr>
            <a:r>
              <a:rPr lang="en-US" sz="1700" b="0" dirty="0"/>
              <a:t>50-54 years: Early 50s</a:t>
            </a:r>
          </a:p>
          <a:p>
            <a:pPr lvl="2" fontAlgn="auto">
              <a:spcAft>
                <a:spcPts val="0"/>
              </a:spcAft>
            </a:pPr>
            <a:r>
              <a:rPr lang="en-US" sz="1700" b="0" dirty="0"/>
              <a:t>55-59 years: Late 50s</a:t>
            </a:r>
          </a:p>
          <a:p>
            <a:pPr lvl="2" fontAlgn="auto">
              <a:spcAft>
                <a:spcPts val="0"/>
              </a:spcAft>
            </a:pPr>
            <a:r>
              <a:rPr lang="en-US" sz="1700" b="0" dirty="0"/>
              <a:t>60-65 years: Early 60s</a:t>
            </a:r>
          </a:p>
          <a:p>
            <a:pPr fontAlgn="auto">
              <a:spcAft>
                <a:spcPts val="0"/>
              </a:spcAft>
            </a:pPr>
            <a:r>
              <a:rPr lang="en-US" sz="1700" dirty="0"/>
              <a:t>Size: </a:t>
            </a:r>
            <a:r>
              <a:rPr lang="en-US" sz="1700" b="0" dirty="0"/>
              <a:t>5 fields (Out of 13 fields)</a:t>
            </a:r>
            <a:endParaRPr lang="en-US" sz="1700" dirty="0"/>
          </a:p>
        </p:txBody>
      </p:sp>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9</a:t>
            </a:fld>
            <a:endParaRPr lang="en-US" dirty="0"/>
          </a:p>
        </p:txBody>
      </p:sp>
      <p:pic>
        <p:nvPicPr>
          <p:cNvPr id="12" name="Picture Placeholder 11">
            <a:extLst>
              <a:ext uri="{FF2B5EF4-FFF2-40B4-BE49-F238E27FC236}">
                <a16:creationId xmlns:a16="http://schemas.microsoft.com/office/drawing/2014/main" id="{7A7780FD-482A-1C59-284B-D9C60A514002}"/>
              </a:ext>
            </a:extLst>
          </p:cNvPr>
          <p:cNvPicPr>
            <a:picLocks noGrp="1" noChangeAspect="1"/>
          </p:cNvPicPr>
          <p:nvPr>
            <p:ph type="pic" sz="quarter" idx="14"/>
          </p:nvPr>
        </p:nvPicPr>
        <p:blipFill>
          <a:blip r:embed="rId3"/>
          <a:srcRect l="10831" r="58985"/>
          <a:stretch/>
        </p:blipFill>
        <p:spPr>
          <a:xfrm>
            <a:off x="8989454" y="965393"/>
            <a:ext cx="3202545" cy="5892607"/>
          </a:xfrm>
        </p:spPr>
      </p:pic>
    </p:spTree>
    <p:extLst>
      <p:ext uri="{BB962C8B-B14F-4D97-AF65-F5344CB8AC3E}">
        <p14:creationId xmlns:p14="http://schemas.microsoft.com/office/powerpoint/2010/main" val="1942044608"/>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6DBB56F-4362-4386-A1A1-3DF89889661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{2743219D-11C5-4056-B608-2F5E78B0F727}tf78438558_win32</Template>
  <TotalTime>425</TotalTime>
  <Words>838</Words>
  <Application>Microsoft Office PowerPoint</Application>
  <PresentationFormat>Widescreen</PresentationFormat>
  <Paragraphs>118</Paragraphs>
  <Slides>18</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Arial Black</vt:lpstr>
      <vt:lpstr>Calibri</vt:lpstr>
      <vt:lpstr>Sabon Next LT</vt:lpstr>
      <vt:lpstr>Wingdings</vt:lpstr>
      <vt:lpstr>Custom</vt:lpstr>
      <vt:lpstr>Employee Data Analysis Using Excel </vt:lpstr>
      <vt:lpstr>Employee demographic analysis using excel </vt:lpstr>
      <vt:lpstr>agenda</vt:lpstr>
      <vt:lpstr>Problem Statement</vt:lpstr>
      <vt:lpstr>project overview</vt:lpstr>
      <vt:lpstr>WHO ARE END USERS?</vt:lpstr>
      <vt:lpstr>Our Solution and its value Proposition</vt:lpstr>
      <vt:lpstr>Dataset Description </vt:lpstr>
      <vt:lpstr>Dataset Description </vt:lpstr>
      <vt:lpstr>THE “WOW” IN OUR SOLUTION</vt:lpstr>
      <vt:lpstr>modelling and approach</vt:lpstr>
      <vt:lpstr>modelling and approach</vt:lpstr>
      <vt:lpstr>modelling and approach</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LOGESHWARI BHAVADHARANI T</dc:creator>
  <cp:lastModifiedBy>LOGESHWARI BHAVADHARANI T</cp:lastModifiedBy>
  <cp:revision>2</cp:revision>
  <dcterms:created xsi:type="dcterms:W3CDTF">2024-08-28T07:03:56Z</dcterms:created>
  <dcterms:modified xsi:type="dcterms:W3CDTF">2024-08-28T14:47:52Z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