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70" r:id="rId8"/>
    <p:sldId id="262" r:id="rId9"/>
    <p:sldId id="269" r:id="rId10"/>
    <p:sldId id="263" r:id="rId11"/>
    <p:sldId id="264"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4.png" /><Relationship Id="rId1" Type="http://schemas.openxmlformats.org/officeDocument/2006/relationships/slideLayout" Target="../slideLayouts/slideLayout4.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335544" y="1565669"/>
            <a:ext cx="11758613" cy="1863331"/>
          </a:xfrm>
          <a:prstGeom prst="rect">
            <a:avLst/>
          </a:prstGeom>
        </p:spPr>
        <p:txBody>
          <a:bodyPr vert="horz" wrap="square" lIns="0" tIns="16510" rIns="0" bIns="0" rtlCol="0" anchor="ctr">
            <a:spAutoFit/>
          </a:bodyPr>
          <a:lstStyle/>
          <a:p>
            <a:pPr marL="3213735" algn="ctr">
              <a:spcBef>
                <a:spcPts val="130"/>
              </a:spcBef>
            </a:pPr>
            <a:r>
              <a:rPr lang="en-US" sz="6000"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98219" y="4549676"/>
            <a:ext cx="8610600" cy="2308324"/>
          </a:xfrm>
          <a:prstGeom prst="rect">
            <a:avLst/>
          </a:prstGeom>
          <a:noFill/>
        </p:spPr>
        <p:txBody>
          <a:bodyPr wrap="square" rtlCol="0">
            <a:spAutoFit/>
          </a:bodyPr>
          <a:lstStyle/>
          <a:p>
            <a:r>
              <a:rPr lang="en-US" sz="2400" dirty="0"/>
              <a:t>STUDENT NAME:   S. LOGESHWARI </a:t>
            </a:r>
          </a:p>
          <a:p>
            <a:r>
              <a:rPr lang="en-US" sz="2400" dirty="0"/>
              <a:t>REGISTER NO:   2213391036024</a:t>
            </a:r>
          </a:p>
          <a:p>
            <a:r>
              <a:rPr lang="en-US" sz="2400" dirty="0"/>
              <a:t>DEPARTMENT:   COMMERCE </a:t>
            </a:r>
          </a:p>
          <a:p>
            <a:r>
              <a:rPr lang="en-US" sz="2400" dirty="0"/>
              <a:t>COLLEGE:   QUEEN MARYS COLLEGE</a:t>
            </a:r>
          </a:p>
          <a:p>
            <a:r>
              <a:rPr lang="en-US" sz="2400" dirty="0"/>
              <a:t>                    (AUTONOMOUS)MYLAPORE.  </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968375" y="1229620"/>
            <a:ext cx="10537443" cy="69378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4400" spc="15" dirty="0">
                <a:solidFill>
                  <a:schemeClr val="bg1"/>
                </a:solidFill>
              </a:rPr>
              <a:t>THE</a:t>
            </a:r>
            <a:r>
              <a:rPr sz="4400" spc="20" dirty="0">
                <a:solidFill>
                  <a:schemeClr val="bg1"/>
                </a:solidFill>
              </a:rPr>
              <a:t> </a:t>
            </a:r>
            <a:r>
              <a:rPr lang="en-US" sz="4400" spc="20" dirty="0">
                <a:solidFill>
                  <a:schemeClr val="bg1"/>
                </a:solidFill>
              </a:rPr>
              <a:t>"</a:t>
            </a:r>
            <a:r>
              <a:rPr sz="4400" spc="10" dirty="0">
                <a:solidFill>
                  <a:schemeClr val="bg1"/>
                </a:solidFill>
              </a:rPr>
              <a:t>WOW</a:t>
            </a:r>
            <a:r>
              <a:rPr lang="en-US" sz="4400" spc="10" dirty="0">
                <a:solidFill>
                  <a:schemeClr val="bg1"/>
                </a:solidFill>
              </a:rPr>
              <a:t>"</a:t>
            </a:r>
            <a:r>
              <a:rPr sz="4400" spc="85" dirty="0">
                <a:solidFill>
                  <a:schemeClr val="bg1"/>
                </a:solidFill>
              </a:rPr>
              <a:t> </a:t>
            </a:r>
            <a:r>
              <a:rPr sz="4400" spc="10" dirty="0">
                <a:solidFill>
                  <a:schemeClr val="bg1"/>
                </a:solidFill>
              </a:rPr>
              <a:t>IN</a:t>
            </a:r>
            <a:r>
              <a:rPr sz="4400" spc="-5" dirty="0">
                <a:solidFill>
                  <a:schemeClr val="bg1"/>
                </a:solidFill>
              </a:rPr>
              <a:t> </a:t>
            </a:r>
            <a:r>
              <a:rPr sz="4400" spc="15" dirty="0">
                <a:solidFill>
                  <a:schemeClr val="bg1"/>
                </a:solidFill>
              </a:rPr>
              <a:t>OUR</a:t>
            </a:r>
            <a:r>
              <a:rPr sz="4400" spc="-10" dirty="0">
                <a:solidFill>
                  <a:schemeClr val="bg1"/>
                </a:solidFill>
              </a:rPr>
              <a:t> </a:t>
            </a:r>
            <a:r>
              <a:rPr sz="4400" spc="20" dirty="0">
                <a:solidFill>
                  <a:schemeClr val="bg1"/>
                </a:solidFill>
              </a:rPr>
              <a:t>SOLUTION</a:t>
            </a:r>
            <a:endParaRPr sz="4400" dirty="0">
              <a:solidFill>
                <a:schemeClr val="bg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D951597-AF72-CEEB-3F07-7BDA8347CBD7}"/>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 name="TextBox 1">
            <a:extLst>
              <a:ext uri="{FF2B5EF4-FFF2-40B4-BE49-F238E27FC236}">
                <a16:creationId xmlns:a16="http://schemas.microsoft.com/office/drawing/2014/main" id="{CA44A325-1F1E-3B4A-C3DF-7F06C9BBA900}"/>
              </a:ext>
            </a:extLst>
          </p:cNvPr>
          <p:cNvSpPr txBox="1"/>
          <p:nvPr/>
        </p:nvSpPr>
        <p:spPr>
          <a:xfrm>
            <a:off x="968375" y="2460756"/>
            <a:ext cx="9211483" cy="3046988"/>
          </a:xfrm>
          <a:prstGeom prst="rect">
            <a:avLst/>
          </a:prstGeom>
          <a:noFill/>
        </p:spPr>
        <p:txBody>
          <a:bodyPr wrap="square" rtlCol="0">
            <a:spAutoFit/>
          </a:bodyPr>
          <a:lstStyle/>
          <a:p>
            <a:pPr algn="l"/>
            <a:r>
              <a:rPr lang="en-US" sz="2400" dirty="0"/>
              <a:t>The wow in our report is we found the excellent employees from the newly recruited report to upgrade them which will motivate other budding employees to get more motivated and focused on work</a:t>
            </a:r>
          </a:p>
          <a:p>
            <a:pPr algn="l"/>
            <a:endParaRPr lang="en-US" sz="2400" dirty="0"/>
          </a:p>
          <a:p>
            <a:pPr algn="l"/>
            <a:r>
              <a:rPr lang="en-US" sz="2400" dirty="0"/>
              <a:t>Other than that comparing to our previous report this year we recruited more efficient employees with the help of our hiring managers </a:t>
            </a:r>
          </a:p>
          <a:p>
            <a:pPr algn="l"/>
            <a:endParaRPr lang="en-US" sz="2400" dirty="0"/>
          </a:p>
          <a:p>
            <a:pPr algn="l"/>
            <a:r>
              <a:rPr lang="en-US" sz="2400" dirty="0"/>
              <a:t>This report helps to predict for further recruitment process. </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1022365" y="1233492"/>
            <a:ext cx="10254853" cy="69057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3335" rIns="0" bIns="0" rtlCol="0">
            <a:spAutoFit/>
          </a:bodyPr>
          <a:lstStyle/>
          <a:p>
            <a:pPr marL="12700">
              <a:lnSpc>
                <a:spcPct val="100000"/>
              </a:lnSpc>
              <a:spcBef>
                <a:spcPts val="105"/>
              </a:spcBef>
            </a:pPr>
            <a:r>
              <a:rPr sz="4400" b="1" spc="15" dirty="0">
                <a:solidFill>
                  <a:schemeClr val="bg1"/>
                </a:solidFill>
                <a:latin typeface="Trebuchet MS"/>
                <a:cs typeface="Trebuchet MS"/>
              </a:rPr>
              <a:t>M</a:t>
            </a:r>
            <a:r>
              <a:rPr sz="4400" b="1" dirty="0">
                <a:solidFill>
                  <a:schemeClr val="bg1"/>
                </a:solidFill>
                <a:latin typeface="Trebuchet MS"/>
                <a:cs typeface="Trebuchet MS"/>
              </a:rPr>
              <a:t>O</a:t>
            </a:r>
            <a:r>
              <a:rPr sz="4400" b="1" spc="-15" dirty="0">
                <a:solidFill>
                  <a:schemeClr val="bg1"/>
                </a:solidFill>
                <a:latin typeface="Trebuchet MS"/>
                <a:cs typeface="Trebuchet MS"/>
              </a:rPr>
              <a:t>D</a:t>
            </a:r>
            <a:r>
              <a:rPr sz="4400" b="1" spc="-35" dirty="0">
                <a:solidFill>
                  <a:schemeClr val="bg1"/>
                </a:solidFill>
                <a:latin typeface="Trebuchet MS"/>
                <a:cs typeface="Trebuchet MS"/>
              </a:rPr>
              <a:t>E</a:t>
            </a:r>
            <a:r>
              <a:rPr sz="4400" b="1" spc="-30" dirty="0">
                <a:solidFill>
                  <a:schemeClr val="bg1"/>
                </a:solidFill>
                <a:latin typeface="Trebuchet MS"/>
                <a:cs typeface="Trebuchet MS"/>
              </a:rPr>
              <a:t>LL</a:t>
            </a:r>
            <a:r>
              <a:rPr sz="4400" b="1" spc="-5" dirty="0">
                <a:solidFill>
                  <a:schemeClr val="bg1"/>
                </a:solidFill>
                <a:latin typeface="Trebuchet MS"/>
                <a:cs typeface="Trebuchet MS"/>
              </a:rPr>
              <a:t>I</a:t>
            </a:r>
            <a:r>
              <a:rPr sz="4400" b="1" spc="30" dirty="0">
                <a:solidFill>
                  <a:schemeClr val="bg1"/>
                </a:solidFill>
                <a:latin typeface="Trebuchet MS"/>
                <a:cs typeface="Trebuchet MS"/>
              </a:rPr>
              <a:t>N</a:t>
            </a:r>
            <a:r>
              <a:rPr sz="4400" b="1" spc="5" dirty="0">
                <a:solidFill>
                  <a:schemeClr val="bg1"/>
                </a:solidFill>
                <a:latin typeface="Trebuchet MS"/>
                <a:cs typeface="Trebuchet MS"/>
              </a:rPr>
              <a:t>G</a:t>
            </a:r>
            <a:endParaRPr sz="4400" dirty="0">
              <a:solidFill>
                <a:schemeClr val="bg1"/>
              </a:solidFill>
              <a:latin typeface="Trebuchet MS"/>
              <a:cs typeface="Trebuchet MS"/>
            </a:endParaRPr>
          </a:p>
        </p:txBody>
      </p:sp>
      <p:sp>
        <p:nvSpPr>
          <p:cNvPr id="2" name="TextBox 1">
            <a:extLst>
              <a:ext uri="{FF2B5EF4-FFF2-40B4-BE49-F238E27FC236}">
                <a16:creationId xmlns:a16="http://schemas.microsoft.com/office/drawing/2014/main" id="{B96F0006-EF7D-95EA-E1C9-4121CA5A1E14}"/>
              </a:ext>
            </a:extLst>
          </p:cNvPr>
          <p:cNvSpPr txBox="1"/>
          <p:nvPr/>
        </p:nvSpPr>
        <p:spPr>
          <a:xfrm>
            <a:off x="1228725" y="1739791"/>
            <a:ext cx="8410574" cy="3539430"/>
          </a:xfrm>
          <a:prstGeom prst="rect">
            <a:avLst/>
          </a:prstGeom>
          <a:noFill/>
        </p:spPr>
        <p:txBody>
          <a:bodyPr wrap="square" rtlCol="0">
            <a:spAutoFit/>
          </a:bodyPr>
          <a:lstStyle/>
          <a:p>
            <a:pPr algn="l"/>
            <a:r>
              <a:rPr lang="en-US" sz="2800" dirty="0"/>
              <a:t>
We employed a combination of machine learning algorithms, including decision trees, random forests, and neural networks, to develop predictive models for candidate selection and recruitment forecasting. These models were trained on the dataset to identify key factors influencing recruitment success.</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26732" y="1278411"/>
            <a:ext cx="9438800" cy="690574"/>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3335" rIns="0" bIns="0" rtlCol="0">
            <a:spAutoFit/>
          </a:bodyPr>
          <a:lstStyle/>
          <a:p>
            <a:pPr marL="12700">
              <a:lnSpc>
                <a:spcPct val="100000"/>
              </a:lnSpc>
              <a:spcBef>
                <a:spcPts val="105"/>
              </a:spcBef>
            </a:pPr>
            <a:r>
              <a:rPr sz="4400" dirty="0">
                <a:solidFill>
                  <a:schemeClr val="bg1"/>
                </a:solidFill>
              </a:rPr>
              <a:t>R</a:t>
            </a:r>
            <a:r>
              <a:rPr sz="4400" spc="-40" dirty="0">
                <a:solidFill>
                  <a:schemeClr val="bg1"/>
                </a:solidFill>
              </a:rPr>
              <a:t>E</a:t>
            </a:r>
            <a:r>
              <a:rPr sz="4400" spc="15" dirty="0">
                <a:solidFill>
                  <a:schemeClr val="bg1"/>
                </a:solidFill>
              </a:rPr>
              <a:t>S</a:t>
            </a:r>
            <a:r>
              <a:rPr sz="4400" spc="-30" dirty="0">
                <a:solidFill>
                  <a:schemeClr val="bg1"/>
                </a:solidFill>
              </a:rPr>
              <a:t>U</a:t>
            </a:r>
            <a:r>
              <a:rPr sz="4400" spc="-405" dirty="0">
                <a:solidFill>
                  <a:schemeClr val="bg1"/>
                </a:solidFill>
              </a:rPr>
              <a:t>L</a:t>
            </a:r>
            <a:r>
              <a:rPr sz="4400" dirty="0">
                <a:solidFill>
                  <a:schemeClr val="bg1"/>
                </a:solidFill>
              </a:rPr>
              <a:t>TS</a:t>
            </a:r>
          </a:p>
        </p:txBody>
      </p:sp>
      <p:sp>
        <p:nvSpPr>
          <p:cNvPr id="9" name="object 9"/>
          <p:cNvSpPr txBox="1"/>
          <p:nvPr/>
        </p:nvSpPr>
        <p:spPr>
          <a:xfrm>
            <a:off x="11277218"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a:extLst>
              <a:ext uri="{FF2B5EF4-FFF2-40B4-BE49-F238E27FC236}">
                <a16:creationId xmlns:a16="http://schemas.microsoft.com/office/drawing/2014/main" id="{8C0567B6-C77D-7235-5527-ED10408BB27B}"/>
              </a:ext>
            </a:extLst>
          </p:cNvPr>
          <p:cNvSpPr txBox="1"/>
          <p:nvPr/>
        </p:nvSpPr>
        <p:spPr>
          <a:xfrm>
            <a:off x="526732" y="2523528"/>
            <a:ext cx="8760144" cy="4524315"/>
          </a:xfrm>
          <a:prstGeom prst="rect">
            <a:avLst/>
          </a:prstGeom>
          <a:noFill/>
        </p:spPr>
        <p:txBody>
          <a:bodyPr wrap="square" rtlCol="0">
            <a:spAutoFit/>
          </a:bodyPr>
          <a:lstStyle/>
          <a:p>
            <a:pPr algn="l"/>
            <a:r>
              <a:rPr lang="en-US" sz="2400" dirty="0"/>
              <a:t>As a result of our Employee recruitment analysis report we found our rooted strengths and loosening weakness of our organization. </a:t>
            </a:r>
          </a:p>
          <a:p>
            <a:pPr algn="l"/>
            <a:endParaRPr lang="en-US" sz="2400" dirty="0"/>
          </a:p>
          <a:p>
            <a:pPr algn="l"/>
            <a:r>
              <a:rPr lang="en-US" sz="2400" dirty="0"/>
              <a:t>Firstly, we found the top resource of recruitment by which many employees approaching our entity is by </a:t>
            </a:r>
            <a:r>
              <a:rPr lang="en-US" sz="2400" b="1" dirty="0"/>
              <a:t>Google search</a:t>
            </a:r>
            <a:r>
              <a:rPr lang="en-US" sz="2400" dirty="0"/>
              <a:t>. </a:t>
            </a:r>
          </a:p>
          <a:p>
            <a:pPr algn="l"/>
            <a:r>
              <a:rPr lang="en-US" sz="2400" dirty="0"/>
              <a:t> </a:t>
            </a:r>
          </a:p>
          <a:p>
            <a:pPr algn="l"/>
            <a:r>
              <a:rPr lang="en-US" sz="2400" dirty="0"/>
              <a:t>Secondly we found that out of</a:t>
            </a:r>
            <a:r>
              <a:rPr lang="en-US" sz="2400" b="1" dirty="0"/>
              <a:t> 30 employees recruited</a:t>
            </a:r>
            <a:r>
              <a:rPr lang="en-US" sz="2400" dirty="0"/>
              <a:t> 18 employees working actively till date </a:t>
            </a:r>
            <a:r>
              <a:rPr lang="en-US" sz="2400" i="1" dirty="0"/>
              <a:t>9 voluntarily resigned</a:t>
            </a:r>
            <a:r>
              <a:rPr lang="en-US" sz="2400" dirty="0"/>
              <a:t> and 3 were terminated, by this we conclude that we have </a:t>
            </a:r>
            <a:r>
              <a:rPr lang="en-US" sz="2400" b="1" dirty="0"/>
              <a:t>12 more vacancy to recruit</a:t>
            </a:r>
            <a:r>
              <a:rPr lang="en-US" sz="2400" dirty="0"/>
              <a:t> human resources. </a:t>
            </a:r>
          </a:p>
          <a:p>
            <a:pPr algn="l"/>
            <a:endParaRPr lang="en-US" sz="2400" dirty="0"/>
          </a:p>
          <a:p>
            <a:pPr algn="l"/>
            <a:endParaRPr lang="en-US" sz="2400"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011853-E664-E9B3-CBEC-B90B657CB7BA}"/>
              </a:ext>
            </a:extLst>
          </p:cNvPr>
          <p:cNvSpPr txBox="1"/>
          <p:nvPr/>
        </p:nvSpPr>
        <p:spPr>
          <a:xfrm>
            <a:off x="750093" y="797510"/>
            <a:ext cx="9519047" cy="5632311"/>
          </a:xfrm>
          <a:prstGeom prst="rect">
            <a:avLst/>
          </a:prstGeom>
          <a:noFill/>
        </p:spPr>
        <p:txBody>
          <a:bodyPr wrap="square" rtlCol="0">
            <a:spAutoFit/>
          </a:bodyPr>
          <a:lstStyle/>
          <a:p>
            <a:pPr algn="l"/>
            <a:r>
              <a:rPr lang="en-US" sz="2400" dirty="0"/>
              <a:t>Third we going to look in to the efficient Hiring managers who played a tremendous role in this recruitment process</a:t>
            </a:r>
          </a:p>
          <a:p>
            <a:pPr algn="l"/>
            <a:endParaRPr lang="en-US" sz="2400" dirty="0"/>
          </a:p>
          <a:p>
            <a:pPr algn="l"/>
            <a:r>
              <a:rPr lang="en-US" sz="2400" dirty="0"/>
              <a:t>We proudly mentioning </a:t>
            </a:r>
            <a:r>
              <a:rPr lang="en-US" sz="2400" b="1" dirty="0"/>
              <a:t>Mr. Prabhakaran and Miss. Sowmiya</a:t>
            </a:r>
            <a:r>
              <a:rPr lang="en-US" sz="2400" dirty="0"/>
              <a:t> Who acted as pillars in building human resources and tops </a:t>
            </a:r>
            <a:r>
              <a:rPr lang="en-US" sz="2400" b="1" dirty="0"/>
              <a:t>THE MOST EFFICIENT HIRING MANAGER </a:t>
            </a:r>
            <a:r>
              <a:rPr lang="en-US" sz="2400" dirty="0"/>
              <a:t>By recruiting </a:t>
            </a:r>
            <a:r>
              <a:rPr lang="en-US" sz="2400" b="1" dirty="0"/>
              <a:t>17.8%</a:t>
            </a:r>
            <a:r>
              <a:rPr lang="en-US" sz="2400" dirty="0"/>
              <a:t> of employees each</a:t>
            </a:r>
          </a:p>
          <a:p>
            <a:pPr algn="l"/>
            <a:endParaRPr lang="en-US" sz="2400" dirty="0"/>
          </a:p>
          <a:p>
            <a:pPr algn="l"/>
            <a:r>
              <a:rPr lang="en-US" sz="2400" dirty="0"/>
              <a:t>And, at last Talking about the performance of newly recruited employees</a:t>
            </a:r>
          </a:p>
          <a:p>
            <a:pPr algn="l"/>
            <a:endParaRPr lang="en-US" sz="2400" dirty="0"/>
          </a:p>
          <a:p>
            <a:pPr marL="342900" indent="-342900" algn="l">
              <a:buFont typeface="Arial" panose="020B0604020202020204" pitchFamily="34" charset="0"/>
              <a:buChar char="•"/>
            </a:pPr>
            <a:r>
              <a:rPr lang="en-US" sz="2400" dirty="0"/>
              <a:t> </a:t>
            </a:r>
            <a:r>
              <a:rPr lang="en-US" sz="2400" b="1" dirty="0"/>
              <a:t>5</a:t>
            </a:r>
            <a:r>
              <a:rPr lang="en-US" sz="2400" dirty="0"/>
              <a:t> of them </a:t>
            </a:r>
            <a:r>
              <a:rPr lang="en-US" sz="2400" i="1" dirty="0"/>
              <a:t>exceeds their performance</a:t>
            </a:r>
            <a:r>
              <a:rPr lang="en-US" sz="2400" dirty="0"/>
              <a:t> can be upgraded on hierarchical structure even incentives are recommended </a:t>
            </a:r>
          </a:p>
          <a:p>
            <a:pPr marL="342900" indent="-342900" algn="l">
              <a:buFont typeface="Arial" panose="020B0604020202020204" pitchFamily="34" charset="0"/>
              <a:buChar char="•"/>
            </a:pPr>
            <a:r>
              <a:rPr lang="en-US" sz="2400" b="1" dirty="0"/>
              <a:t>21</a:t>
            </a:r>
            <a:r>
              <a:rPr lang="en-US" sz="2400" dirty="0"/>
              <a:t> of them were meeting their </a:t>
            </a:r>
            <a:r>
              <a:rPr lang="en-US" sz="2400" i="1" dirty="0"/>
              <a:t>full efficiency </a:t>
            </a:r>
            <a:r>
              <a:rPr lang="en-US" sz="2400" dirty="0"/>
              <a:t>and giving good results</a:t>
            </a:r>
          </a:p>
          <a:p>
            <a:pPr marL="342900" indent="-342900" algn="l">
              <a:buFont typeface="Arial" panose="020B0604020202020204" pitchFamily="34" charset="0"/>
              <a:buChar char="•"/>
            </a:pPr>
            <a:r>
              <a:rPr lang="en-US" sz="2400" b="1" dirty="0"/>
              <a:t>2</a:t>
            </a:r>
            <a:r>
              <a:rPr lang="en-US" sz="2400" dirty="0"/>
              <a:t> of them are </a:t>
            </a:r>
            <a:r>
              <a:rPr lang="en-US" sz="2400" i="1" dirty="0"/>
              <a:t>doing better</a:t>
            </a:r>
            <a:r>
              <a:rPr lang="en-US" sz="2400" dirty="0"/>
              <a:t> still needs focus and motivation to get good results </a:t>
            </a:r>
          </a:p>
          <a:p>
            <a:pPr marL="342900" indent="-342900" algn="l">
              <a:buFont typeface="Arial" panose="020B0604020202020204" pitchFamily="34" charset="0"/>
              <a:buChar char="•"/>
            </a:pPr>
            <a:r>
              <a:rPr lang="en-US" sz="2400" b="1" dirty="0"/>
              <a:t>2</a:t>
            </a:r>
            <a:r>
              <a:rPr lang="en-US" sz="2400" dirty="0"/>
              <a:t> of them really </a:t>
            </a:r>
            <a:r>
              <a:rPr lang="en-US" sz="2400" i="1" dirty="0"/>
              <a:t>needs improvement</a:t>
            </a:r>
            <a:r>
              <a:rPr lang="en-US" sz="2400" dirty="0"/>
              <a:t> and enough training. </a:t>
            </a:r>
          </a:p>
        </p:txBody>
      </p:sp>
    </p:spTree>
    <p:extLst>
      <p:ext uri="{BB962C8B-B14F-4D97-AF65-F5344CB8AC3E}">
        <p14:creationId xmlns:p14="http://schemas.microsoft.com/office/powerpoint/2010/main" val="167718074"/>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0" y="778923"/>
            <a:ext cx="12192000" cy="430887"/>
          </a:xfrm>
          <a:solidFill>
            <a:schemeClr val="accent5">
              <a:lumMod val="40000"/>
              <a:lumOff val="60000"/>
            </a:schemeClr>
          </a:solidFill>
        </p:spPr>
        <p:txBody>
          <a:bodyPr anchor="ctr"/>
          <a:lstStyle/>
          <a:p>
            <a:pPr algn="ctr"/>
            <a:r>
              <a:rPr lang="en-US" sz="2800" dirty="0">
                <a:latin typeface="Trebuchet MS" panose="020B0603020202020204" pitchFamily="34" charset="0"/>
                <a:cs typeface="Times New Roman" panose="02020603050405020304" pitchFamily="18" charset="0"/>
              </a:rPr>
              <a:t>CONCLUSION : </a:t>
            </a:r>
            <a:r>
              <a:rPr lang="en-US" sz="2800" b="0" dirty="0">
                <a:latin typeface="Trebuchet MS" panose="020B0603020202020204" pitchFamily="34" charset="0"/>
                <a:cs typeface="Times New Roman" panose="02020603050405020304" pitchFamily="18" charset="0"/>
              </a:rPr>
              <a:t>We build together to reach more higher</a:t>
            </a:r>
            <a:endParaRPr lang="en-IN" sz="2800" b="0" dirty="0">
              <a:latin typeface="Trebuchet MS" panose="020B0603020202020204" pitchFamily="34" charset="0"/>
              <a:cs typeface="Times New Roman" panose="02020603050405020304" pitchFamily="18" charset="0"/>
            </a:endParaRPr>
          </a:p>
        </p:txBody>
      </p:sp>
      <p:pic>
        <p:nvPicPr>
          <p:cNvPr id="3" name="Picture 3">
            <a:extLst>
              <a:ext uri="{FF2B5EF4-FFF2-40B4-BE49-F238E27FC236}">
                <a16:creationId xmlns:a16="http://schemas.microsoft.com/office/drawing/2014/main" id="{52CCC751-7ADC-9DC0-A92C-7DCBC0C74A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2812" y="1344360"/>
            <a:ext cx="7545469" cy="3622772"/>
          </a:xfrm>
          <a:prstGeom prst="rect">
            <a:avLst/>
          </a:prstGeom>
        </p:spPr>
      </p:pic>
      <p:sp>
        <p:nvSpPr>
          <p:cNvPr id="5" name="Title 1">
            <a:extLst>
              <a:ext uri="{FF2B5EF4-FFF2-40B4-BE49-F238E27FC236}">
                <a16:creationId xmlns:a16="http://schemas.microsoft.com/office/drawing/2014/main" id="{58CED3ED-6A2D-558E-AD01-B6213EFD19A7}"/>
              </a:ext>
            </a:extLst>
          </p:cNvPr>
          <p:cNvSpPr>
            <a:spLocks noGrp="1"/>
          </p:cNvSpPr>
          <p:nvPr>
            <p:ph type="title"/>
          </p:nvPr>
        </p:nvSpPr>
        <p:spPr>
          <a:xfrm>
            <a:off x="0" y="5098142"/>
            <a:ext cx="12519422" cy="830997"/>
          </a:xfrm>
          <a:solidFill>
            <a:schemeClr val="accent5">
              <a:lumMod val="40000"/>
              <a:lumOff val="60000"/>
            </a:schemeClr>
          </a:solidFill>
        </p:spPr>
        <p:txBody>
          <a:bodyPr anchor="ctr"/>
          <a:lstStyle/>
          <a:p>
            <a:pPr algn="ctr"/>
            <a:r>
              <a:rPr lang="en-US" sz="5400" dirty="0">
                <a:solidFill>
                  <a:schemeClr val="bg1"/>
                </a:solidFill>
                <a:latin typeface="Trebuchet MS" panose="020B0603020202020204" pitchFamily="34" charset="0"/>
                <a:cs typeface="Times New Roman" panose="02020603050405020304" pitchFamily="18" charset="0"/>
              </a:rPr>
              <a:t>*-*THE END*-*</a:t>
            </a:r>
            <a:endParaRPr lang="en-IN" sz="5400" dirty="0">
              <a:solidFill>
                <a:schemeClr val="bg1"/>
              </a:solidFill>
              <a:latin typeface="Trebuchet MS" panose="020B0603020202020204" pitchFamily="34"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accent5"/>
        </a:solidFill>
        <a:effectLst/>
      </p:bgPr>
    </p:bg>
    <p:spTree>
      <p:nvGrpSpPr>
        <p:cNvPr id="1" name=""/>
        <p:cNvGrpSpPr/>
        <p:nvPr/>
      </p:nvGrpSpPr>
      <p:grpSpPr>
        <a:xfrm>
          <a:off x="0" y="0"/>
          <a:ext cx="0" cy="0"/>
          <a:chOff x="0" y="0"/>
          <a:chExt cx="0" cy="0"/>
        </a:xfrm>
      </p:grpSpPr>
      <p:sp>
        <p:nvSpPr>
          <p:cNvPr id="2" name="object 2"/>
          <p:cNvSpPr/>
          <p:nvPr/>
        </p:nvSpPr>
        <p:spPr>
          <a:xfrm>
            <a:off x="0" y="0"/>
            <a:ext cx="10203382"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chemeClr val="accent5">
              <a:lumMod val="20000"/>
              <a:lumOff val="80000"/>
            </a:schemeClr>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4714875" y="0"/>
            <a:ext cx="7481949"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4"/>
            <a:ext cx="9936814" cy="67069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4250" spc="5" dirty="0">
                <a:solidFill>
                  <a:schemeClr val="bg1"/>
                </a:solidFill>
              </a:rPr>
              <a:t>PROJECT</a:t>
            </a:r>
            <a:r>
              <a:rPr sz="4250" spc="-85" dirty="0">
                <a:solidFill>
                  <a:schemeClr val="bg1"/>
                </a:solidFill>
              </a:rPr>
              <a:t> </a:t>
            </a:r>
            <a:r>
              <a:rPr sz="4250" spc="25" dirty="0">
                <a:solidFill>
                  <a:schemeClr val="bg1"/>
                </a:solidFill>
              </a:rPr>
              <a:t>TITLE</a:t>
            </a:r>
            <a:endParaRPr sz="4250" dirty="0">
              <a:solidFill>
                <a:schemeClr val="bg1"/>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93235" y="2705724"/>
            <a:ext cx="8949920" cy="1754326"/>
          </a:xfrm>
          <a:prstGeom prst="rect">
            <a:avLst/>
          </a:prstGeom>
          <a:noFill/>
        </p:spPr>
        <p:txBody>
          <a:bodyPr wrap="square" rtlCol="0">
            <a:spAutoFit/>
          </a:bodyPr>
          <a:lstStyle/>
          <a:p>
            <a:r>
              <a:rPr lang="en-US" sz="5400" b="1" dirty="0">
                <a:solidFill>
                  <a:srgbClr val="0F0F0F"/>
                </a:solidFill>
                <a:latin typeface="Times New Roman" panose="02020603050405020304" pitchFamily="18" charset="0"/>
                <a:cs typeface="Times New Roman" panose="02020603050405020304" pitchFamily="18" charset="0"/>
              </a:rPr>
              <a:t>Employee Recruitment  Analysis using Excel</a:t>
            </a:r>
            <a:endParaRPr lang="en-IN" sz="5400" dirty="0">
              <a:solidFill>
                <a:srgbClr val="7030A0"/>
              </a:solidFill>
              <a:latin typeface="Times New Roman" panose="02020603050405020304" pitchFamily="18" charset="0"/>
              <a:cs typeface="Times New Roman" panose="02020603050405020304" pitchFamily="18" charset="0"/>
            </a:endParaRPr>
          </a:p>
        </p:txBody>
      </p:sp>
      <p:pic>
        <p:nvPicPr>
          <p:cNvPr id="14" name="Picture 14">
            <a:extLst>
              <a:ext uri="{FF2B5EF4-FFF2-40B4-BE49-F238E27FC236}">
                <a16:creationId xmlns:a16="http://schemas.microsoft.com/office/drawing/2014/main" id="{620C8FE7-4838-F56B-A50F-6654676FA3BF}"/>
              </a:ext>
            </a:extLst>
          </p:cNvPr>
          <p:cNvPicPr>
            <a:picLocks noChangeAspect="1"/>
          </p:cNvPicPr>
          <p:nvPr/>
        </p:nvPicPr>
        <p:blipFill rotWithShape="1">
          <a:blip r:embed="rId4">
            <a:extLst>
              <a:ext uri="{28A0092B-C50C-407E-A947-70E740481C1C}">
                <a14:useLocalDpi xmlns:a14="http://schemas.microsoft.com/office/drawing/2010/main" val="0"/>
              </a:ext>
            </a:extLst>
          </a:blip>
          <a:srcRect l="-4015" t="17732" b="17923"/>
          <a:stretch/>
        </p:blipFill>
        <p:spPr>
          <a:xfrm>
            <a:off x="-382165" y="5239283"/>
            <a:ext cx="12510453" cy="157818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object 2"/>
          <p:cNvSpPr/>
          <p:nvPr/>
        </p:nvSpPr>
        <p:spPr>
          <a:xfrm>
            <a:off x="2295890" y="2003071"/>
            <a:ext cx="4828827" cy="3773449"/>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4277090" y="0"/>
            <a:ext cx="7919734"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695325" y="2085975"/>
            <a:ext cx="4124325" cy="352425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857251" y="1053121"/>
            <a:ext cx="9590484" cy="84446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3335" rIns="0" bIns="0" rtlCol="0">
            <a:spAutoFit/>
          </a:bodyPr>
          <a:lstStyle/>
          <a:p>
            <a:pPr marL="12700">
              <a:lnSpc>
                <a:spcPct val="100000"/>
              </a:lnSpc>
              <a:spcBef>
                <a:spcPts val="105"/>
              </a:spcBef>
            </a:pPr>
            <a:r>
              <a:rPr sz="5400" spc="25" dirty="0">
                <a:solidFill>
                  <a:schemeClr val="bg1"/>
                </a:solidFill>
              </a:rPr>
              <a:t>A</a:t>
            </a:r>
            <a:r>
              <a:rPr sz="5400" spc="-5" dirty="0">
                <a:solidFill>
                  <a:schemeClr val="bg1"/>
                </a:solidFill>
              </a:rPr>
              <a:t>G</a:t>
            </a:r>
            <a:r>
              <a:rPr sz="5400" spc="-35" dirty="0">
                <a:solidFill>
                  <a:schemeClr val="bg1"/>
                </a:solidFill>
              </a:rPr>
              <a:t>E</a:t>
            </a:r>
            <a:r>
              <a:rPr sz="5400" spc="15" dirty="0">
                <a:solidFill>
                  <a:schemeClr val="bg1"/>
                </a:solidFill>
              </a:rPr>
              <a:t>N</a:t>
            </a:r>
            <a:r>
              <a:rPr sz="5400" dirty="0">
                <a:solidFill>
                  <a:schemeClr val="bg1"/>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5058" y="1689192"/>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70692" y="965357"/>
            <a:ext cx="10046947" cy="67069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tabLst>
                <a:tab pos="2727960" algn="l"/>
              </a:tabLst>
            </a:pPr>
            <a:r>
              <a:rPr sz="4250" spc="-20" dirty="0">
                <a:solidFill>
                  <a:schemeClr val="bg1"/>
                </a:solidFill>
              </a:rPr>
              <a:t>P</a:t>
            </a:r>
            <a:r>
              <a:rPr sz="4250" spc="15" dirty="0">
                <a:solidFill>
                  <a:schemeClr val="bg1"/>
                </a:solidFill>
              </a:rPr>
              <a:t>ROB</a:t>
            </a:r>
            <a:r>
              <a:rPr sz="4250" spc="55" dirty="0">
                <a:solidFill>
                  <a:schemeClr val="bg1"/>
                </a:solidFill>
              </a:rPr>
              <a:t>L</a:t>
            </a:r>
            <a:r>
              <a:rPr sz="4250" spc="-20" dirty="0">
                <a:solidFill>
                  <a:schemeClr val="bg1"/>
                </a:solidFill>
              </a:rPr>
              <a:t>E</a:t>
            </a:r>
            <a:r>
              <a:rPr sz="4250" spc="20" dirty="0">
                <a:solidFill>
                  <a:schemeClr val="bg1"/>
                </a:solidFill>
              </a:rPr>
              <a:t>M</a:t>
            </a:r>
            <a:r>
              <a:rPr sz="4250" dirty="0">
                <a:solidFill>
                  <a:schemeClr val="bg1"/>
                </a:solidFill>
              </a:rPr>
              <a:t>	</a:t>
            </a:r>
            <a:r>
              <a:rPr sz="4250" spc="10" dirty="0">
                <a:solidFill>
                  <a:schemeClr val="bg1"/>
                </a:solidFill>
              </a:rPr>
              <a:t>S</a:t>
            </a:r>
            <a:r>
              <a:rPr sz="4250" spc="-370" dirty="0">
                <a:solidFill>
                  <a:schemeClr val="bg1"/>
                </a:solidFill>
              </a:rPr>
              <a:t>T</a:t>
            </a:r>
            <a:r>
              <a:rPr sz="4250" spc="-375" dirty="0">
                <a:solidFill>
                  <a:schemeClr val="bg1"/>
                </a:solidFill>
              </a:rPr>
              <a:t>A</a:t>
            </a:r>
            <a:r>
              <a:rPr sz="4250" spc="15" dirty="0">
                <a:solidFill>
                  <a:schemeClr val="bg1"/>
                </a:solidFill>
              </a:rPr>
              <a:t>T</a:t>
            </a:r>
            <a:r>
              <a:rPr sz="4250" spc="-10" dirty="0">
                <a:solidFill>
                  <a:schemeClr val="bg1"/>
                </a:solidFill>
              </a:rPr>
              <a:t>E</a:t>
            </a:r>
            <a:r>
              <a:rPr sz="4250" spc="-20" dirty="0">
                <a:solidFill>
                  <a:schemeClr val="bg1"/>
                </a:solidFill>
              </a:rPr>
              <a:t>ME</a:t>
            </a:r>
            <a:r>
              <a:rPr sz="4250" spc="10" dirty="0">
                <a:solidFill>
                  <a:schemeClr val="bg1"/>
                </a:solidFill>
              </a:rPr>
              <a:t>NT</a:t>
            </a:r>
            <a:endParaRPr sz="4250" dirty="0">
              <a:solidFill>
                <a:schemeClr val="bg1"/>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3" name="TextBox 2">
            <a:extLst>
              <a:ext uri="{FF2B5EF4-FFF2-40B4-BE49-F238E27FC236}">
                <a16:creationId xmlns:a16="http://schemas.microsoft.com/office/drawing/2014/main" id="{C59D75E0-276C-D189-BF9C-7077444E79A4}"/>
              </a:ext>
            </a:extLst>
          </p:cNvPr>
          <p:cNvSpPr txBox="1"/>
          <p:nvPr/>
        </p:nvSpPr>
        <p:spPr>
          <a:xfrm>
            <a:off x="645676" y="2523529"/>
            <a:ext cx="8873372" cy="3539430"/>
          </a:xfrm>
          <a:prstGeom prst="rect">
            <a:avLst/>
          </a:prstGeom>
          <a:noFill/>
        </p:spPr>
        <p:txBody>
          <a:bodyPr wrap="square" rtlCol="0">
            <a:spAutoFit/>
          </a:bodyPr>
          <a:lstStyle/>
          <a:p>
            <a:pPr marL="514350" indent="-514350" algn="l">
              <a:buFont typeface="+mj-lt"/>
              <a:buAutoNum type="arabicPeriod"/>
            </a:pPr>
            <a:r>
              <a:rPr lang="en-US" sz="2800" dirty="0"/>
              <a:t>High turnover rates due to ineffective recruitment processes</a:t>
            </a:r>
          </a:p>
          <a:p>
            <a:pPr marL="514350" indent="-514350" algn="l">
              <a:buFont typeface="+mj-lt"/>
              <a:buAutoNum type="arabicPeriod"/>
            </a:pPr>
            <a:r>
              <a:rPr lang="en-US" sz="2800" dirty="0"/>
              <a:t>Inefficient screening methods leading to poor candidate quality</a:t>
            </a:r>
          </a:p>
          <a:p>
            <a:pPr marL="514350" indent="-514350" algn="l">
              <a:buFont typeface="+mj-lt"/>
              <a:buAutoNum type="arabicPeriod"/>
            </a:pPr>
            <a:r>
              <a:rPr lang="en-US" sz="2800" dirty="0"/>
              <a:t>Lack of diversity in hiring practices</a:t>
            </a:r>
          </a:p>
          <a:p>
            <a:pPr marL="514350" indent="-514350" algn="l">
              <a:buFont typeface="+mj-lt"/>
              <a:buAutoNum type="arabicPeriod"/>
            </a:pPr>
            <a:r>
              <a:rPr lang="en-US" sz="2800" dirty="0"/>
              <a:t>Insufficient data-driven insights for informed decisions</a:t>
            </a:r>
          </a:p>
          <a:p>
            <a:pPr marL="514350" indent="-514350" algn="l">
              <a:buFont typeface="+mj-lt"/>
              <a:buAutoNum type="arabicPeriod"/>
            </a:pPr>
            <a:r>
              <a:rPr lang="en-US" sz="2800" dirty="0"/>
              <a:t>Lengthy recruitment cycles resulting in lost opportunities</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1078823"/>
            <a:ext cx="10318288" cy="670696"/>
          </a:xfrm>
          <a:prstGeom prst="rect">
            <a:avLst/>
          </a:prstGeom>
          <a:solidFill>
            <a:schemeClr val="accent5">
              <a:lumMod val="40000"/>
              <a:lumOff val="60000"/>
            </a:schemeClr>
          </a:solidFill>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bg1"/>
                </a:solidFill>
              </a:rPr>
              <a:t>PROJECT	</a:t>
            </a:r>
            <a:r>
              <a:rPr sz="4250" spc="-20" dirty="0">
                <a:solidFill>
                  <a:schemeClr val="bg1"/>
                </a:solidFill>
              </a:rPr>
              <a:t>OVERVIEW</a:t>
            </a:r>
            <a:endParaRPr sz="4250" dirty="0">
              <a:solidFill>
                <a:schemeClr val="bg1"/>
              </a:solidFill>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4" name="TextBox 3">
            <a:extLst>
              <a:ext uri="{FF2B5EF4-FFF2-40B4-BE49-F238E27FC236}">
                <a16:creationId xmlns:a16="http://schemas.microsoft.com/office/drawing/2014/main" id="{6F56A6DF-981C-0DF3-F0F2-64D587379841}"/>
              </a:ext>
            </a:extLst>
          </p:cNvPr>
          <p:cNvSpPr txBox="1"/>
          <p:nvPr/>
        </p:nvSpPr>
        <p:spPr>
          <a:xfrm>
            <a:off x="739775" y="2170392"/>
            <a:ext cx="8332788" cy="3816429"/>
          </a:xfrm>
          <a:prstGeom prst="rect">
            <a:avLst/>
          </a:prstGeom>
          <a:noFill/>
        </p:spPr>
        <p:txBody>
          <a:bodyPr wrap="square" rtlCol="0">
            <a:spAutoFit/>
          </a:bodyPr>
          <a:lstStyle/>
          <a:p>
            <a:pPr algn="l"/>
            <a:r>
              <a:rPr lang="en-US" dirty="0"/>
              <a:t>
</a:t>
            </a:r>
            <a:r>
              <a:rPr lang="en-US" sz="2800" dirty="0"/>
              <a:t>- Analyze recruitment data to identify trends and patterns
- Develop predictive models to improve candidate selection
- Implement AI-powered screening tools for enhanced efficiency
- Create a diverse and inclusive hiring framework
- Reduce recruitment cycle time by 30%</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5" name="object 5"/>
          <p:cNvSpPr txBox="1">
            <a:spLocks noGrp="1"/>
          </p:cNvSpPr>
          <p:nvPr>
            <p:ph type="title"/>
          </p:nvPr>
        </p:nvSpPr>
        <p:spPr>
          <a:xfrm>
            <a:off x="955477" y="1190211"/>
            <a:ext cx="10225341" cy="69378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6510" rIns="0" bIns="0" rtlCol="0">
            <a:spAutoFit/>
          </a:bodyPr>
          <a:lstStyle/>
          <a:p>
            <a:pPr marL="12700">
              <a:lnSpc>
                <a:spcPct val="100000"/>
              </a:lnSpc>
              <a:spcBef>
                <a:spcPts val="130"/>
              </a:spcBef>
            </a:pPr>
            <a:r>
              <a:rPr sz="4400" spc="25" dirty="0">
                <a:solidFill>
                  <a:schemeClr val="bg1"/>
                </a:solidFill>
              </a:rPr>
              <a:t>W</a:t>
            </a:r>
            <a:r>
              <a:rPr sz="4400" spc="-20" dirty="0">
                <a:solidFill>
                  <a:schemeClr val="bg1"/>
                </a:solidFill>
              </a:rPr>
              <a:t>H</a:t>
            </a:r>
            <a:r>
              <a:rPr sz="4400" spc="20" dirty="0">
                <a:solidFill>
                  <a:schemeClr val="bg1"/>
                </a:solidFill>
              </a:rPr>
              <a:t>O</a:t>
            </a:r>
            <a:r>
              <a:rPr sz="4400" spc="-235" dirty="0">
                <a:solidFill>
                  <a:schemeClr val="bg1"/>
                </a:solidFill>
              </a:rPr>
              <a:t> </a:t>
            </a:r>
            <a:r>
              <a:rPr sz="4400" spc="-10" dirty="0">
                <a:solidFill>
                  <a:schemeClr val="bg1"/>
                </a:solidFill>
              </a:rPr>
              <a:t>AR</a:t>
            </a:r>
            <a:r>
              <a:rPr sz="4400" spc="15" dirty="0">
                <a:solidFill>
                  <a:schemeClr val="bg1"/>
                </a:solidFill>
              </a:rPr>
              <a:t>E</a:t>
            </a:r>
            <a:r>
              <a:rPr sz="4400" spc="-35" dirty="0">
                <a:solidFill>
                  <a:schemeClr val="bg1"/>
                </a:solidFill>
              </a:rPr>
              <a:t> </a:t>
            </a:r>
            <a:r>
              <a:rPr sz="4400" spc="-10" dirty="0">
                <a:solidFill>
                  <a:schemeClr val="bg1"/>
                </a:solidFill>
              </a:rPr>
              <a:t>T</a:t>
            </a:r>
            <a:r>
              <a:rPr sz="4400" spc="-15" dirty="0">
                <a:solidFill>
                  <a:schemeClr val="bg1"/>
                </a:solidFill>
              </a:rPr>
              <a:t>H</a:t>
            </a:r>
            <a:r>
              <a:rPr sz="4400" spc="15" dirty="0">
                <a:solidFill>
                  <a:schemeClr val="bg1"/>
                </a:solidFill>
              </a:rPr>
              <a:t>E</a:t>
            </a:r>
            <a:r>
              <a:rPr sz="4400" spc="-35" dirty="0">
                <a:solidFill>
                  <a:schemeClr val="bg1"/>
                </a:solidFill>
              </a:rPr>
              <a:t> </a:t>
            </a:r>
            <a:r>
              <a:rPr sz="4400" spc="-20" dirty="0">
                <a:solidFill>
                  <a:schemeClr val="bg1"/>
                </a:solidFill>
              </a:rPr>
              <a:t>E</a:t>
            </a:r>
            <a:r>
              <a:rPr sz="4400" spc="30" dirty="0">
                <a:solidFill>
                  <a:schemeClr val="bg1"/>
                </a:solidFill>
              </a:rPr>
              <a:t>N</a:t>
            </a:r>
            <a:r>
              <a:rPr sz="4400" spc="15" dirty="0">
                <a:solidFill>
                  <a:schemeClr val="bg1"/>
                </a:solidFill>
              </a:rPr>
              <a:t>D</a:t>
            </a:r>
            <a:r>
              <a:rPr sz="4400" spc="-45" dirty="0">
                <a:solidFill>
                  <a:schemeClr val="bg1"/>
                </a:solidFill>
              </a:rPr>
              <a:t> </a:t>
            </a:r>
            <a:r>
              <a:rPr sz="4400" dirty="0">
                <a:solidFill>
                  <a:schemeClr val="bg1"/>
                </a:solidFill>
              </a:rPr>
              <a:t>U</a:t>
            </a:r>
            <a:r>
              <a:rPr sz="4400" spc="10" dirty="0">
                <a:solidFill>
                  <a:schemeClr val="bg1"/>
                </a:solidFill>
              </a:rPr>
              <a:t>S</a:t>
            </a:r>
            <a:r>
              <a:rPr sz="4400" spc="-25" dirty="0">
                <a:solidFill>
                  <a:schemeClr val="bg1"/>
                </a:solidFill>
              </a:rPr>
              <a:t>E</a:t>
            </a:r>
            <a:r>
              <a:rPr sz="4400" spc="-10" dirty="0">
                <a:solidFill>
                  <a:schemeClr val="bg1"/>
                </a:solidFill>
              </a:rPr>
              <a:t>R</a:t>
            </a:r>
            <a:r>
              <a:rPr sz="4400" spc="5" dirty="0">
                <a:solidFill>
                  <a:schemeClr val="bg1"/>
                </a:solidFill>
              </a:rPr>
              <a:t>S?</a:t>
            </a:r>
            <a:endParaRPr sz="4400" dirty="0">
              <a:solidFill>
                <a:schemeClr val="bg1"/>
              </a:solidFill>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4" name="TextBox 3">
            <a:extLst>
              <a:ext uri="{FF2B5EF4-FFF2-40B4-BE49-F238E27FC236}">
                <a16:creationId xmlns:a16="http://schemas.microsoft.com/office/drawing/2014/main" id="{84BB1322-3E00-2990-0129-4E7AB1379E2F}"/>
              </a:ext>
            </a:extLst>
          </p:cNvPr>
          <p:cNvSpPr txBox="1"/>
          <p:nvPr/>
        </p:nvSpPr>
        <p:spPr>
          <a:xfrm>
            <a:off x="955477" y="2559246"/>
            <a:ext cx="8099226" cy="3108543"/>
          </a:xfrm>
          <a:prstGeom prst="rect">
            <a:avLst/>
          </a:prstGeom>
          <a:noFill/>
        </p:spPr>
        <p:txBody>
          <a:bodyPr wrap="square" rtlCol="0">
            <a:spAutoFit/>
          </a:bodyPr>
          <a:lstStyle/>
          <a:p>
            <a:pPr algn="l"/>
            <a:r>
              <a:rPr lang="en-US" sz="2800" dirty="0"/>
              <a:t>The end users refers to those people who utilizes this report for further steps that should be taken on behalf of the wellness and growth of the organization </a:t>
            </a:r>
          </a:p>
          <a:p>
            <a:pPr algn="l"/>
            <a:endParaRPr lang="en-US" sz="2800" dirty="0"/>
          </a:p>
          <a:p>
            <a:pPr algn="l"/>
            <a:r>
              <a:rPr lang="en-US" sz="2800" dirty="0"/>
              <a:t>The simple chart showing the end users of this report is Given on the next slide. </a:t>
            </a:r>
          </a:p>
          <a:p>
            <a:pPr algn="l"/>
            <a:endParaRPr lang="en-US" sz="2800" dirty="0"/>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9BBE9EB8-A443-CA4C-94E3-27DA94929C1E}"/>
              </a:ext>
            </a:extLst>
          </p:cNvPr>
          <p:cNvSpPr/>
          <p:nvPr/>
        </p:nvSpPr>
        <p:spPr>
          <a:xfrm>
            <a:off x="3135204" y="2546554"/>
            <a:ext cx="4103950" cy="2463645"/>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3600" b="1" dirty="0">
                <a:solidFill>
                  <a:schemeClr val="tx1"/>
                </a:solidFill>
              </a:rPr>
              <a:t>THE END USERS</a:t>
            </a:r>
          </a:p>
        </p:txBody>
      </p:sp>
      <p:sp>
        <p:nvSpPr>
          <p:cNvPr id="12" name="Oval 11">
            <a:extLst>
              <a:ext uri="{FF2B5EF4-FFF2-40B4-BE49-F238E27FC236}">
                <a16:creationId xmlns:a16="http://schemas.microsoft.com/office/drawing/2014/main" id="{E33E492B-266A-2C64-EACF-BC0D812B7306}"/>
              </a:ext>
            </a:extLst>
          </p:cNvPr>
          <p:cNvSpPr/>
          <p:nvPr/>
        </p:nvSpPr>
        <p:spPr>
          <a:xfrm>
            <a:off x="1507376" y="5010199"/>
            <a:ext cx="2759295" cy="125268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Talent</a:t>
            </a:r>
          </a:p>
          <a:p>
            <a:pPr algn="ctr"/>
            <a:r>
              <a:rPr lang="en-US" sz="2800" dirty="0"/>
              <a:t>Acquisition </a:t>
            </a:r>
          </a:p>
          <a:p>
            <a:pPr algn="ctr"/>
            <a:r>
              <a:rPr lang="en-US" sz="2800" dirty="0"/>
              <a:t>Team </a:t>
            </a:r>
          </a:p>
        </p:txBody>
      </p:sp>
      <p:sp>
        <p:nvSpPr>
          <p:cNvPr id="18" name="Oval 17">
            <a:extLst>
              <a:ext uri="{FF2B5EF4-FFF2-40B4-BE49-F238E27FC236}">
                <a16:creationId xmlns:a16="http://schemas.microsoft.com/office/drawing/2014/main" id="{8D6C2BDE-4305-7DDA-5046-8124C323A66A}"/>
              </a:ext>
            </a:extLst>
          </p:cNvPr>
          <p:cNvSpPr/>
          <p:nvPr/>
        </p:nvSpPr>
        <p:spPr>
          <a:xfrm>
            <a:off x="187491" y="2176314"/>
            <a:ext cx="2788472" cy="125268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Business </a:t>
            </a:r>
          </a:p>
          <a:p>
            <a:pPr algn="ctr"/>
            <a:r>
              <a:rPr lang="en-US" sz="2800" dirty="0"/>
              <a:t>Leaders </a:t>
            </a:r>
          </a:p>
        </p:txBody>
      </p:sp>
      <p:sp>
        <p:nvSpPr>
          <p:cNvPr id="20" name="Oval 19">
            <a:extLst>
              <a:ext uri="{FF2B5EF4-FFF2-40B4-BE49-F238E27FC236}">
                <a16:creationId xmlns:a16="http://schemas.microsoft.com/office/drawing/2014/main" id="{50651E85-45C5-B559-E317-47D0B991D544}"/>
              </a:ext>
            </a:extLst>
          </p:cNvPr>
          <p:cNvSpPr/>
          <p:nvPr/>
        </p:nvSpPr>
        <p:spPr>
          <a:xfrm>
            <a:off x="7398395" y="2176314"/>
            <a:ext cx="2788472" cy="125268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Hiring</a:t>
            </a:r>
          </a:p>
          <a:p>
            <a:pPr algn="ctr"/>
            <a:r>
              <a:rPr lang="en-US" sz="2800" dirty="0"/>
              <a:t>Manager</a:t>
            </a:r>
            <a:r>
              <a:rPr lang="en-US" sz="3600" dirty="0"/>
              <a:t> </a:t>
            </a:r>
          </a:p>
        </p:txBody>
      </p:sp>
      <p:sp>
        <p:nvSpPr>
          <p:cNvPr id="22" name="Oval 21">
            <a:extLst>
              <a:ext uri="{FF2B5EF4-FFF2-40B4-BE49-F238E27FC236}">
                <a16:creationId xmlns:a16="http://schemas.microsoft.com/office/drawing/2014/main" id="{673B53DD-5D1C-1092-92E8-68AE13A527B9}"/>
              </a:ext>
            </a:extLst>
          </p:cNvPr>
          <p:cNvSpPr/>
          <p:nvPr/>
        </p:nvSpPr>
        <p:spPr>
          <a:xfrm>
            <a:off x="6501914" y="5010199"/>
            <a:ext cx="2972483" cy="1252686"/>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t>Recruitment  Team</a:t>
            </a:r>
          </a:p>
        </p:txBody>
      </p:sp>
      <p:sp>
        <p:nvSpPr>
          <p:cNvPr id="24" name="Oval 23">
            <a:extLst>
              <a:ext uri="{FF2B5EF4-FFF2-40B4-BE49-F238E27FC236}">
                <a16:creationId xmlns:a16="http://schemas.microsoft.com/office/drawing/2014/main" id="{2A7B761D-CE42-A086-4011-CA39251AEFF3}"/>
              </a:ext>
            </a:extLst>
          </p:cNvPr>
          <p:cNvSpPr/>
          <p:nvPr/>
        </p:nvSpPr>
        <p:spPr>
          <a:xfrm>
            <a:off x="3608573" y="503268"/>
            <a:ext cx="3157211" cy="1581199"/>
          </a:xfrm>
          <a:prstGeom prst="ellips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2800" dirty="0">
                <a:solidFill>
                  <a:schemeClr val="bg1"/>
                </a:solidFill>
              </a:rPr>
              <a:t>HR Department  </a:t>
            </a:r>
          </a:p>
        </p:txBody>
      </p:sp>
    </p:spTree>
    <p:extLst>
      <p:ext uri="{BB962C8B-B14F-4D97-AF65-F5344CB8AC3E}">
        <p14:creationId xmlns:p14="http://schemas.microsoft.com/office/powerpoint/2010/main" val="2302285533"/>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object 6"/>
          <p:cNvSpPr txBox="1">
            <a:spLocks noGrp="1"/>
          </p:cNvSpPr>
          <p:nvPr>
            <p:ph type="title"/>
          </p:nvPr>
        </p:nvSpPr>
        <p:spPr>
          <a:xfrm>
            <a:off x="875110" y="1007150"/>
            <a:ext cx="9394031" cy="1367682"/>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vert="horz" wrap="square" lIns="0" tIns="13335" rIns="0" bIns="0" rtlCol="0">
            <a:spAutoFit/>
          </a:bodyPr>
          <a:lstStyle/>
          <a:p>
            <a:pPr marL="12700">
              <a:lnSpc>
                <a:spcPct val="100000"/>
              </a:lnSpc>
              <a:spcBef>
                <a:spcPts val="105"/>
              </a:spcBef>
            </a:pPr>
            <a:r>
              <a:rPr sz="4400" spc="10" dirty="0">
                <a:solidFill>
                  <a:schemeClr val="bg1"/>
                </a:solidFill>
              </a:rPr>
              <a:t>O</a:t>
            </a:r>
            <a:r>
              <a:rPr sz="4400" spc="25" dirty="0">
                <a:solidFill>
                  <a:schemeClr val="bg1"/>
                </a:solidFill>
              </a:rPr>
              <a:t>U</a:t>
            </a:r>
            <a:r>
              <a:rPr sz="4400" dirty="0">
                <a:solidFill>
                  <a:schemeClr val="bg1"/>
                </a:solidFill>
              </a:rPr>
              <a:t>R</a:t>
            </a:r>
            <a:r>
              <a:rPr sz="4400" spc="5" dirty="0">
                <a:solidFill>
                  <a:schemeClr val="bg1"/>
                </a:solidFill>
              </a:rPr>
              <a:t> </a:t>
            </a:r>
            <a:r>
              <a:rPr sz="4400" spc="25" dirty="0">
                <a:solidFill>
                  <a:schemeClr val="bg1"/>
                </a:solidFill>
              </a:rPr>
              <a:t>S</a:t>
            </a:r>
            <a:r>
              <a:rPr sz="4400" spc="10" dirty="0">
                <a:solidFill>
                  <a:schemeClr val="bg1"/>
                </a:solidFill>
              </a:rPr>
              <a:t>O</a:t>
            </a:r>
            <a:r>
              <a:rPr sz="4400" spc="25" dirty="0">
                <a:solidFill>
                  <a:schemeClr val="bg1"/>
                </a:solidFill>
              </a:rPr>
              <a:t>LU</a:t>
            </a:r>
            <a:r>
              <a:rPr sz="4400" spc="-35" dirty="0">
                <a:solidFill>
                  <a:schemeClr val="bg1"/>
                </a:solidFill>
              </a:rPr>
              <a:t>T</a:t>
            </a:r>
            <a:r>
              <a:rPr sz="4400" spc="-30" dirty="0">
                <a:solidFill>
                  <a:schemeClr val="bg1"/>
                </a:solidFill>
              </a:rPr>
              <a:t>I</a:t>
            </a:r>
            <a:r>
              <a:rPr sz="4400" spc="10" dirty="0">
                <a:solidFill>
                  <a:schemeClr val="bg1"/>
                </a:solidFill>
              </a:rPr>
              <a:t>O</a:t>
            </a:r>
            <a:r>
              <a:rPr sz="4400" dirty="0">
                <a:solidFill>
                  <a:schemeClr val="bg1"/>
                </a:solidFill>
              </a:rPr>
              <a:t>N</a:t>
            </a:r>
            <a:r>
              <a:rPr sz="4400" spc="-345" dirty="0">
                <a:solidFill>
                  <a:schemeClr val="bg1"/>
                </a:solidFill>
              </a:rPr>
              <a:t> </a:t>
            </a:r>
            <a:r>
              <a:rPr sz="4400" spc="-35" dirty="0">
                <a:solidFill>
                  <a:schemeClr val="bg1"/>
                </a:solidFill>
              </a:rPr>
              <a:t>A</a:t>
            </a:r>
            <a:r>
              <a:rPr sz="4400" spc="-5" dirty="0">
                <a:solidFill>
                  <a:schemeClr val="bg1"/>
                </a:solidFill>
              </a:rPr>
              <a:t>N</a:t>
            </a:r>
            <a:r>
              <a:rPr sz="4400" dirty="0">
                <a:solidFill>
                  <a:schemeClr val="bg1"/>
                </a:solidFill>
              </a:rPr>
              <a:t>D</a:t>
            </a:r>
            <a:r>
              <a:rPr sz="4400" spc="35" dirty="0">
                <a:solidFill>
                  <a:schemeClr val="bg1"/>
                </a:solidFill>
              </a:rPr>
              <a:t> </a:t>
            </a:r>
            <a:r>
              <a:rPr sz="4400" spc="-30" dirty="0">
                <a:solidFill>
                  <a:schemeClr val="bg1"/>
                </a:solidFill>
              </a:rPr>
              <a:t>I</a:t>
            </a:r>
            <a:r>
              <a:rPr sz="4400" spc="-35" dirty="0">
                <a:solidFill>
                  <a:schemeClr val="bg1"/>
                </a:solidFill>
              </a:rPr>
              <a:t>T</a:t>
            </a:r>
            <a:r>
              <a:rPr sz="4400" dirty="0">
                <a:solidFill>
                  <a:schemeClr val="bg1"/>
                </a:solidFill>
              </a:rPr>
              <a:t>S</a:t>
            </a:r>
            <a:r>
              <a:rPr sz="4400" spc="60" dirty="0">
                <a:solidFill>
                  <a:schemeClr val="bg1"/>
                </a:solidFill>
              </a:rPr>
              <a:t> </a:t>
            </a:r>
            <a:r>
              <a:rPr sz="4400" spc="-295" dirty="0">
                <a:solidFill>
                  <a:schemeClr val="bg1"/>
                </a:solidFill>
              </a:rPr>
              <a:t>V</a:t>
            </a:r>
            <a:r>
              <a:rPr sz="4400" spc="-35" dirty="0">
                <a:solidFill>
                  <a:schemeClr val="bg1"/>
                </a:solidFill>
              </a:rPr>
              <a:t>A</a:t>
            </a:r>
            <a:r>
              <a:rPr sz="4400" spc="25" dirty="0">
                <a:solidFill>
                  <a:schemeClr val="bg1"/>
                </a:solidFill>
              </a:rPr>
              <a:t>LU</a:t>
            </a:r>
            <a:r>
              <a:rPr sz="4400" dirty="0">
                <a:solidFill>
                  <a:schemeClr val="bg1"/>
                </a:solidFill>
              </a:rPr>
              <a:t>E</a:t>
            </a:r>
            <a:r>
              <a:rPr sz="4400" spc="-65" dirty="0">
                <a:solidFill>
                  <a:schemeClr val="bg1"/>
                </a:solidFill>
              </a:rPr>
              <a:t> </a:t>
            </a:r>
            <a:r>
              <a:rPr sz="4400" spc="-15" dirty="0">
                <a:solidFill>
                  <a:schemeClr val="bg1"/>
                </a:solidFill>
              </a:rPr>
              <a:t>P</a:t>
            </a:r>
            <a:r>
              <a:rPr sz="4400" spc="-30" dirty="0">
                <a:solidFill>
                  <a:schemeClr val="bg1"/>
                </a:solidFill>
              </a:rPr>
              <a:t>R</a:t>
            </a:r>
            <a:r>
              <a:rPr sz="4400" spc="10" dirty="0">
                <a:solidFill>
                  <a:schemeClr val="bg1"/>
                </a:solidFill>
              </a:rPr>
              <a:t>O</a:t>
            </a:r>
            <a:r>
              <a:rPr sz="4400" spc="-15" dirty="0">
                <a:solidFill>
                  <a:schemeClr val="bg1"/>
                </a:solidFill>
              </a:rPr>
              <a:t>P</a:t>
            </a:r>
            <a:r>
              <a:rPr sz="4400" spc="10" dirty="0">
                <a:solidFill>
                  <a:schemeClr val="bg1"/>
                </a:solidFill>
              </a:rPr>
              <a:t>O</a:t>
            </a:r>
            <a:r>
              <a:rPr sz="4400" spc="25" dirty="0">
                <a:solidFill>
                  <a:schemeClr val="bg1"/>
                </a:solidFill>
              </a:rPr>
              <a:t>S</a:t>
            </a:r>
            <a:r>
              <a:rPr sz="4400" spc="-30" dirty="0">
                <a:solidFill>
                  <a:schemeClr val="bg1"/>
                </a:solidFill>
              </a:rPr>
              <a:t>I</a:t>
            </a:r>
            <a:r>
              <a:rPr sz="4400" spc="-35" dirty="0">
                <a:solidFill>
                  <a:schemeClr val="bg1"/>
                </a:solidFill>
              </a:rPr>
              <a:t>T</a:t>
            </a:r>
            <a:r>
              <a:rPr sz="4400" spc="-30" dirty="0">
                <a:solidFill>
                  <a:schemeClr val="bg1"/>
                </a:solidFill>
              </a:rPr>
              <a:t>I</a:t>
            </a:r>
            <a:r>
              <a:rPr sz="4400" spc="10" dirty="0">
                <a:solidFill>
                  <a:schemeClr val="bg1"/>
                </a:solidFill>
              </a:rPr>
              <a:t>O</a:t>
            </a:r>
            <a:r>
              <a:rPr sz="4400" dirty="0">
                <a:solidFill>
                  <a:schemeClr val="bg1"/>
                </a:solidFill>
              </a:rPr>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2" name="TextBox 1">
            <a:extLst>
              <a:ext uri="{FF2B5EF4-FFF2-40B4-BE49-F238E27FC236}">
                <a16:creationId xmlns:a16="http://schemas.microsoft.com/office/drawing/2014/main" id="{6C34755D-CBA8-C966-1670-ADE4CDCB5A3E}"/>
              </a:ext>
            </a:extLst>
          </p:cNvPr>
          <p:cNvSpPr txBox="1"/>
          <p:nvPr/>
        </p:nvSpPr>
        <p:spPr>
          <a:xfrm>
            <a:off x="875110" y="2928938"/>
            <a:ext cx="8911828" cy="2250281"/>
          </a:xfrm>
          <a:prstGeom prst="rect">
            <a:avLst/>
          </a:prstGeom>
          <a:noFill/>
        </p:spPr>
        <p:txBody>
          <a:bodyPr wrap="square" rtlCol="0">
            <a:spAutoFit/>
          </a:bodyPr>
          <a:lstStyle/>
          <a:p>
            <a:pPr algn="l"/>
            <a:r>
              <a:rPr lang="en-US" sz="2800" dirty="0"/>
              <a:t>AI-driven candidate matching system.  Predictive analytics for forecasting recruitment needs.  Diversity and inclusion metrics for informed decisions.  Automated screening and shortlisting tools,  Personalized candidate experience platform. </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1" y="1030485"/>
            <a:ext cx="10371059" cy="677108"/>
          </a:xfr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a:lstStyle/>
          <a:p>
            <a:r>
              <a:rPr lang="en-IN" sz="4400" dirty="0">
                <a:solidFill>
                  <a:schemeClr val="bg1"/>
                </a:solidFill>
              </a:rPr>
              <a:t>Dataset Description</a:t>
            </a:r>
          </a:p>
        </p:txBody>
      </p:sp>
      <p:sp>
        <p:nvSpPr>
          <p:cNvPr id="3" name="TextBox 2">
            <a:extLst>
              <a:ext uri="{FF2B5EF4-FFF2-40B4-BE49-F238E27FC236}">
                <a16:creationId xmlns:a16="http://schemas.microsoft.com/office/drawing/2014/main" id="{17846779-D2DC-2C86-D439-C5EBEAD93A36}"/>
              </a:ext>
            </a:extLst>
          </p:cNvPr>
          <p:cNvSpPr txBox="1"/>
          <p:nvPr/>
        </p:nvSpPr>
        <p:spPr>
          <a:xfrm flipV="1">
            <a:off x="517922" y="1732359"/>
            <a:ext cx="6504384" cy="79117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E8102C0C-30AC-561E-557B-83D575087DC6}"/>
              </a:ext>
            </a:extLst>
          </p:cNvPr>
          <p:cNvSpPr txBox="1"/>
          <p:nvPr/>
        </p:nvSpPr>
        <p:spPr>
          <a:xfrm>
            <a:off x="755331" y="2768203"/>
            <a:ext cx="9049464" cy="2677656"/>
          </a:xfrm>
          <a:prstGeom prst="rect">
            <a:avLst/>
          </a:prstGeom>
          <a:noFill/>
        </p:spPr>
        <p:txBody>
          <a:bodyPr wrap="square" rtlCol="0">
            <a:spAutoFit/>
          </a:bodyPr>
          <a:lstStyle/>
          <a:p>
            <a:pPr algn="l"/>
            <a:r>
              <a:rPr lang="en-US" sz="2800" dirty="0"/>
              <a:t>      Our database consist of various content which carries very important details and recruitment metrics to be noted they were; Name of the employee, employee id, salary, position, department, hiring manager, satisfactory rate, performance rate, performance analysis, date of hiring and date of joining. </a:t>
            </a:r>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Dataset Description</vt:lpstr>
      <vt:lpstr>THE "WOW" IN OUR SOLUTION</vt:lpstr>
      <vt:lpstr>PowerPoint Presentation</vt:lpstr>
      <vt:lpstr>RESULTS</vt:lpstr>
      <vt:lpstr>PowerPoint Presentation</vt:lpstr>
      <vt:lpstr>CONCLUSION : We build together to reach more higher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Logeshwari Sethurajan</cp:lastModifiedBy>
  <cp:revision>19</cp:revision>
  <dcterms:created xsi:type="dcterms:W3CDTF">2024-03-29T15:07:22Z</dcterms:created>
  <dcterms:modified xsi:type="dcterms:W3CDTF">2024-08-31T15:31:14Z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