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9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202C-57E4-AD43-B027-FFD12BAF4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B0791-C458-B941-9745-FBCD537AF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08D3-81DB-F643-9444-6843A57C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0517-58CD-294E-8F55-F9EF374CDCF3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3A31-21D3-1B44-9D91-AF451779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D07C-49CE-D146-A978-01552B0B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49E-8B20-7349-A5FD-2CC35CA4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1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AA5F-94C6-D949-8425-105353AC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09C49-280B-3D43-AB1A-EE31BFAC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91D17-DCE9-9541-8565-30740FA6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0517-58CD-294E-8F55-F9EF374CDCF3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274D8-8EB0-AE47-93CB-267778D2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EA69-C0E3-C548-9C33-CB74248C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49E-8B20-7349-A5FD-2CC35CA4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319C3-E05C-FA42-A7C0-42D632802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8D3E7-B3F2-C144-B557-CAD33B606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D2F40-D051-7A4E-BB76-768D4F6F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0517-58CD-294E-8F55-F9EF374CDCF3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DF6E-731D-6E47-8BDE-482A94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CB4F-D59D-BF4D-A341-52F1F232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49E-8B20-7349-A5FD-2CC35CA4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9AAC-9DE5-1440-832A-E7AC4254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EE7F-2CFC-604D-A4BA-5B172F53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BA57-7B53-BD45-BA19-7C1E31E2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0517-58CD-294E-8F55-F9EF374CDCF3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6985F-9791-8E42-8B65-2489F0E3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2FDB-4E54-9043-BDA0-687612E4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49E-8B20-7349-A5FD-2CC35CA4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C160-70F6-0448-B1DE-622A67CF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23398-5715-244C-BD5F-6B34BA7A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C1B9-A391-044E-A01B-05BA5392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0517-58CD-294E-8F55-F9EF374CDCF3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A42DD-ED6D-4542-B290-595DF6B3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F14A-4CED-CB41-B0B3-A02843F9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49E-8B20-7349-A5FD-2CC35CA4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9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CA7A-0BAC-DD46-AB14-F6007899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57DB-36CC-B74A-AF98-645207F34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F8F3-0504-4A4E-AEC3-BEE52D252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A9194-F432-B947-9744-4B13AB08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0517-58CD-294E-8F55-F9EF374CDCF3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88CB-9503-4D48-B080-DF59401D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9A50-6DCA-1948-8155-93ED8417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49E-8B20-7349-A5FD-2CC35CA4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B49-2790-5744-A483-0F58150C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B1430-487D-A74A-92EB-28780F43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76254-47D8-B74F-AA79-823F52418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A598F-ABDA-2243-A18C-C6C354E5D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83F85-61C2-9A49-96C9-FAD3886BF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B86B0-9D98-CA4B-91C5-B9AB3228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0517-58CD-294E-8F55-F9EF374CDCF3}" type="datetimeFigureOut">
              <a:rPr lang="en-US" smtClean="0"/>
              <a:t>7/28/25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5C9D9-41F3-C04A-B9DE-442949EB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F436B-BB9A-5F4C-9CFF-EB9D0D3B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49E-8B20-7349-A5FD-2CC35CA4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27F0-EF46-C342-B72A-867E4604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2AFB-0529-5142-9F93-9F50D289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0517-58CD-294E-8F55-F9EF374CDCF3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80508-3FFE-D04B-A8A5-020A3B5B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FD9CF-E6C0-6B4D-8C37-7ED54CC8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49E-8B20-7349-A5FD-2CC35CA4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AF8E8-0054-A843-A505-39EBC216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0517-58CD-294E-8F55-F9EF374CDCF3}" type="datetimeFigureOut">
              <a:rPr lang="en-US" smtClean="0"/>
              <a:t>7/28/25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21800-2B3C-BB4C-8E0C-8E514BC9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8721-193F-C74D-988D-63D593C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49E-8B20-7349-A5FD-2CC35CA4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7915-9199-7946-A8DD-31244F92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8169-2CB9-2B49-A139-671692CE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39A6C-1D90-E446-8FF4-A5C4B56C6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B3E77-C2FE-C940-8088-600E2C98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0517-58CD-294E-8F55-F9EF374CDCF3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CD6D-A808-9044-B8A4-D042E0AE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E33BE-2FBD-104F-8CB9-61691237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49E-8B20-7349-A5FD-2CC35CA4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2051-825A-5147-A9CA-A771C070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8051B-42D0-F045-98A2-1F4B22282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AEAF9-22EE-9F40-AEF5-B07EBCEEA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42EBA-B0D8-8946-A16E-181DB8A9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0517-58CD-294E-8F55-F9EF374CDCF3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947D8-A911-844A-BA02-210EB616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FEAE3-D7EB-0540-B838-F5EF82F1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49E-8B20-7349-A5FD-2CC35CA4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0D6D6-344A-044F-AE9A-4A438817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5CC1-FC7E-0C40-9580-C392D2E98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DDB0-08F9-144D-98EE-3202F08B5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80517-58CD-294E-8F55-F9EF374CDCF3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1661-0901-F744-BFCE-8B0746802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291D-D9B6-E142-9F73-281D14B85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249E-8B20-7349-A5FD-2CC35CA49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4E34F-0DDD-FD41-80EF-625FEFB3351D}"/>
              </a:ext>
            </a:extLst>
          </p:cNvPr>
          <p:cNvSpPr/>
          <p:nvPr/>
        </p:nvSpPr>
        <p:spPr>
          <a:xfrm>
            <a:off x="717629" y="1443841"/>
            <a:ext cx="102088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UAT Objective (Business Perspective)</a:t>
            </a:r>
          </a:p>
          <a:p>
            <a:r>
              <a:rPr lang="en-GB" dirty="0"/>
              <a:t>The primary objective of this UAT is for business users to </a:t>
            </a:r>
            <a:r>
              <a:rPr lang="en-GB" b="1" dirty="0"/>
              <a:t>validate and accept that the data and pricing outputs generated from both the online and offline Radar environments are aligned</a:t>
            </a:r>
            <a:r>
              <a:rPr lang="en-GB" dirty="0"/>
              <a:t>. This alignment ensures that the model behaves consistently across both platforms, enabling faster and more confident validation before deploying the model into actual live production.</a:t>
            </a:r>
          </a:p>
          <a:p>
            <a:r>
              <a:rPr lang="en-GB" dirty="0"/>
              <a:t>Through this process, business aims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Confirm pricing logic is functioning as intended across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Reduce validation cycles by ensuring the offline environment reflects live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Build confidence in the model’s accuracy prior to production rollout.</a:t>
            </a:r>
          </a:p>
        </p:txBody>
      </p:sp>
    </p:spTree>
    <p:extLst>
      <p:ext uri="{BB962C8B-B14F-4D97-AF65-F5344CB8AC3E}">
        <p14:creationId xmlns:p14="http://schemas.microsoft.com/office/powerpoint/2010/main" val="7091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33E5FE-83CA-2344-95A4-FBD82D73A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93996"/>
              </p:ext>
            </p:extLst>
          </p:nvPr>
        </p:nvGraphicFramePr>
        <p:xfrm>
          <a:off x="838200" y="1898174"/>
          <a:ext cx="10515600" cy="42062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6090326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71557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15522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78864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Phase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Activity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Owner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Tentative Timeline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6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UAT planning, data setup, environment readiness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QA + Business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Week 1 (pre-UAT)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916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SIT Monitoring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Track SIT progress to 80% completion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QA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Ongoing during SIT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02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UAT Kickoff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UAT readiness confirmation and walkthrough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QA + Business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Day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68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UAT Execution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Test case execution, reconciliation checks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Business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Day 1–10 (2 weeks max)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506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Triage &amp; Fixes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Daily defect triage, dev fix &amp; retesting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QA + Dev + Biz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Parallel with execution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342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UAT Closure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Final validations, sign-off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Business Owner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Day 11–14 or earlier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06549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F32B58A-C7B7-7741-9A98-1D192B60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07" y="6022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Indicative Timeline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high-priority defects are encountered, timelines may be adjusted with joint agreement.</a:t>
            </a:r>
          </a:p>
        </p:txBody>
      </p:sp>
    </p:spTree>
    <p:extLst>
      <p:ext uri="{BB962C8B-B14F-4D97-AF65-F5344CB8AC3E}">
        <p14:creationId xmlns:p14="http://schemas.microsoft.com/office/powerpoint/2010/main" val="416933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9CACA1-1D3C-F24A-86EB-1B01C901D53A}"/>
              </a:ext>
            </a:extLst>
          </p:cNvPr>
          <p:cNvSpPr/>
          <p:nvPr/>
        </p:nvSpPr>
        <p:spPr>
          <a:xfrm>
            <a:off x="1435260" y="-2295644"/>
            <a:ext cx="10116273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Support Expected from Testing Team</a:t>
            </a:r>
          </a:p>
          <a:p>
            <a:r>
              <a:rPr lang="en-GB" dirty="0"/>
              <a:t>To enable efficient and accurate validation by business users, the following support is expected from the QA/testing team during the UAT phase:</a:t>
            </a:r>
          </a:p>
          <a:p>
            <a:r>
              <a:rPr lang="en-GB" b="1" dirty="0"/>
              <a:t>1. Test Data &amp; Scenario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 </a:t>
            </a:r>
            <a:r>
              <a:rPr lang="en-GB" b="1" dirty="0"/>
              <a:t>pre-aligned datasets</a:t>
            </a:r>
            <a:r>
              <a:rPr lang="en-GB" dirty="0"/>
              <a:t> for both online and offline environments to ensure business can compare outputs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Share </a:t>
            </a:r>
            <a:r>
              <a:rPr lang="en-GB" b="1" dirty="0"/>
              <a:t>sample test cases</a:t>
            </a:r>
            <a:r>
              <a:rPr lang="en-GB" dirty="0"/>
              <a:t> and help prepare additional test scenarios based on business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Highlight </a:t>
            </a:r>
            <a:r>
              <a:rPr lang="en-GB" b="1" dirty="0"/>
              <a:t>known limitations or configurations</a:t>
            </a:r>
            <a:r>
              <a:rPr lang="en-GB" dirty="0"/>
              <a:t> in the test environment.</a:t>
            </a:r>
          </a:p>
          <a:p>
            <a:r>
              <a:rPr lang="en-GB" b="1" dirty="0"/>
              <a:t>2. Reconciliation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Assist in generating </a:t>
            </a:r>
            <a:r>
              <a:rPr lang="en-GB" b="1" dirty="0"/>
              <a:t>comparison reports</a:t>
            </a:r>
            <a:r>
              <a:rPr lang="en-GB" dirty="0"/>
              <a:t> or logs between online and offline pricing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 </a:t>
            </a:r>
            <a:r>
              <a:rPr lang="en-GB" b="1" dirty="0"/>
              <a:t>guidance on interpreting discrepancies</a:t>
            </a:r>
            <a:r>
              <a:rPr lang="en-GB" dirty="0"/>
              <a:t>, especially in case of expected deviations (e.g., rounding, </a:t>
            </a:r>
            <a:r>
              <a:rPr lang="en-GB" dirty="0" err="1"/>
              <a:t>fallback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Help business users identify if issues are related to data, configuration, or logic.</a:t>
            </a:r>
          </a:p>
          <a:p>
            <a:r>
              <a:rPr lang="en-GB" b="1" dirty="0"/>
              <a:t>3. Environment &amp; Access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Ensure both online and offline environments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Data-synced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Accessible to UAT participants with proper credentials</a:t>
            </a:r>
          </a:p>
          <a:p>
            <a:r>
              <a:rPr lang="en-GB" b="1" dirty="0"/>
              <a:t>4. Issue Logging &amp; Resolution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 </a:t>
            </a:r>
            <a:r>
              <a:rPr lang="en-GB" b="1" dirty="0"/>
              <a:t>UAT issue tracker</a:t>
            </a:r>
            <a:r>
              <a:rPr lang="en-GB" dirty="0"/>
              <a:t> (e.g., Excel sheet, JIRA board) with clear logging templates.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testing POC should be available to help business: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Log issues correctly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Categorize severity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Attach necessary evidence (e.g., screenshots, logs)</a:t>
            </a:r>
          </a:p>
          <a:p>
            <a:r>
              <a:rPr lang="en-GB" b="1" dirty="0"/>
              <a:t>5. Daily Sync &amp; Triage Participation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Attend </a:t>
            </a:r>
            <a:r>
              <a:rPr lang="en-GB" b="1" dirty="0"/>
              <a:t>daily stand-ups</a:t>
            </a:r>
            <a:r>
              <a:rPr lang="en-GB" dirty="0"/>
              <a:t> or checkpoints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Review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Discuss blockers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Prioritize defect fixes</a:t>
            </a:r>
          </a:p>
          <a:p>
            <a:r>
              <a:rPr lang="en-GB" b="1" dirty="0"/>
              <a:t>6. Knowledge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 available for </a:t>
            </a:r>
            <a:r>
              <a:rPr lang="en-GB" b="1" dirty="0"/>
              <a:t>on-the-spot clarifications</a:t>
            </a:r>
            <a:r>
              <a:rPr lang="en-GB" dirty="0"/>
              <a:t> regarding test coverage, flow </a:t>
            </a:r>
            <a:r>
              <a:rPr lang="en-GB" dirty="0" err="1"/>
              <a:t>behavior</a:t>
            </a:r>
            <a:r>
              <a:rPr lang="en-GB" dirty="0"/>
              <a:t>, or system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Share any </a:t>
            </a:r>
            <a:r>
              <a:rPr lang="en-GB" b="1" dirty="0"/>
              <a:t>known SIT defects or warnings</a:t>
            </a:r>
            <a:r>
              <a:rPr lang="en-GB" dirty="0"/>
              <a:t> that may impact UAT.</a:t>
            </a:r>
          </a:p>
        </p:txBody>
      </p:sp>
    </p:spTree>
    <p:extLst>
      <p:ext uri="{BB962C8B-B14F-4D97-AF65-F5344CB8AC3E}">
        <p14:creationId xmlns:p14="http://schemas.microsoft.com/office/powerpoint/2010/main" val="74416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C19517-977B-D94D-91AA-8D2089257F22}"/>
              </a:ext>
            </a:extLst>
          </p:cNvPr>
          <p:cNvSpPr/>
          <p:nvPr/>
        </p:nvSpPr>
        <p:spPr>
          <a:xfrm>
            <a:off x="1053296" y="904195"/>
            <a:ext cx="92481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UAT Closure Criteria</a:t>
            </a:r>
          </a:p>
          <a:p>
            <a:r>
              <a:rPr lang="en-GB" dirty="0"/>
              <a:t>UAT will be considered complete and ready for closure when the following conditions are met. A </a:t>
            </a:r>
            <a:r>
              <a:rPr lang="en-GB" b="1" dirty="0"/>
              <a:t>formal sign-off</a:t>
            </a:r>
            <a:r>
              <a:rPr lang="en-GB" dirty="0"/>
              <a:t> will be provided by the business team, with conditional options if necessary.</a:t>
            </a:r>
          </a:p>
          <a:p>
            <a:r>
              <a:rPr lang="en-GB" b="1" dirty="0"/>
              <a:t>✅ Full Sign-Off 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100% of planned UAT test scenarios are executed.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All critical and high-priority defects</a:t>
            </a:r>
            <a:r>
              <a:rPr lang="en-GB" dirty="0"/>
              <a:t> are closed or resolved.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Reconciliation results</a:t>
            </a:r>
            <a:r>
              <a:rPr lang="en-GB" dirty="0"/>
              <a:t> between online and offline pricing outputs are within </a:t>
            </a:r>
            <a:r>
              <a:rPr lang="en-GB" b="1" dirty="0"/>
              <a:t>acceptable deviation limits</a:t>
            </a:r>
            <a:r>
              <a:rPr lang="en-GB" dirty="0"/>
              <a:t> (e.g., &lt; ±0.1% or as agreed).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open blockers for go-live decision.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Business confirms functional acceptance of the solution.</a:t>
            </a:r>
          </a:p>
          <a:p>
            <a:r>
              <a:rPr lang="en-GB" b="1" dirty="0"/>
              <a:t>⚠️ Conditional Sign-Off Criteria</a:t>
            </a:r>
          </a:p>
          <a:p>
            <a:r>
              <a:rPr lang="en-GB" dirty="0"/>
              <a:t>In certain cases, business may grant a conditional sign-off under the following conditions: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small number of low/medium priority defects remain open</a:t>
            </a:r>
            <a:r>
              <a:rPr lang="en-GB" dirty="0"/>
              <a:t>, but they: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Do </a:t>
            </a:r>
            <a:r>
              <a:rPr lang="en-GB" b="1" dirty="0"/>
              <a:t>not impact critical pricing logic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Have </a:t>
            </a:r>
            <a:r>
              <a:rPr lang="en-GB" b="1" dirty="0"/>
              <a:t>agreed workaround or fix plan before go-live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Minor reconciliation mismatches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Understood and accepted as environment-specific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 material to the pricing outcome</a:t>
            </a:r>
          </a:p>
          <a:p>
            <a:r>
              <a:rPr lang="en-GB" b="1" dirty="0"/>
              <a:t>In such cases, business must document the rationale and list deferred issues for post-UAT resolution or go-live readiness.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42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670</Words>
  <Application>Microsoft Macintosh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2025-07-28T09:01:30Z</dcterms:created>
  <dcterms:modified xsi:type="dcterms:W3CDTF">2025-07-28T09:21:12Z</dcterms:modified>
</cp:coreProperties>
</file>