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4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krithik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[krithika (1).xlsx]Sheet3!PivotTable2</c:name>
    <c:fmtId val="6"/>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Sheet3!$B$1</c:f>
              <c:strCache>
                <c:ptCount val="1"/>
                <c:pt idx="0">
                  <c:v>Total</c:v>
                </c:pt>
              </c:strCache>
            </c:strRef>
          </c:tx>
          <c:explosion val="2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CFE-49A7-A1D7-BC7EEF0C357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CFE-49A7-A1D7-BC7EEF0C357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4CFE-49A7-A1D7-BC7EEF0C357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4CFE-49A7-A1D7-BC7EEF0C357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4CFE-49A7-A1D7-BC7EEF0C357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4CFE-49A7-A1D7-BC7EEF0C357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4CFE-49A7-A1D7-BC7EEF0C357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4CFE-49A7-A1D7-BC7EEF0C357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4CFE-49A7-A1D7-BC7EEF0C357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4CFE-49A7-A1D7-BC7EEF0C3571}"/>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5-4CFE-49A7-A1D7-BC7EEF0C3571}"/>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7-4CFE-49A7-A1D7-BC7EEF0C3571}"/>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9-4CFE-49A7-A1D7-BC7EEF0C3571}"/>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B-4CFE-49A7-A1D7-BC7EEF0C3571}"/>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D-4CFE-49A7-A1D7-BC7EEF0C3571}"/>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F-4CFE-49A7-A1D7-BC7EEF0C3571}"/>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1-4CFE-49A7-A1D7-BC7EEF0C3571}"/>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4CFE-49A7-A1D7-BC7EEF0C3571}"/>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4CFE-49A7-A1D7-BC7EEF0C3571}"/>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4CFE-49A7-A1D7-BC7EEF0C3571}"/>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4CFE-49A7-A1D7-BC7EEF0C3571}"/>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4CFE-49A7-A1D7-BC7EEF0C3571}"/>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4CFE-49A7-A1D7-BC7EEF0C3571}"/>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4CFE-49A7-A1D7-BC7EEF0C3571}"/>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4CFE-49A7-A1D7-BC7EEF0C3571}"/>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4CFE-49A7-A1D7-BC7EEF0C3571}"/>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4CFE-49A7-A1D7-BC7EEF0C3571}"/>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4CFE-49A7-A1D7-BC7EEF0C3571}"/>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4CFE-49A7-A1D7-BC7EEF0C3571}"/>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4CFE-49A7-A1D7-BC7EEF0C3571}"/>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4CFE-49A7-A1D7-BC7EEF0C3571}"/>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F-4CFE-49A7-A1D7-BC7EEF0C3571}"/>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1-4CFE-49A7-A1D7-BC7EEF0C3571}"/>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3-4CFE-49A7-A1D7-BC7EEF0C3571}"/>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5-4CFE-49A7-A1D7-BC7EEF0C3571}"/>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7-4CFE-49A7-A1D7-BC7EEF0C3571}"/>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9-4CFE-49A7-A1D7-BC7EEF0C3571}"/>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B-4CFE-49A7-A1D7-BC7EEF0C3571}"/>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D-4CFE-49A7-A1D7-BC7EEF0C3571}"/>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F-4CFE-49A7-A1D7-BC7EEF0C3571}"/>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1-4CFE-49A7-A1D7-BC7EEF0C3571}"/>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3-4CFE-49A7-A1D7-BC7EEF0C3571}"/>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5-4CFE-49A7-A1D7-BC7EEF0C3571}"/>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7-4CFE-49A7-A1D7-BC7EEF0C3571}"/>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9-4CFE-49A7-A1D7-BC7EEF0C3571}"/>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B-4CFE-49A7-A1D7-BC7EEF0C3571}"/>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D-4CFE-49A7-A1D7-BC7EEF0C3571}"/>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F-4CFE-49A7-A1D7-BC7EEF0C3571}"/>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61-4CFE-49A7-A1D7-BC7EEF0C357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Sheet3!$A$2:$A$127</c:f>
              <c:multiLvlStrCache>
                <c:ptCount val="49"/>
                <c:lvl>
                  <c:pt idx="0">
                    <c:v>TN02570</c:v>
                  </c:pt>
                  <c:pt idx="1">
                    <c:v>PR00419</c:v>
                  </c:pt>
                  <c:pt idx="2">
                    <c:v>PR04473</c:v>
                  </c:pt>
                  <c:pt idx="3">
                    <c:v>TN01281</c:v>
                  </c:pt>
                  <c:pt idx="4">
                    <c:v>PR02603</c:v>
                  </c:pt>
                  <c:pt idx="5">
                    <c:v>PR03844</c:v>
                  </c:pt>
                  <c:pt idx="6">
                    <c:v>SQ01402</c:v>
                  </c:pt>
                  <c:pt idx="7">
                    <c:v>SQ00914</c:v>
                  </c:pt>
                  <c:pt idx="8">
                    <c:v>TN03169</c:v>
                  </c:pt>
                  <c:pt idx="9">
                    <c:v>VT04681</c:v>
                  </c:pt>
                  <c:pt idx="10">
                    <c:v>TN03032</c:v>
                  </c:pt>
                  <c:pt idx="11">
                    <c:v>PR01662</c:v>
                  </c:pt>
                  <c:pt idx="12">
                    <c:v>PR03158</c:v>
                  </c:pt>
                  <c:pt idx="13">
                    <c:v>VT01740</c:v>
                  </c:pt>
                  <c:pt idx="14">
                    <c:v>VT00578</c:v>
                  </c:pt>
                  <c:pt idx="15">
                    <c:v>TN04246</c:v>
                  </c:pt>
                  <c:pt idx="16">
                    <c:v>TN00227</c:v>
                  </c:pt>
                  <c:pt idx="17">
                    <c:v>VT03988</c:v>
                  </c:pt>
                  <c:pt idx="18">
                    <c:v>VT04093</c:v>
                  </c:pt>
                  <c:pt idx="19">
                    <c:v>TN00890</c:v>
                  </c:pt>
                  <c:pt idx="20">
                    <c:v>PR02208</c:v>
                  </c:pt>
                  <c:pt idx="21">
                    <c:v>TN00214</c:v>
                  </c:pt>
                  <c:pt idx="22">
                    <c:v>VT01092</c:v>
                  </c:pt>
                  <c:pt idx="23">
                    <c:v>PR00882</c:v>
                  </c:pt>
                  <c:pt idx="24">
                    <c:v>VT03849</c:v>
                  </c:pt>
                  <c:pt idx="25">
                    <c:v>VT03537</c:v>
                  </c:pt>
                  <c:pt idx="26">
                    <c:v>TN01876</c:v>
                  </c:pt>
                  <c:pt idx="27">
                    <c:v>SQ02559</c:v>
                  </c:pt>
                  <c:pt idx="28">
                    <c:v>TN03416</c:v>
                  </c:pt>
                  <c:pt idx="29">
                    <c:v>VT02539</c:v>
                  </c:pt>
                  <c:pt idx="30">
                    <c:v>PR00893</c:v>
                  </c:pt>
                  <c:pt idx="31">
                    <c:v>VT04627</c:v>
                  </c:pt>
                  <c:pt idx="32">
                    <c:v>SQ01177</c:v>
                  </c:pt>
                  <c:pt idx="33">
                    <c:v>SQ01620</c:v>
                  </c:pt>
                  <c:pt idx="34">
                    <c:v>SQ01395</c:v>
                  </c:pt>
                  <c:pt idx="35">
                    <c:v>SQ00360</c:v>
                  </c:pt>
                  <c:pt idx="36">
                    <c:v>PR01951</c:v>
                  </c:pt>
                  <c:pt idx="37">
                    <c:v>PR02288</c:v>
                  </c:pt>
                  <c:pt idx="38">
                    <c:v>SQ02246</c:v>
                  </c:pt>
                  <c:pt idx="39">
                    <c:v>TN00464</c:v>
                  </c:pt>
                  <c:pt idx="40">
                    <c:v>SQ01637</c:v>
                  </c:pt>
                  <c:pt idx="41">
                    <c:v>PR03445</c:v>
                  </c:pt>
                  <c:pt idx="42">
                    <c:v>SQ04598</c:v>
                  </c:pt>
                  <c:pt idx="43">
                    <c:v>VT02417</c:v>
                  </c:pt>
                  <c:pt idx="44">
                    <c:v>SQ00691</c:v>
                  </c:pt>
                  <c:pt idx="45">
                    <c:v>TN03210</c:v>
                  </c:pt>
                  <c:pt idx="46">
                    <c:v>VT02313</c:v>
                  </c:pt>
                  <c:pt idx="47">
                    <c:v>VT02801</c:v>
                  </c:pt>
                  <c:pt idx="48">
                    <c:v>VT04137</c:v>
                  </c:pt>
                </c:lvl>
                <c:lvl>
                  <c:pt idx="0">
                    <c:v>43397</c:v>
                  </c:pt>
                  <c:pt idx="1">
                    <c:v>43494</c:v>
                  </c:pt>
                  <c:pt idx="2">
                    <c:v>19-Apr-21</c:v>
                  </c:pt>
                  <c:pt idx="3">
                    <c:v>27-Jan-20</c:v>
                  </c:pt>
                  <c:pt idx="4">
                    <c:v>43794</c:v>
                  </c:pt>
                  <c:pt idx="5">
                    <c:v>44078</c:v>
                  </c:pt>
                  <c:pt idx="6">
                    <c:v>43416</c:v>
                  </c:pt>
                  <c:pt idx="7">
                    <c:v>May 11, 2020</c:v>
                  </c:pt>
                  <c:pt idx="8">
                    <c:v>Nov 2, 2018</c:v>
                  </c:pt>
                  <c:pt idx="9">
                    <c:v>Nov 30, 2018</c:v>
                  </c:pt>
                  <c:pt idx="10">
                    <c:v>44203</c:v>
                  </c:pt>
                  <c:pt idx="11">
                    <c:v>14-Nov-18</c:v>
                  </c:pt>
                  <c:pt idx="12">
                    <c:v>43206</c:v>
                  </c:pt>
                  <c:pt idx="13">
                    <c:v>19-Jul-19</c:v>
                  </c:pt>
                  <c:pt idx="14">
                    <c:v>Oct 18, 2021</c:v>
                  </c:pt>
                  <c:pt idx="15">
                    <c:v>44067</c:v>
                  </c:pt>
                  <c:pt idx="16">
                    <c:v>24-Nov-20</c:v>
                  </c:pt>
                  <c:pt idx="17">
                    <c:v>9-Sep-19</c:v>
                  </c:pt>
                  <c:pt idx="18">
                    <c:v>43949</c:v>
                  </c:pt>
                  <c:pt idx="19">
                    <c:v>22-Feb-21</c:v>
                  </c:pt>
                  <c:pt idx="20">
                    <c:v>29-Apr-21</c:v>
                  </c:pt>
                  <c:pt idx="21">
                    <c:v>Dec 24, 2019</c:v>
                  </c:pt>
                  <c:pt idx="22">
                    <c:v>43305</c:v>
                  </c:pt>
                  <c:pt idx="23">
                    <c:v>44288</c:v>
                  </c:pt>
                  <c:pt idx="24">
                    <c:v>18-Apr-19</c:v>
                  </c:pt>
                  <c:pt idx="25">
                    <c:v>43972</c:v>
                  </c:pt>
                  <c:pt idx="26">
                    <c:v>10-Aug-20</c:v>
                  </c:pt>
                  <c:pt idx="27">
                    <c:v>27-Dec-19</c:v>
                  </c:pt>
                  <c:pt idx="28">
                    <c:v>43809</c:v>
                  </c:pt>
                  <c:pt idx="29">
                    <c:v>10-Dec-18</c:v>
                  </c:pt>
                  <c:pt idx="30">
                    <c:v>44285</c:v>
                  </c:pt>
                  <c:pt idx="31">
                    <c:v>44383</c:v>
                  </c:pt>
                  <c:pt idx="32">
                    <c:v>30-Sep-20</c:v>
                  </c:pt>
                  <c:pt idx="33">
                    <c:v>43255</c:v>
                  </c:pt>
                  <c:pt idx="34">
                    <c:v>44221</c:v>
                  </c:pt>
                  <c:pt idx="35">
                    <c:v>43152</c:v>
                  </c:pt>
                  <c:pt idx="36">
                    <c:v>Aug 12, 2020</c:v>
                  </c:pt>
                  <c:pt idx="37">
                    <c:v>43874</c:v>
                  </c:pt>
                  <c:pt idx="38">
                    <c:v>43839</c:v>
                  </c:pt>
                  <c:pt idx="39">
                    <c:v>27-Jan-20</c:v>
                  </c:pt>
                  <c:pt idx="40">
                    <c:v>43508</c:v>
                  </c:pt>
                  <c:pt idx="41">
                    <c:v>26-Aug-21</c:v>
                  </c:pt>
                  <c:pt idx="42">
                    <c:v>43584</c:v>
                  </c:pt>
                  <c:pt idx="43">
                    <c:v>12-Mar-18</c:v>
                  </c:pt>
                  <c:pt idx="44">
                    <c:v>25-Oct-19</c:v>
                  </c:pt>
                  <c:pt idx="45">
                    <c:v>43272</c:v>
                  </c:pt>
                  <c:pt idx="46">
                    <c:v>43808</c:v>
                  </c:pt>
                  <c:pt idx="47">
                    <c:v>27-Jul-20</c:v>
                  </c:pt>
                  <c:pt idx="48">
                    <c:v>43633</c:v>
                  </c:pt>
                </c:lvl>
                <c:lvl>
                  <c:pt idx="0">
                    <c:v>Accounting</c:v>
                  </c:pt>
                  <c:pt idx="1">
                    <c:v>Business Development</c:v>
                  </c:pt>
                  <c:pt idx="3">
                    <c:v>Engineering</c:v>
                  </c:pt>
                  <c:pt idx="4">
                    <c:v>Human Resources</c:v>
                  </c:pt>
                  <c:pt idx="6">
                    <c:v>NULL</c:v>
                  </c:pt>
                  <c:pt idx="7">
                    <c:v>Product Management</c:v>
                  </c:pt>
                  <c:pt idx="10">
                    <c:v>Research and Development</c:v>
                  </c:pt>
                  <c:pt idx="12">
                    <c:v>Services</c:v>
                  </c:pt>
                  <c:pt idx="15">
                    <c:v>Support</c:v>
                  </c:pt>
                  <c:pt idx="18">
                    <c:v>Training</c:v>
                  </c:pt>
                  <c:pt idx="22">
                    <c:v>Accounting</c:v>
                  </c:pt>
                  <c:pt idx="25">
                    <c:v>Business Development</c:v>
                  </c:pt>
                  <c:pt idx="28">
                    <c:v>Engineering</c:v>
                  </c:pt>
                  <c:pt idx="30">
                    <c:v>Human Resources</c:v>
                  </c:pt>
                  <c:pt idx="33">
                    <c:v>Legal</c:v>
                  </c:pt>
                  <c:pt idx="35">
                    <c:v>Marketing</c:v>
                  </c:pt>
                  <c:pt idx="36">
                    <c:v>NULL</c:v>
                  </c:pt>
                  <c:pt idx="37">
                    <c:v>Product Management</c:v>
                  </c:pt>
                  <c:pt idx="38">
                    <c:v>Research and Development</c:v>
                  </c:pt>
                  <c:pt idx="40">
                    <c:v>Sales</c:v>
                  </c:pt>
                  <c:pt idx="42">
                    <c:v>Services</c:v>
                  </c:pt>
                  <c:pt idx="43">
                    <c:v>Support</c:v>
                  </c:pt>
                  <c:pt idx="45">
                    <c:v>Training</c:v>
                  </c:pt>
                  <c:pt idx="48">
                    <c:v>Training</c:v>
                  </c:pt>
                </c:lvl>
                <c:lvl>
                  <c:pt idx="0">
                    <c:v>Female</c:v>
                  </c:pt>
                  <c:pt idx="22">
                    <c:v>Male</c:v>
                  </c:pt>
                  <c:pt idx="48">
                    <c:v>(blank)</c:v>
                  </c:pt>
                </c:lvl>
              </c:multiLvlStrCache>
            </c:multiLvlStrRef>
          </c:cat>
          <c:val>
            <c:numRef>
              <c:f>Sheet3!$B$2:$B$127</c:f>
              <c:numCache>
                <c:formatCode>General</c:formatCode>
                <c:ptCount val="49"/>
                <c:pt idx="0">
                  <c:v>69163.39</c:v>
                </c:pt>
                <c:pt idx="1">
                  <c:v>68980.52</c:v>
                </c:pt>
                <c:pt idx="2">
                  <c:v>69192.850000000006</c:v>
                </c:pt>
                <c:pt idx="3">
                  <c:v>114425.19</c:v>
                </c:pt>
                <c:pt idx="4">
                  <c:v>61994.76</c:v>
                </c:pt>
                <c:pt idx="5">
                  <c:v>35943.620000000003</c:v>
                </c:pt>
                <c:pt idx="6">
                  <c:v>44403.77</c:v>
                </c:pt>
                <c:pt idx="7">
                  <c:v>38438.239999999998</c:v>
                </c:pt>
                <c:pt idx="8">
                  <c:v>67818.14</c:v>
                </c:pt>
                <c:pt idx="9">
                  <c:v>110906.35</c:v>
                </c:pt>
                <c:pt idx="10">
                  <c:v>39700.82</c:v>
                </c:pt>
                <c:pt idx="11">
                  <c:v>50449.46</c:v>
                </c:pt>
                <c:pt idx="12">
                  <c:v>89690.38</c:v>
                </c:pt>
                <c:pt idx="13">
                  <c:v>31172.77</c:v>
                </c:pt>
                <c:pt idx="14">
                  <c:v>42314.39</c:v>
                </c:pt>
                <c:pt idx="15">
                  <c:v>100371.31</c:v>
                </c:pt>
                <c:pt idx="16">
                  <c:v>63555.73</c:v>
                </c:pt>
                <c:pt idx="17">
                  <c:v>58935.92</c:v>
                </c:pt>
                <c:pt idx="18">
                  <c:v>116767.63</c:v>
                </c:pt>
                <c:pt idx="19">
                  <c:v>71570.990000000005</c:v>
                </c:pt>
                <c:pt idx="20">
                  <c:v>102934.09</c:v>
                </c:pt>
                <c:pt idx="21">
                  <c:v>37902.35</c:v>
                </c:pt>
                <c:pt idx="22">
                  <c:v>57419.35</c:v>
                </c:pt>
                <c:pt idx="23">
                  <c:v>52963.65</c:v>
                </c:pt>
                <c:pt idx="24">
                  <c:v>52246.29</c:v>
                </c:pt>
                <c:pt idx="25">
                  <c:v>73360.38</c:v>
                </c:pt>
                <c:pt idx="26">
                  <c:v>80169.42</c:v>
                </c:pt>
                <c:pt idx="27">
                  <c:v>90884.32</c:v>
                </c:pt>
                <c:pt idx="28">
                  <c:v>43329.22</c:v>
                </c:pt>
                <c:pt idx="29">
                  <c:v>39969.72</c:v>
                </c:pt>
                <c:pt idx="30">
                  <c:v>50310.09</c:v>
                </c:pt>
                <c:pt idx="31">
                  <c:v>76320.44</c:v>
                </c:pt>
                <c:pt idx="32">
                  <c:v>86556.96</c:v>
                </c:pt>
                <c:pt idx="33">
                  <c:v>113616.23</c:v>
                </c:pt>
                <c:pt idx="34">
                  <c:v>90697.67</c:v>
                </c:pt>
                <c:pt idx="35">
                  <c:v>40753.54</c:v>
                </c:pt>
                <c:pt idx="37">
                  <c:v>104335.03999999999</c:v>
                </c:pt>
                <c:pt idx="38">
                  <c:v>85455.53</c:v>
                </c:pt>
                <c:pt idx="39">
                  <c:v>52748.63</c:v>
                </c:pt>
                <c:pt idx="40">
                  <c:v>68860.399999999994</c:v>
                </c:pt>
                <c:pt idx="41">
                  <c:v>62195.47</c:v>
                </c:pt>
                <c:pt idx="42">
                  <c:v>69913.39</c:v>
                </c:pt>
                <c:pt idx="43">
                  <c:v>61214.26</c:v>
                </c:pt>
                <c:pt idx="44">
                  <c:v>54137.05</c:v>
                </c:pt>
                <c:pt idx="45">
                  <c:v>79567.69</c:v>
                </c:pt>
                <c:pt idx="46">
                  <c:v>107898.52</c:v>
                </c:pt>
                <c:pt idx="47">
                  <c:v>114691.03</c:v>
                </c:pt>
                <c:pt idx="48">
                  <c:v>78840.23</c:v>
                </c:pt>
              </c:numCache>
            </c:numRef>
          </c:val>
          <c:extLst>
            <c:ext xmlns:c16="http://schemas.microsoft.com/office/drawing/2014/chart" uri="{C3380CC4-5D6E-409C-BE32-E72D297353CC}">
              <c16:uniqueId val="{00000062-4CFE-49A7-A1D7-BC7EEF0C357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24026" y="559647"/>
            <a:ext cx="12876120" cy="1493999"/>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USING PIVOT TABLES FOR EMPLOYEE TURNOVER ANALYSIS</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5022" y="3451973"/>
            <a:ext cx="7618320" cy="2308324"/>
          </a:xfrm>
          <a:prstGeom prst="rect">
            <a:avLst/>
          </a:prstGeom>
          <a:noFill/>
        </p:spPr>
        <p:txBody>
          <a:bodyPr wrap="square" rtlCol="0">
            <a:spAutoFit/>
          </a:bodyPr>
          <a:lstStyle/>
          <a:p>
            <a:r>
              <a:rPr lang="en-US" sz="2400" dirty="0"/>
              <a:t>STUDENT NAME: LOGESWARI.D </a:t>
            </a:r>
          </a:p>
          <a:p>
            <a:r>
              <a:rPr lang="en-US" sz="2400" dirty="0"/>
              <a:t>REGISTER NO      : 312209097</a:t>
            </a:r>
          </a:p>
          <a:p>
            <a:r>
              <a:rPr lang="en-US" sz="2400" dirty="0"/>
              <a:t>DEPARTMENT     : B.COM (ACCOUNTING AND FINANCE)</a:t>
            </a:r>
          </a:p>
          <a:p>
            <a:r>
              <a:rPr lang="en-US" sz="2400" dirty="0"/>
              <a:t>COLLEGE              : ANNA ADARSH COLLEGE FOR WOMEN</a:t>
            </a:r>
          </a:p>
          <a:p>
            <a:r>
              <a:rPr lang="en-US" sz="2400" dirty="0"/>
              <a:t>ID                          : B8A73F7C42DEC30B9D9451894DAEDFB8</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DBB06349-0A20-BD52-FF03-D65A36F684FF}"/>
              </a:ext>
            </a:extLst>
          </p:cNvPr>
          <p:cNvSpPr txBox="1"/>
          <p:nvPr/>
        </p:nvSpPr>
        <p:spPr>
          <a:xfrm>
            <a:off x="991197" y="1049337"/>
            <a:ext cx="7937650" cy="5909310"/>
          </a:xfrm>
          <a:prstGeom prst="rect">
            <a:avLst/>
          </a:prstGeom>
          <a:noFill/>
        </p:spPr>
        <p:txBody>
          <a:bodyPr wrap="square">
            <a:spAutoFit/>
          </a:bodyPr>
          <a:lstStyle/>
          <a:p>
            <a:r>
              <a:rPr lang="en-US" dirty="0"/>
              <a:t>1.</a:t>
            </a:r>
            <a:r>
              <a:rPr lang="en-US" b="1" dirty="0"/>
              <a:t>DATA COLLECTION </a:t>
            </a:r>
          </a:p>
          <a:p>
            <a:pPr marL="285750" indent="-285750">
              <a:buFont typeface="Arial" panose="020B0604020202020204" pitchFamily="34" charset="0"/>
              <a:buChar char="•"/>
            </a:pPr>
            <a:r>
              <a:rPr lang="en-US" dirty="0"/>
              <a:t>Using  </a:t>
            </a:r>
            <a:r>
              <a:rPr lang="en-US" dirty="0" err="1"/>
              <a:t>Kaggle</a:t>
            </a:r>
            <a:r>
              <a:rPr lang="en-US" dirty="0"/>
              <a:t> I collected the dataset for using Pivot table  for employee turnover analysis</a:t>
            </a:r>
          </a:p>
          <a:p>
            <a:pPr marL="285750" indent="-285750">
              <a:buFont typeface="Arial" panose="020B0604020202020204" pitchFamily="34" charset="0"/>
              <a:buChar char="•"/>
            </a:pPr>
            <a:endParaRPr lang="en-US" dirty="0"/>
          </a:p>
          <a:p>
            <a:r>
              <a:rPr lang="en-US" dirty="0"/>
              <a:t>2.</a:t>
            </a:r>
            <a:r>
              <a:rPr lang="en-US" b="1" dirty="0"/>
              <a:t>FEATURE COLLECTION :</a:t>
            </a:r>
          </a:p>
          <a:p>
            <a:pPr marL="285750" indent="-285750">
              <a:buFont typeface="Arial" panose="020B0604020202020204" pitchFamily="34" charset="0"/>
              <a:buChar char="•"/>
            </a:pPr>
            <a:r>
              <a:rPr lang="en-US" dirty="0"/>
              <a:t>I choose the feature which suit for </a:t>
            </a:r>
            <a:r>
              <a:rPr lang="en-US"/>
              <a:t>this analysis.</a:t>
            </a:r>
          </a:p>
          <a:p>
            <a:pPr marL="285750" indent="-285750">
              <a:buFont typeface="Arial" panose="020B0604020202020204" pitchFamily="34" charset="0"/>
              <a:buChar char="•"/>
            </a:pPr>
            <a:r>
              <a:rPr lang="en-US" dirty="0"/>
              <a:t>The feature that have been taken are:</a:t>
            </a:r>
          </a:p>
          <a:p>
            <a:pPr marL="1200150" lvl="2" indent="-285750">
              <a:buFont typeface="Arial" panose="020B0604020202020204" pitchFamily="34" charset="0"/>
              <a:buChar char="•"/>
            </a:pPr>
            <a:r>
              <a:rPr lang="en-US" dirty="0"/>
              <a:t> Employee Information </a:t>
            </a:r>
          </a:p>
          <a:p>
            <a:pPr marL="1200150" lvl="2" indent="-285750">
              <a:buFont typeface="Arial" panose="020B0604020202020204" pitchFamily="34" charset="0"/>
              <a:buChar char="•"/>
            </a:pPr>
            <a:r>
              <a:rPr lang="en-US" dirty="0"/>
              <a:t>Employment details </a:t>
            </a:r>
          </a:p>
          <a:p>
            <a:pPr marL="1200150" lvl="2" indent="-285750">
              <a:buFont typeface="Arial" panose="020B0604020202020204" pitchFamily="34" charset="0"/>
              <a:buChar char="•"/>
            </a:pPr>
            <a:r>
              <a:rPr lang="en-US" dirty="0"/>
              <a:t> Turnover metrics </a:t>
            </a:r>
          </a:p>
          <a:p>
            <a:pPr marL="1200150" lvl="2" indent="-285750">
              <a:buFont typeface="Arial" panose="020B0604020202020204" pitchFamily="34" charset="0"/>
              <a:buChar char="•"/>
            </a:pPr>
            <a:r>
              <a:rPr lang="en-US" dirty="0"/>
              <a:t>Performance Data</a:t>
            </a:r>
          </a:p>
          <a:p>
            <a:pPr marL="1200150" lvl="2" indent="-285750">
              <a:buFont typeface="Arial" panose="020B0604020202020204" pitchFamily="34" charset="0"/>
              <a:buChar char="•"/>
            </a:pPr>
            <a:r>
              <a:rPr lang="en-US" dirty="0"/>
              <a:t>Compensation </a:t>
            </a:r>
          </a:p>
          <a:p>
            <a:pPr marL="1200150" lvl="2" indent="-285750">
              <a:buFont typeface="Arial" panose="020B0604020202020204" pitchFamily="34" charset="0"/>
              <a:buChar char="•"/>
            </a:pPr>
            <a:r>
              <a:rPr lang="en-US" dirty="0"/>
              <a:t>Education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3</a:t>
            </a:r>
            <a:r>
              <a:rPr lang="en-US" b="1" dirty="0"/>
              <a:t>. DATA CLEANING</a:t>
            </a:r>
          </a:p>
          <a:p>
            <a:pPr marL="285750" indent="-285750">
              <a:buFont typeface="Arial" panose="020B0604020202020204" pitchFamily="34" charset="0"/>
              <a:buChar char="•"/>
            </a:pPr>
            <a:r>
              <a:rPr lang="en-US" dirty="0"/>
              <a:t>Using conditional formatting to identify the blank area and used it to fill the blanks.</a:t>
            </a:r>
          </a:p>
          <a:p>
            <a:pPr marL="285750" indent="-285750">
              <a:buFont typeface="Arial" panose="020B0604020202020204" pitchFamily="34" charset="0"/>
              <a:buChar char="•"/>
            </a:pPr>
            <a:r>
              <a:rPr lang="en-US" dirty="0"/>
              <a:t>Then under sort and filter choose filter and select filter by </a:t>
            </a:r>
            <a:r>
              <a:rPr lang="en-US" dirty="0" err="1"/>
              <a:t>colour</a:t>
            </a:r>
            <a:r>
              <a:rPr lang="en-US" dirty="0"/>
              <a:t> and no fill to delete the blanks.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9332-FC4B-2E77-8688-D2EA95CB55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53550D-8FA8-733B-9317-EB03D61F7F36}"/>
              </a:ext>
            </a:extLst>
          </p:cNvPr>
          <p:cNvSpPr>
            <a:spLocks noGrp="1"/>
          </p:cNvSpPr>
          <p:nvPr>
            <p:ph type="body" idx="1"/>
          </p:nvPr>
        </p:nvSpPr>
        <p:spPr>
          <a:xfrm>
            <a:off x="609600" y="1524672"/>
            <a:ext cx="10972800" cy="4154984"/>
          </a:xfrm>
        </p:spPr>
        <p:txBody>
          <a:bodyPr/>
          <a:lstStyle/>
          <a:p>
            <a:r>
              <a:rPr lang="en-US" b="1" dirty="0"/>
              <a:t>4. GRADE </a:t>
            </a:r>
          </a:p>
          <a:p>
            <a:endParaRPr lang="en-US" b="1" dirty="0"/>
          </a:p>
          <a:p>
            <a:pPr marL="285750" indent="-285750">
              <a:buFont typeface="Arial" panose="020B0604020202020204" pitchFamily="34" charset="0"/>
              <a:buChar char="•"/>
            </a:pPr>
            <a:r>
              <a:rPr lang="en-US" dirty="0"/>
              <a:t>With the formula  =IFS(G2&gt;=1,"very good",G2&gt;=0.7,"good",G2&gt;=0.4,"med",TRUE,"low")  we can grade the rank based on the level we have given.</a:t>
            </a:r>
          </a:p>
          <a:p>
            <a:pPr marL="285750" indent="-285750">
              <a:buFont typeface="Arial" panose="020B0604020202020204" pitchFamily="34" charset="0"/>
              <a:buChar char="•"/>
            </a:pPr>
            <a:r>
              <a:rPr lang="en-US" dirty="0"/>
              <a:t>This helps with easy grading instead of manually grading each employee which is time consuming.•</a:t>
            </a:r>
          </a:p>
          <a:p>
            <a:endParaRPr lang="en-US" dirty="0"/>
          </a:p>
          <a:p>
            <a:r>
              <a:rPr lang="en-US" b="1" dirty="0"/>
              <a:t>5. SUMMARY</a:t>
            </a:r>
          </a:p>
          <a:p>
            <a:endParaRPr lang="en-US" b="1" dirty="0"/>
          </a:p>
          <a:p>
            <a:pPr marL="285750" indent="-285750">
              <a:buFont typeface="Arial" panose="020B0604020202020204" pitchFamily="34" charset="0"/>
              <a:buChar char="•"/>
            </a:pPr>
            <a:r>
              <a:rPr lang="en-US" dirty="0"/>
              <a:t>After the data collection and data cleaning we can create a summary using pivot table which will create a table for easy understanding and using slicer we can simplify the data.</a:t>
            </a:r>
          </a:p>
          <a:p>
            <a:pPr marL="285750" indent="-285750">
              <a:buFont typeface="Arial" panose="020B0604020202020204" pitchFamily="34" charset="0"/>
              <a:buChar char="•"/>
            </a:pPr>
            <a:r>
              <a:rPr lang="en-US" dirty="0"/>
              <a:t>To create select the pivot table in insert menu and select data we need to insert as row, columns, sums or filter and after that it will create the table.</a:t>
            </a:r>
          </a:p>
          <a:p>
            <a:pPr marL="285750" indent="-285750">
              <a:buFont typeface="Arial" panose="020B0604020202020204" pitchFamily="34" charset="0"/>
              <a:buChar char="•"/>
            </a:pPr>
            <a:r>
              <a:rPr lang="en-US" dirty="0"/>
              <a:t> We can also create graph, chart, bar graph for better analysis. To create graph or chart click the insert menu and select the type of graph or chart and it will create chart using the pivot table. With the graph we can understand the data set easily and give recommendation according to the readings.</a:t>
            </a:r>
            <a:endParaRPr lang="en-US" b="1" dirty="0"/>
          </a:p>
        </p:txBody>
      </p:sp>
    </p:spTree>
    <p:extLst>
      <p:ext uri="{BB962C8B-B14F-4D97-AF65-F5344CB8AC3E}">
        <p14:creationId xmlns:p14="http://schemas.microsoft.com/office/powerpoint/2010/main" val="15276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129826B-D91A-9581-CAC3-EFB3ABB54737}"/>
              </a:ext>
            </a:extLst>
          </p:cNvPr>
          <p:cNvGraphicFramePr>
            <a:graphicFrameLocks/>
          </p:cNvGraphicFramePr>
          <p:nvPr>
            <p:extLst>
              <p:ext uri="{D42A27DB-BD31-4B8C-83A1-F6EECF244321}">
                <p14:modId xmlns:p14="http://schemas.microsoft.com/office/powerpoint/2010/main" val="4120813676"/>
              </p:ext>
            </p:extLst>
          </p:nvPr>
        </p:nvGraphicFramePr>
        <p:xfrm>
          <a:off x="755332" y="1218078"/>
          <a:ext cx="5553075" cy="53511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E804E0-C0C2-268A-D455-CED59CBE1408}"/>
              </a:ext>
            </a:extLst>
          </p:cNvPr>
          <p:cNvSpPr txBox="1"/>
          <p:nvPr/>
        </p:nvSpPr>
        <p:spPr>
          <a:xfrm>
            <a:off x="755331" y="2241176"/>
            <a:ext cx="8729327" cy="3970318"/>
          </a:xfrm>
          <a:prstGeom prst="rect">
            <a:avLst/>
          </a:prstGeom>
          <a:noFill/>
        </p:spPr>
        <p:txBody>
          <a:bodyPr wrap="square">
            <a:spAutoFit/>
          </a:bodyPr>
          <a:lstStyle/>
          <a:p>
            <a:endParaRPr lang="en-GB" b="1" dirty="0"/>
          </a:p>
          <a:p>
            <a:r>
              <a:rPr lang="en-GB" dirty="0"/>
              <a:t>The employee turnover analysis using Pivot Tables and advanced modelling techniques delivers powerful insights into workforce dynamics. By leveraging logistic regression, decision trees, clustering analysis, and survival analysis, we gain a comprehensive understanding of the factors driving turnover and the likelihood of employees leaving. This approach not only identifies high-risk groups but also predicts critical turnover periods, enabling organizations to implement proactive and tailored retention strategies. The result is a data-driven foundation for improving employee retention, reducing turnover costs, and enhancing overall organizational stability</a:t>
            </a:r>
            <a:r>
              <a:rPr lang="en-US" dirty="0"/>
              <a:t>.</a:t>
            </a:r>
          </a:p>
          <a:p>
            <a:endParaRPr lang="en-US" dirty="0"/>
          </a:p>
          <a:p>
            <a:r>
              <a:rPr lang="en-GB" dirty="0"/>
              <a:t>The insights gained enable the development of targeted retention strategies, addressing specific needs and risk factors within the workforce. In essence, our solution offers a strategic advantage by transforming data into actionable insights, ensuring a more informed approach to managing and retaining talent.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25191" y="3122370"/>
            <a:ext cx="8593228"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USING PIVOT TABLES FOR EMPLOYEE TURNOVER ANALYSIS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89A74EC-7CE1-0384-5238-5FBEA78C96D9}"/>
              </a:ext>
            </a:extLst>
          </p:cNvPr>
          <p:cNvSpPr txBox="1"/>
          <p:nvPr/>
        </p:nvSpPr>
        <p:spPr>
          <a:xfrm>
            <a:off x="1057835" y="2019300"/>
            <a:ext cx="7843838" cy="2308324"/>
          </a:xfrm>
          <a:prstGeom prst="rect">
            <a:avLst/>
          </a:prstGeom>
          <a:noFill/>
        </p:spPr>
        <p:txBody>
          <a:bodyPr wrap="square">
            <a:spAutoFit/>
          </a:bodyPr>
          <a:lstStyle/>
          <a:p>
            <a:r>
              <a:rPr lang="en-GB" dirty="0"/>
              <a:t>The main challenges in using Pivot Tables for employee turnover analysis are their limitations in handling large or complex datasets, difficulties in visualizing trends, and their lack of advanced analytics capabilities. Additionally, Pivot Tables struggle with qualitative data and require a certain level of expertise to use effectively</a:t>
            </a:r>
            <a:r>
              <a:rPr lang="en-US" dirty="0"/>
              <a:t>.</a:t>
            </a:r>
          </a:p>
          <a:p>
            <a:r>
              <a:rPr lang="en-GB" dirty="0"/>
              <a:t>Pivot Tables may struggle with analysing complex datasets involving multiple factors.</a:t>
            </a:r>
            <a:r>
              <a:rPr lang="en-US" dirty="0"/>
              <a:t> </a:t>
            </a:r>
            <a:r>
              <a:rPr lang="en-GB" dirty="0"/>
              <a:t>They have limited capabilities for visualizing trends and patterns.</a:t>
            </a:r>
            <a:r>
              <a:rPr lang="en-US" dirty="0"/>
              <a:t> </a:t>
            </a:r>
            <a:r>
              <a:rPr lang="en-GB" dirty="0"/>
              <a:t>Pivot Tables can become slow and inefficient with large datasets. They lack advanced analytics features, such as predictive modelling.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23118" y="1876425"/>
            <a:ext cx="7535107" cy="4893647"/>
          </a:xfrm>
          <a:prstGeom prst="rect">
            <a:avLst/>
          </a:prstGeom>
          <a:noFill/>
        </p:spPr>
        <p:txBody>
          <a:bodyPr wrap="square" rtlCol="0">
            <a:spAutoFit/>
          </a:bodyPr>
          <a:lstStyle/>
          <a:p>
            <a:pPr algn="l">
              <a:buFont typeface="Arial" panose="020B0604020202020204" pitchFamily="34" charset="0"/>
              <a:buChar char="•"/>
            </a:pPr>
            <a:r>
              <a:rPr lang="en-GB" sz="2400" dirty="0"/>
              <a:t>The project aims to analyse employee turnover within the organization by leveraging Pivot Tables to identify trends, patterns, and contributing factors. The primary objective is to gain actionable insights into turnover rates and develop strategies to improve employee retention. This involves collecting comprehensive data on employee demographics,  performance metrics, and reasons for leaving, and then preparing this data for analysis.</a:t>
            </a:r>
            <a:endParaRPr lang="en-US" sz="2400" dirty="0"/>
          </a:p>
          <a:p>
            <a:pPr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dirty="0"/>
              <a:t>Pivot Tables will be used to summarize and analyse the data, allowing for the calculation of turnover rates and the segmentation of information by various factors such as department, tenure, and job role.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62EF7607-3901-4D66-BEE7-A43731231ECA}"/>
              </a:ext>
            </a:extLst>
          </p:cNvPr>
          <p:cNvSpPr txBox="1"/>
          <p:nvPr/>
        </p:nvSpPr>
        <p:spPr>
          <a:xfrm>
            <a:off x="723900" y="2169460"/>
            <a:ext cx="7989794" cy="3139321"/>
          </a:xfrm>
          <a:prstGeom prst="rect">
            <a:avLst/>
          </a:prstGeom>
          <a:noFill/>
        </p:spPr>
        <p:txBody>
          <a:bodyPr wrap="square">
            <a:spAutoFit/>
          </a:bodyPr>
          <a:lstStyle/>
          <a:p>
            <a:pPr>
              <a:buFont typeface="+mj-lt"/>
              <a:buAutoNum type="arabicPeriod"/>
            </a:pPr>
            <a:r>
              <a:rPr lang="en-GB" b="1" dirty="0"/>
              <a:t>HR Professionals</a:t>
            </a:r>
            <a:r>
              <a:rPr lang="en-GB" dirty="0"/>
              <a:t>: They will use the insights to develop and implement strategies to improve employee retention and address turnover issues.</a:t>
            </a:r>
          </a:p>
          <a:p>
            <a:pPr>
              <a:buFont typeface="+mj-lt"/>
              <a:buAutoNum type="arabicPeriod"/>
            </a:pPr>
            <a:r>
              <a:rPr lang="en-GB" b="1" dirty="0"/>
              <a:t>Managers and Department Heads</a:t>
            </a:r>
            <a:r>
              <a:rPr lang="en-GB" dirty="0"/>
              <a:t>: They will benefit from understanding turnover trends within their specific departments, helping them to make informed decisions about staffing and resource allocation.</a:t>
            </a:r>
          </a:p>
          <a:p>
            <a:pPr>
              <a:buFont typeface="+mj-lt"/>
              <a:buAutoNum type="arabicPeriod"/>
            </a:pPr>
            <a:r>
              <a:rPr lang="en-GB" b="1" dirty="0"/>
              <a:t>Senior Leadership</a:t>
            </a:r>
            <a:r>
              <a:rPr lang="en-GB" dirty="0"/>
              <a:t>: They will use the analysis to make strategic decisions and drive organizational change aimed at enhancing overall employee satisfaction and reducing turnover.</a:t>
            </a:r>
          </a:p>
          <a:p>
            <a:pPr>
              <a:buFont typeface="+mj-lt"/>
              <a:buAutoNum type="arabicPeriod"/>
            </a:pPr>
            <a:r>
              <a:rPr lang="en-GB" b="1" dirty="0"/>
              <a:t>Data Analysts</a:t>
            </a:r>
            <a:r>
              <a:rPr lang="en-GB" dirty="0"/>
              <a:t>: They may use the findings to refine data models or support further analysis in related areas.</a:t>
            </a:r>
          </a:p>
          <a:p>
            <a:r>
              <a:rPr lang="en-GB" dirty="0"/>
              <a:t>4o mini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FDF0D1E-238F-6C4F-D8A9-FB06BDDB06E5}"/>
              </a:ext>
            </a:extLst>
          </p:cNvPr>
          <p:cNvSpPr txBox="1"/>
          <p:nvPr/>
        </p:nvSpPr>
        <p:spPr>
          <a:xfrm>
            <a:off x="3043518" y="2281555"/>
            <a:ext cx="6767232" cy="3416320"/>
          </a:xfrm>
          <a:prstGeom prst="rect">
            <a:avLst/>
          </a:prstGeom>
          <a:noFill/>
        </p:spPr>
        <p:txBody>
          <a:bodyPr wrap="square">
            <a:spAutoFit/>
          </a:bodyPr>
          <a:lstStyle/>
          <a:p>
            <a:pPr marL="285750" indent="-285750">
              <a:buFont typeface="Arial" panose="020B0604020202020204" pitchFamily="34" charset="0"/>
              <a:buChar char="•"/>
            </a:pPr>
            <a:r>
              <a:rPr lang="en-GB" b="1" dirty="0"/>
              <a:t>Calculate Turnover Rates</a:t>
            </a:r>
            <a:r>
              <a:rPr lang="en-GB" dirty="0"/>
              <a:t>: Determine turnover rates across various departments, job roles, and </a:t>
            </a:r>
            <a:endParaRPr lang="en-US" dirty="0"/>
          </a:p>
          <a:p>
            <a:endParaRPr lang="en-US" b="1" dirty="0"/>
          </a:p>
          <a:p>
            <a:pPr marL="285750" indent="-285750">
              <a:buFont typeface="Arial" panose="020B0604020202020204" pitchFamily="34" charset="0"/>
              <a:buChar char="•"/>
            </a:pPr>
            <a:r>
              <a:rPr lang="en-GB" b="1" dirty="0"/>
              <a:t>Identify Trends and Patterns</a:t>
            </a:r>
            <a:r>
              <a:rPr lang="en-GB" dirty="0"/>
              <a:t>: Highlight key trends, such as high turnover periods or departments with significant turnover</a:t>
            </a:r>
            <a:r>
              <a:rPr lang="en-US" dirty="0"/>
              <a:t>.</a:t>
            </a:r>
          </a:p>
          <a:p>
            <a:endParaRPr lang="en-US" dirty="0"/>
          </a:p>
          <a:p>
            <a:pPr marL="285750" indent="-285750">
              <a:buFont typeface="Arial" panose="020B0604020202020204" pitchFamily="34" charset="0"/>
              <a:buChar char="•"/>
            </a:pPr>
            <a:r>
              <a:rPr lang="en-GB" b="1" dirty="0"/>
              <a:t>Visualize Data</a:t>
            </a:r>
            <a:r>
              <a:rPr lang="en-GB" dirty="0"/>
              <a:t>: Create charts and graphs to make turnover trends and patterns more accessible and understandable.</a:t>
            </a:r>
            <a:endParaRPr lang="en-US" dirty="0"/>
          </a:p>
          <a:p>
            <a:r>
              <a:rPr lang="en-US" dirty="0"/>
              <a:t>        </a:t>
            </a:r>
          </a:p>
          <a:p>
            <a:r>
              <a:rPr lang="en-US" dirty="0"/>
              <a:t>             </a:t>
            </a:r>
            <a:r>
              <a:rPr lang="en-GB" dirty="0"/>
              <a:t>Overall, our solution provides a structured approach to understanding and addressing employee turnover, offering significant value through actionable insights and strategic recommendations.</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27F5738-588C-62DC-40FD-778B97831E82}"/>
              </a:ext>
            </a:extLst>
          </p:cNvPr>
          <p:cNvSpPr txBox="1"/>
          <p:nvPr/>
        </p:nvSpPr>
        <p:spPr>
          <a:xfrm>
            <a:off x="1066034" y="1398494"/>
            <a:ext cx="7988319" cy="3139321"/>
          </a:xfrm>
          <a:prstGeom prst="rect">
            <a:avLst/>
          </a:prstGeom>
          <a:noFill/>
        </p:spPr>
        <p:txBody>
          <a:bodyPr wrap="square">
            <a:spAutoFit/>
          </a:bodyPr>
          <a:lstStyle/>
          <a:p>
            <a:endParaRPr lang="en-US" dirty="0"/>
          </a:p>
          <a:p>
            <a:endParaRPr lang="en-US" dirty="0"/>
          </a:p>
          <a:p>
            <a:pPr marL="285750" indent="-285750">
              <a:buFont typeface="Arial" panose="020B0604020202020204" pitchFamily="34" charset="0"/>
              <a:buChar char="•"/>
            </a:pPr>
            <a:r>
              <a:rPr lang="en-US" dirty="0"/>
              <a:t>This data is taken from </a:t>
            </a:r>
            <a:r>
              <a:rPr lang="en-US" dirty="0" err="1"/>
              <a:t>kaggle</a:t>
            </a:r>
            <a:r>
              <a:rPr lang="en-US" dirty="0"/>
              <a:t>.</a:t>
            </a:r>
          </a:p>
          <a:p>
            <a:endParaRPr lang="en-GB" dirty="0"/>
          </a:p>
          <a:p>
            <a:pPr>
              <a:buFont typeface="+mj-lt"/>
              <a:buAutoNum type="arabicPeriod"/>
            </a:pPr>
            <a:r>
              <a:rPr lang="en-GB" b="1" dirty="0"/>
              <a:t>Employee Information:</a:t>
            </a:r>
            <a:r>
              <a:rPr lang="en-GB" dirty="0"/>
              <a:t> ID, Age, Gender, Department, Job Role, Tenure.</a:t>
            </a:r>
          </a:p>
          <a:p>
            <a:pPr>
              <a:buFont typeface="+mj-lt"/>
              <a:buAutoNum type="arabicPeriod"/>
            </a:pPr>
            <a:r>
              <a:rPr lang="en-GB" b="1" dirty="0"/>
              <a:t>Employment Details:</a:t>
            </a:r>
            <a:r>
              <a:rPr lang="en-GB" dirty="0"/>
              <a:t> Status (Active/Terminated), Termination Date.</a:t>
            </a:r>
          </a:p>
          <a:p>
            <a:pPr>
              <a:buFont typeface="+mj-lt"/>
              <a:buAutoNum type="arabicPeriod"/>
            </a:pPr>
            <a:r>
              <a:rPr lang="en-GB" b="1" dirty="0"/>
              <a:t>Turnover Metrics:</a:t>
            </a:r>
            <a:r>
              <a:rPr lang="en-GB" dirty="0"/>
              <a:t> Reason for Exit, Exit Type (Voluntary/Involuntary).</a:t>
            </a:r>
          </a:p>
          <a:p>
            <a:pPr>
              <a:buFont typeface="+mj-lt"/>
              <a:buAutoNum type="arabicPeriod"/>
            </a:pPr>
            <a:r>
              <a:rPr lang="en-GB" b="1" dirty="0"/>
              <a:t>Performance Data:</a:t>
            </a:r>
            <a:r>
              <a:rPr lang="en-GB" dirty="0"/>
              <a:t> Last performance rating.</a:t>
            </a:r>
          </a:p>
          <a:p>
            <a:pPr>
              <a:buFont typeface="+mj-lt"/>
              <a:buAutoNum type="arabicPeriod"/>
            </a:pPr>
            <a:r>
              <a:rPr lang="en-GB" b="1" dirty="0"/>
              <a:t>Compensation:</a:t>
            </a:r>
            <a:r>
              <a:rPr lang="en-GB" dirty="0"/>
              <a:t> Salary, Position Level.</a:t>
            </a:r>
          </a:p>
          <a:p>
            <a:pPr>
              <a:buFont typeface="+mj-lt"/>
              <a:buAutoNum type="arabicPeriod"/>
            </a:pPr>
            <a:r>
              <a:rPr lang="en-GB" b="1" dirty="0"/>
              <a:t>Education:</a:t>
            </a:r>
            <a:r>
              <a:rPr lang="en-GB" dirty="0"/>
              <a:t> Highest degree attained.</a:t>
            </a:r>
          </a:p>
          <a:p>
            <a:r>
              <a:rPr lang="en-GB" dirty="0"/>
              <a:t>This data enables comprehensive analysis of employee turnover trends and factors.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53635" y="2209882"/>
            <a:ext cx="9503598" cy="2246769"/>
          </a:xfrm>
          <a:prstGeom prst="rect">
            <a:avLst/>
          </a:prstGeom>
          <a:noFill/>
        </p:spPr>
        <p:txBody>
          <a:bodyPr wrap="square" rtlCol="0">
            <a:spAutoFit/>
          </a:bodyPr>
          <a:lstStyle/>
          <a:p>
            <a:pPr marL="514350" indent="-514350" algn="l">
              <a:buFont typeface="+mj-lt"/>
              <a:buAutoNum type="arabicPeriod"/>
            </a:pPr>
            <a:r>
              <a:rPr lang="en-IN" sz="2800" dirty="0">
                <a:latin typeface="Times New Roman" panose="02020603050405020304" pitchFamily="18" charset="0"/>
                <a:cs typeface="Times New Roman" panose="02020603050405020304" pitchFamily="18" charset="0"/>
              </a:rPr>
              <a:t>=IFS(G2&gt;=1,"very good",G2&gt;=0.7,"good",G2&gt;=0.4,"med",TRUE,"low")</a:t>
            </a:r>
            <a:r>
              <a:rPr lang="en-US" sz="2800" dirty="0">
                <a:latin typeface="Times New Roman" panose="02020603050405020304" pitchFamily="18" charset="0"/>
                <a:cs typeface="Times New Roman" panose="02020603050405020304" pitchFamily="18" charset="0"/>
              </a:rPr>
              <a:t>  this is used to calculate the performance level automatically.</a:t>
            </a:r>
          </a:p>
          <a:p>
            <a:pPr marL="514350" indent="-514350" algn="l">
              <a:buFont typeface="+mj-lt"/>
              <a:buAutoNum type="arabicPeriod"/>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his is a </a:t>
            </a:r>
            <a:r>
              <a:rPr lang="en-IN"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s function in excel. This is useful for categorising data set based on a set of threshold</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842</Words>
  <Application>Microsoft Office PowerPoint</Application>
  <PresentationFormat>Widescreen</PresentationFormat>
  <Paragraphs>77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LOGESWARI D</cp:lastModifiedBy>
  <cp:revision>22</cp:revision>
  <dcterms:created xsi:type="dcterms:W3CDTF">2024-03-29T15:07:22Z</dcterms:created>
  <dcterms:modified xsi:type="dcterms:W3CDTF">2024-09-06T08:04:21Z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