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316" r:id="rId3"/>
    <p:sldId id="257" r:id="rId4"/>
    <p:sldId id="258" r:id="rId5"/>
    <p:sldId id="259" r:id="rId6"/>
    <p:sldId id="260" r:id="rId7"/>
    <p:sldId id="261" r:id="rId8"/>
    <p:sldId id="262" r:id="rId9"/>
    <p:sldId id="263" r:id="rId10"/>
    <p:sldId id="317"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5" d="100"/>
          <a:sy n="105" d="100"/>
        </p:scale>
        <p:origin x="179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017F3D-A533-4A1D-9511-66CC1E81A186}"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20AFA06D-5EEC-442D-9DD2-8E8B4FE2C9CE}">
      <dgm:prSet/>
      <dgm:spPr/>
      <dgm:t>
        <a:bodyPr/>
        <a:lstStyle/>
        <a:p>
          <a:r>
            <a:rPr lang="en-US"/>
            <a:t>Data Cleaning (Pandas, NumPy)</a:t>
          </a:r>
        </a:p>
      </dgm:t>
    </dgm:pt>
    <dgm:pt modelId="{252882DC-ACB7-4F7B-811B-8E0FA5F25FA0}" type="parTrans" cxnId="{C65E7779-B763-4A99-995D-25283783BFF1}">
      <dgm:prSet/>
      <dgm:spPr/>
      <dgm:t>
        <a:bodyPr/>
        <a:lstStyle/>
        <a:p>
          <a:endParaRPr lang="en-US"/>
        </a:p>
      </dgm:t>
    </dgm:pt>
    <dgm:pt modelId="{EFD15185-0735-4331-B471-AD5B5D81A09F}" type="sibTrans" cxnId="{C65E7779-B763-4A99-995D-25283783BFF1}">
      <dgm:prSet/>
      <dgm:spPr/>
      <dgm:t>
        <a:bodyPr/>
        <a:lstStyle/>
        <a:p>
          <a:endParaRPr lang="en-US"/>
        </a:p>
      </dgm:t>
    </dgm:pt>
    <dgm:pt modelId="{FDEB66AE-E424-4C4B-8CE2-228F5575C717}">
      <dgm:prSet/>
      <dgm:spPr/>
      <dgm:t>
        <a:bodyPr/>
        <a:lstStyle/>
        <a:p>
          <a:r>
            <a:rPr lang="en-US"/>
            <a:t>Data Preprocessing &amp; Transformation</a:t>
          </a:r>
        </a:p>
      </dgm:t>
    </dgm:pt>
    <dgm:pt modelId="{F8ADBFA0-8FDF-4A1D-B21E-943BD3E38FD9}" type="parTrans" cxnId="{A8279487-BD3E-4A65-BEB9-74DA3B71105B}">
      <dgm:prSet/>
      <dgm:spPr/>
      <dgm:t>
        <a:bodyPr/>
        <a:lstStyle/>
        <a:p>
          <a:endParaRPr lang="en-US"/>
        </a:p>
      </dgm:t>
    </dgm:pt>
    <dgm:pt modelId="{B6396BCF-DAFA-4354-B70D-4C70AFBA0D93}" type="sibTrans" cxnId="{A8279487-BD3E-4A65-BEB9-74DA3B71105B}">
      <dgm:prSet/>
      <dgm:spPr/>
      <dgm:t>
        <a:bodyPr/>
        <a:lstStyle/>
        <a:p>
          <a:endParaRPr lang="en-US"/>
        </a:p>
      </dgm:t>
    </dgm:pt>
    <dgm:pt modelId="{AB683E60-3558-4AD1-8F84-EF94AB644539}">
      <dgm:prSet/>
      <dgm:spPr/>
      <dgm:t>
        <a:bodyPr/>
        <a:lstStyle/>
        <a:p>
          <a:r>
            <a:rPr lang="en-US"/>
            <a:t>SQL Data Warehousing</a:t>
          </a:r>
        </a:p>
      </dgm:t>
    </dgm:pt>
    <dgm:pt modelId="{6BE9FDB3-B507-4C6B-8861-4C9D4389AB57}" type="parTrans" cxnId="{A357B962-D607-425E-96A3-B49266F634B1}">
      <dgm:prSet/>
      <dgm:spPr/>
      <dgm:t>
        <a:bodyPr/>
        <a:lstStyle/>
        <a:p>
          <a:endParaRPr lang="en-US"/>
        </a:p>
      </dgm:t>
    </dgm:pt>
    <dgm:pt modelId="{D151ABFC-599F-4E93-878A-F03AD3F4664E}" type="sibTrans" cxnId="{A357B962-D607-425E-96A3-B49266F634B1}">
      <dgm:prSet/>
      <dgm:spPr/>
      <dgm:t>
        <a:bodyPr/>
        <a:lstStyle/>
        <a:p>
          <a:endParaRPr lang="en-US"/>
        </a:p>
      </dgm:t>
    </dgm:pt>
    <dgm:pt modelId="{1CB71E19-5091-47D3-BC3B-29E3C16287BD}">
      <dgm:prSet/>
      <dgm:spPr/>
      <dgm:t>
        <a:bodyPr/>
        <a:lstStyle/>
        <a:p>
          <a:r>
            <a:rPr lang="en-US"/>
            <a:t>Power BI Dashboard Building</a:t>
          </a:r>
        </a:p>
      </dgm:t>
    </dgm:pt>
    <dgm:pt modelId="{455CB1AE-408A-4418-AEE7-7A667938FC2A}" type="parTrans" cxnId="{408C0FE5-4563-4D6A-BB9D-7C138522AB4B}">
      <dgm:prSet/>
      <dgm:spPr/>
      <dgm:t>
        <a:bodyPr/>
        <a:lstStyle/>
        <a:p>
          <a:endParaRPr lang="en-US"/>
        </a:p>
      </dgm:t>
    </dgm:pt>
    <dgm:pt modelId="{D933B28D-AA2C-4175-AE4B-04CB3237478E}" type="sibTrans" cxnId="{408C0FE5-4563-4D6A-BB9D-7C138522AB4B}">
      <dgm:prSet/>
      <dgm:spPr/>
      <dgm:t>
        <a:bodyPr/>
        <a:lstStyle/>
        <a:p>
          <a:endParaRPr lang="en-US"/>
        </a:p>
      </dgm:t>
    </dgm:pt>
    <dgm:pt modelId="{A6D52A8E-89DC-40FB-BF84-1811ABEBFCE0}">
      <dgm:prSet/>
      <dgm:spPr/>
      <dgm:t>
        <a:bodyPr/>
        <a:lstStyle/>
        <a:p>
          <a:r>
            <a:rPr lang="en-US"/>
            <a:t>Data Visualization &amp; Storytelling</a:t>
          </a:r>
        </a:p>
      </dgm:t>
    </dgm:pt>
    <dgm:pt modelId="{8BDF7A3C-8280-45DF-A93F-24ED00FF4A3F}" type="parTrans" cxnId="{FCA41FA1-93CB-40D4-BC17-743CAABF95E6}">
      <dgm:prSet/>
      <dgm:spPr/>
      <dgm:t>
        <a:bodyPr/>
        <a:lstStyle/>
        <a:p>
          <a:endParaRPr lang="en-US"/>
        </a:p>
      </dgm:t>
    </dgm:pt>
    <dgm:pt modelId="{CF7A2F2B-0C67-4CE4-910F-A1D465B9729A}" type="sibTrans" cxnId="{FCA41FA1-93CB-40D4-BC17-743CAABF95E6}">
      <dgm:prSet/>
      <dgm:spPr/>
      <dgm:t>
        <a:bodyPr/>
        <a:lstStyle/>
        <a:p>
          <a:endParaRPr lang="en-US"/>
        </a:p>
      </dgm:t>
    </dgm:pt>
    <dgm:pt modelId="{3B251C3E-B0D4-4FCA-92B5-3F2607772871}">
      <dgm:prSet/>
      <dgm:spPr/>
      <dgm:t>
        <a:bodyPr/>
        <a:lstStyle/>
        <a:p>
          <a:r>
            <a:rPr lang="en-US"/>
            <a:t>Exploratory Data Analysis (EDA)</a:t>
          </a:r>
        </a:p>
      </dgm:t>
    </dgm:pt>
    <dgm:pt modelId="{1931B769-5621-4D22-BBF5-CBAEF58BD6F9}" type="parTrans" cxnId="{C6B04511-5602-430B-9200-4A0B318F16FF}">
      <dgm:prSet/>
      <dgm:spPr/>
      <dgm:t>
        <a:bodyPr/>
        <a:lstStyle/>
        <a:p>
          <a:endParaRPr lang="en-US"/>
        </a:p>
      </dgm:t>
    </dgm:pt>
    <dgm:pt modelId="{7D2C4590-CA0F-4B5C-BEF1-6E8DF49DDCE1}" type="sibTrans" cxnId="{C6B04511-5602-430B-9200-4A0B318F16FF}">
      <dgm:prSet/>
      <dgm:spPr/>
      <dgm:t>
        <a:bodyPr/>
        <a:lstStyle/>
        <a:p>
          <a:endParaRPr lang="en-US"/>
        </a:p>
      </dgm:t>
    </dgm:pt>
    <dgm:pt modelId="{BBCFE596-A3C5-45F6-9D84-8F112CCE7349}">
      <dgm:prSet/>
      <dgm:spPr/>
      <dgm:t>
        <a:bodyPr/>
        <a:lstStyle/>
        <a:p>
          <a:r>
            <a:rPr lang="en-US"/>
            <a:t>Business Insight Generation</a:t>
          </a:r>
        </a:p>
      </dgm:t>
    </dgm:pt>
    <dgm:pt modelId="{FF539B6D-0D08-4D08-8FFC-582C87254B76}" type="parTrans" cxnId="{33AD9AFE-3AF1-4984-A87D-57684F5ED2A3}">
      <dgm:prSet/>
      <dgm:spPr/>
      <dgm:t>
        <a:bodyPr/>
        <a:lstStyle/>
        <a:p>
          <a:endParaRPr lang="en-US"/>
        </a:p>
      </dgm:t>
    </dgm:pt>
    <dgm:pt modelId="{49139175-D701-4E2E-A11C-47949D9C7E75}" type="sibTrans" cxnId="{33AD9AFE-3AF1-4984-A87D-57684F5ED2A3}">
      <dgm:prSet/>
      <dgm:spPr/>
      <dgm:t>
        <a:bodyPr/>
        <a:lstStyle/>
        <a:p>
          <a:endParaRPr lang="en-US"/>
        </a:p>
      </dgm:t>
    </dgm:pt>
    <dgm:pt modelId="{EFBC4845-2E54-4E96-B0AC-8E91717074FA}" type="pres">
      <dgm:prSet presAssocID="{40017F3D-A533-4A1D-9511-66CC1E81A186}" presName="diagram" presStyleCnt="0">
        <dgm:presLayoutVars>
          <dgm:dir/>
          <dgm:resizeHandles val="exact"/>
        </dgm:presLayoutVars>
      </dgm:prSet>
      <dgm:spPr/>
    </dgm:pt>
    <dgm:pt modelId="{259F29EB-796F-4C7A-B31A-24F11F606030}" type="pres">
      <dgm:prSet presAssocID="{20AFA06D-5EEC-442D-9DD2-8E8B4FE2C9CE}" presName="node" presStyleLbl="node1" presStyleIdx="0" presStyleCnt="7">
        <dgm:presLayoutVars>
          <dgm:bulletEnabled val="1"/>
        </dgm:presLayoutVars>
      </dgm:prSet>
      <dgm:spPr/>
    </dgm:pt>
    <dgm:pt modelId="{53CFBCE7-85CA-4196-9DFF-8F4B8EC8FCAD}" type="pres">
      <dgm:prSet presAssocID="{EFD15185-0735-4331-B471-AD5B5D81A09F}" presName="sibTrans" presStyleCnt="0"/>
      <dgm:spPr/>
    </dgm:pt>
    <dgm:pt modelId="{3FA78ABF-C2CA-4209-8CBE-DD4E1396DA26}" type="pres">
      <dgm:prSet presAssocID="{FDEB66AE-E424-4C4B-8CE2-228F5575C717}" presName="node" presStyleLbl="node1" presStyleIdx="1" presStyleCnt="7">
        <dgm:presLayoutVars>
          <dgm:bulletEnabled val="1"/>
        </dgm:presLayoutVars>
      </dgm:prSet>
      <dgm:spPr/>
    </dgm:pt>
    <dgm:pt modelId="{A015CACE-7C59-4533-BC18-C847F368FCAA}" type="pres">
      <dgm:prSet presAssocID="{B6396BCF-DAFA-4354-B70D-4C70AFBA0D93}" presName="sibTrans" presStyleCnt="0"/>
      <dgm:spPr/>
    </dgm:pt>
    <dgm:pt modelId="{57E94C75-3696-4BEF-AC22-BA74302746CA}" type="pres">
      <dgm:prSet presAssocID="{AB683E60-3558-4AD1-8F84-EF94AB644539}" presName="node" presStyleLbl="node1" presStyleIdx="2" presStyleCnt="7">
        <dgm:presLayoutVars>
          <dgm:bulletEnabled val="1"/>
        </dgm:presLayoutVars>
      </dgm:prSet>
      <dgm:spPr/>
    </dgm:pt>
    <dgm:pt modelId="{5493263D-739E-4A93-B068-783EBCDB0CEC}" type="pres">
      <dgm:prSet presAssocID="{D151ABFC-599F-4E93-878A-F03AD3F4664E}" presName="sibTrans" presStyleCnt="0"/>
      <dgm:spPr/>
    </dgm:pt>
    <dgm:pt modelId="{E052CF38-48CE-491B-AF0A-5BD9A5A72581}" type="pres">
      <dgm:prSet presAssocID="{1CB71E19-5091-47D3-BC3B-29E3C16287BD}" presName="node" presStyleLbl="node1" presStyleIdx="3" presStyleCnt="7">
        <dgm:presLayoutVars>
          <dgm:bulletEnabled val="1"/>
        </dgm:presLayoutVars>
      </dgm:prSet>
      <dgm:spPr/>
    </dgm:pt>
    <dgm:pt modelId="{5D2BE680-D19F-40B7-8B31-F5DD653A3ADE}" type="pres">
      <dgm:prSet presAssocID="{D933B28D-AA2C-4175-AE4B-04CB3237478E}" presName="sibTrans" presStyleCnt="0"/>
      <dgm:spPr/>
    </dgm:pt>
    <dgm:pt modelId="{0C9AC420-BE12-4DA2-B78C-E7F0CBE4A5D8}" type="pres">
      <dgm:prSet presAssocID="{A6D52A8E-89DC-40FB-BF84-1811ABEBFCE0}" presName="node" presStyleLbl="node1" presStyleIdx="4" presStyleCnt="7">
        <dgm:presLayoutVars>
          <dgm:bulletEnabled val="1"/>
        </dgm:presLayoutVars>
      </dgm:prSet>
      <dgm:spPr/>
    </dgm:pt>
    <dgm:pt modelId="{5E56A06F-737A-4630-8B81-6EAD23684BD5}" type="pres">
      <dgm:prSet presAssocID="{CF7A2F2B-0C67-4CE4-910F-A1D465B9729A}" presName="sibTrans" presStyleCnt="0"/>
      <dgm:spPr/>
    </dgm:pt>
    <dgm:pt modelId="{F435D3B1-C9CE-4B36-B500-8BD02BC0FCA4}" type="pres">
      <dgm:prSet presAssocID="{3B251C3E-B0D4-4FCA-92B5-3F2607772871}" presName="node" presStyleLbl="node1" presStyleIdx="5" presStyleCnt="7">
        <dgm:presLayoutVars>
          <dgm:bulletEnabled val="1"/>
        </dgm:presLayoutVars>
      </dgm:prSet>
      <dgm:spPr/>
    </dgm:pt>
    <dgm:pt modelId="{A493E8A1-4AF8-477E-94AA-9E4D863E1729}" type="pres">
      <dgm:prSet presAssocID="{7D2C4590-CA0F-4B5C-BEF1-6E8DF49DDCE1}" presName="sibTrans" presStyleCnt="0"/>
      <dgm:spPr/>
    </dgm:pt>
    <dgm:pt modelId="{CAF5A0F1-E3D6-48C4-BA81-EC6E673545C1}" type="pres">
      <dgm:prSet presAssocID="{BBCFE596-A3C5-45F6-9D84-8F112CCE7349}" presName="node" presStyleLbl="node1" presStyleIdx="6" presStyleCnt="7">
        <dgm:presLayoutVars>
          <dgm:bulletEnabled val="1"/>
        </dgm:presLayoutVars>
      </dgm:prSet>
      <dgm:spPr/>
    </dgm:pt>
  </dgm:ptLst>
  <dgm:cxnLst>
    <dgm:cxn modelId="{224E0D0D-346A-46A2-9250-C9115518D32E}" type="presOf" srcId="{BBCFE596-A3C5-45F6-9D84-8F112CCE7349}" destId="{CAF5A0F1-E3D6-48C4-BA81-EC6E673545C1}" srcOrd="0" destOrd="0" presId="urn:microsoft.com/office/officeart/2005/8/layout/default"/>
    <dgm:cxn modelId="{C6B04511-5602-430B-9200-4A0B318F16FF}" srcId="{40017F3D-A533-4A1D-9511-66CC1E81A186}" destId="{3B251C3E-B0D4-4FCA-92B5-3F2607772871}" srcOrd="5" destOrd="0" parTransId="{1931B769-5621-4D22-BBF5-CBAEF58BD6F9}" sibTransId="{7D2C4590-CA0F-4B5C-BEF1-6E8DF49DDCE1}"/>
    <dgm:cxn modelId="{C0EA3214-F312-4AA6-9920-28B119B90C8E}" type="presOf" srcId="{AB683E60-3558-4AD1-8F84-EF94AB644539}" destId="{57E94C75-3696-4BEF-AC22-BA74302746CA}" srcOrd="0" destOrd="0" presId="urn:microsoft.com/office/officeart/2005/8/layout/default"/>
    <dgm:cxn modelId="{A357B962-D607-425E-96A3-B49266F634B1}" srcId="{40017F3D-A533-4A1D-9511-66CC1E81A186}" destId="{AB683E60-3558-4AD1-8F84-EF94AB644539}" srcOrd="2" destOrd="0" parTransId="{6BE9FDB3-B507-4C6B-8861-4C9D4389AB57}" sibTransId="{D151ABFC-599F-4E93-878A-F03AD3F4664E}"/>
    <dgm:cxn modelId="{0823F251-C50D-4C93-9785-CEBC02DA332E}" type="presOf" srcId="{FDEB66AE-E424-4C4B-8CE2-228F5575C717}" destId="{3FA78ABF-C2CA-4209-8CBE-DD4E1396DA26}" srcOrd="0" destOrd="0" presId="urn:microsoft.com/office/officeart/2005/8/layout/default"/>
    <dgm:cxn modelId="{C65E7779-B763-4A99-995D-25283783BFF1}" srcId="{40017F3D-A533-4A1D-9511-66CC1E81A186}" destId="{20AFA06D-5EEC-442D-9DD2-8E8B4FE2C9CE}" srcOrd="0" destOrd="0" parTransId="{252882DC-ACB7-4F7B-811B-8E0FA5F25FA0}" sibTransId="{EFD15185-0735-4331-B471-AD5B5D81A09F}"/>
    <dgm:cxn modelId="{CE945759-6032-48A3-8BBB-C760A68AB6DB}" type="presOf" srcId="{A6D52A8E-89DC-40FB-BF84-1811ABEBFCE0}" destId="{0C9AC420-BE12-4DA2-B78C-E7F0CBE4A5D8}" srcOrd="0" destOrd="0" presId="urn:microsoft.com/office/officeart/2005/8/layout/default"/>
    <dgm:cxn modelId="{A8279487-BD3E-4A65-BEB9-74DA3B71105B}" srcId="{40017F3D-A533-4A1D-9511-66CC1E81A186}" destId="{FDEB66AE-E424-4C4B-8CE2-228F5575C717}" srcOrd="1" destOrd="0" parTransId="{F8ADBFA0-8FDF-4A1D-B21E-943BD3E38FD9}" sibTransId="{B6396BCF-DAFA-4354-B70D-4C70AFBA0D93}"/>
    <dgm:cxn modelId="{9B0AC88D-FE0C-4473-8469-76B561EAE7F6}" type="presOf" srcId="{20AFA06D-5EEC-442D-9DD2-8E8B4FE2C9CE}" destId="{259F29EB-796F-4C7A-B31A-24F11F606030}" srcOrd="0" destOrd="0" presId="urn:microsoft.com/office/officeart/2005/8/layout/default"/>
    <dgm:cxn modelId="{89B6D69F-C505-406C-9EE9-EE2D928DA018}" type="presOf" srcId="{1CB71E19-5091-47D3-BC3B-29E3C16287BD}" destId="{E052CF38-48CE-491B-AF0A-5BD9A5A72581}" srcOrd="0" destOrd="0" presId="urn:microsoft.com/office/officeart/2005/8/layout/default"/>
    <dgm:cxn modelId="{FCA41FA1-93CB-40D4-BC17-743CAABF95E6}" srcId="{40017F3D-A533-4A1D-9511-66CC1E81A186}" destId="{A6D52A8E-89DC-40FB-BF84-1811ABEBFCE0}" srcOrd="4" destOrd="0" parTransId="{8BDF7A3C-8280-45DF-A93F-24ED00FF4A3F}" sibTransId="{CF7A2F2B-0C67-4CE4-910F-A1D465B9729A}"/>
    <dgm:cxn modelId="{AC6639A9-AE47-4E4A-B456-A4A5C5B9A2F7}" type="presOf" srcId="{3B251C3E-B0D4-4FCA-92B5-3F2607772871}" destId="{F435D3B1-C9CE-4B36-B500-8BD02BC0FCA4}" srcOrd="0" destOrd="0" presId="urn:microsoft.com/office/officeart/2005/8/layout/default"/>
    <dgm:cxn modelId="{408C0FE5-4563-4D6A-BB9D-7C138522AB4B}" srcId="{40017F3D-A533-4A1D-9511-66CC1E81A186}" destId="{1CB71E19-5091-47D3-BC3B-29E3C16287BD}" srcOrd="3" destOrd="0" parTransId="{455CB1AE-408A-4418-AEE7-7A667938FC2A}" sibTransId="{D933B28D-AA2C-4175-AE4B-04CB3237478E}"/>
    <dgm:cxn modelId="{040BBFF7-5E5F-4DEB-BF82-2FA04B4DBA74}" type="presOf" srcId="{40017F3D-A533-4A1D-9511-66CC1E81A186}" destId="{EFBC4845-2E54-4E96-B0AC-8E91717074FA}" srcOrd="0" destOrd="0" presId="urn:microsoft.com/office/officeart/2005/8/layout/default"/>
    <dgm:cxn modelId="{33AD9AFE-3AF1-4984-A87D-57684F5ED2A3}" srcId="{40017F3D-A533-4A1D-9511-66CC1E81A186}" destId="{BBCFE596-A3C5-45F6-9D84-8F112CCE7349}" srcOrd="6" destOrd="0" parTransId="{FF539B6D-0D08-4D08-8FFC-582C87254B76}" sibTransId="{49139175-D701-4E2E-A11C-47949D9C7E75}"/>
    <dgm:cxn modelId="{E44C2B0A-A58E-4FE9-BA45-D11E60EA3F23}" type="presParOf" srcId="{EFBC4845-2E54-4E96-B0AC-8E91717074FA}" destId="{259F29EB-796F-4C7A-B31A-24F11F606030}" srcOrd="0" destOrd="0" presId="urn:microsoft.com/office/officeart/2005/8/layout/default"/>
    <dgm:cxn modelId="{643F8905-79A9-49FA-831A-0A4A16B74175}" type="presParOf" srcId="{EFBC4845-2E54-4E96-B0AC-8E91717074FA}" destId="{53CFBCE7-85CA-4196-9DFF-8F4B8EC8FCAD}" srcOrd="1" destOrd="0" presId="urn:microsoft.com/office/officeart/2005/8/layout/default"/>
    <dgm:cxn modelId="{5D267590-16AD-4DE4-B360-2E3A47B71FD6}" type="presParOf" srcId="{EFBC4845-2E54-4E96-B0AC-8E91717074FA}" destId="{3FA78ABF-C2CA-4209-8CBE-DD4E1396DA26}" srcOrd="2" destOrd="0" presId="urn:microsoft.com/office/officeart/2005/8/layout/default"/>
    <dgm:cxn modelId="{EC3E652F-2F3E-4148-809F-A5FA9A556F6B}" type="presParOf" srcId="{EFBC4845-2E54-4E96-B0AC-8E91717074FA}" destId="{A015CACE-7C59-4533-BC18-C847F368FCAA}" srcOrd="3" destOrd="0" presId="urn:microsoft.com/office/officeart/2005/8/layout/default"/>
    <dgm:cxn modelId="{D3009CDC-9D38-48FF-9B19-236811411219}" type="presParOf" srcId="{EFBC4845-2E54-4E96-B0AC-8E91717074FA}" destId="{57E94C75-3696-4BEF-AC22-BA74302746CA}" srcOrd="4" destOrd="0" presId="urn:microsoft.com/office/officeart/2005/8/layout/default"/>
    <dgm:cxn modelId="{27878144-086B-4C97-9EE0-C36189C12C69}" type="presParOf" srcId="{EFBC4845-2E54-4E96-B0AC-8E91717074FA}" destId="{5493263D-739E-4A93-B068-783EBCDB0CEC}" srcOrd="5" destOrd="0" presId="urn:microsoft.com/office/officeart/2005/8/layout/default"/>
    <dgm:cxn modelId="{03DB8757-7F6B-4370-B31B-1058E4D2066B}" type="presParOf" srcId="{EFBC4845-2E54-4E96-B0AC-8E91717074FA}" destId="{E052CF38-48CE-491B-AF0A-5BD9A5A72581}" srcOrd="6" destOrd="0" presId="urn:microsoft.com/office/officeart/2005/8/layout/default"/>
    <dgm:cxn modelId="{3A9BD04F-25C2-467A-AFA7-9AC138F6C772}" type="presParOf" srcId="{EFBC4845-2E54-4E96-B0AC-8E91717074FA}" destId="{5D2BE680-D19F-40B7-8B31-F5DD653A3ADE}" srcOrd="7" destOrd="0" presId="urn:microsoft.com/office/officeart/2005/8/layout/default"/>
    <dgm:cxn modelId="{21A6A223-2539-41BB-8613-7846C7FE394F}" type="presParOf" srcId="{EFBC4845-2E54-4E96-B0AC-8E91717074FA}" destId="{0C9AC420-BE12-4DA2-B78C-E7F0CBE4A5D8}" srcOrd="8" destOrd="0" presId="urn:microsoft.com/office/officeart/2005/8/layout/default"/>
    <dgm:cxn modelId="{251C472A-E3CB-4771-AB0D-1ADA34C0DFFE}" type="presParOf" srcId="{EFBC4845-2E54-4E96-B0AC-8E91717074FA}" destId="{5E56A06F-737A-4630-8B81-6EAD23684BD5}" srcOrd="9" destOrd="0" presId="urn:microsoft.com/office/officeart/2005/8/layout/default"/>
    <dgm:cxn modelId="{5CDFB4F6-AC38-4204-A8B9-A12A54882343}" type="presParOf" srcId="{EFBC4845-2E54-4E96-B0AC-8E91717074FA}" destId="{F435D3B1-C9CE-4B36-B500-8BD02BC0FCA4}" srcOrd="10" destOrd="0" presId="urn:microsoft.com/office/officeart/2005/8/layout/default"/>
    <dgm:cxn modelId="{8BC3BE90-5895-4729-AEF8-BFC7FA78BE8C}" type="presParOf" srcId="{EFBC4845-2E54-4E96-B0AC-8E91717074FA}" destId="{A493E8A1-4AF8-477E-94AA-9E4D863E1729}" srcOrd="11" destOrd="0" presId="urn:microsoft.com/office/officeart/2005/8/layout/default"/>
    <dgm:cxn modelId="{96FF0660-29F4-4919-8FD0-BD544A32D85D}" type="presParOf" srcId="{EFBC4845-2E54-4E96-B0AC-8E91717074FA}" destId="{CAF5A0F1-E3D6-48C4-BA81-EC6E673545C1}" srcOrd="12"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4E94EDF-9CB3-4C19-83C9-40E3946975F4}"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96831622-4011-4965-9789-616FAC7A0A30}">
      <dgm:prSet custT="1"/>
      <dgm:spPr/>
      <dgm:t>
        <a:bodyPr/>
        <a:lstStyle/>
        <a:p>
          <a:r>
            <a:rPr lang="en-US" sz="1600" dirty="0"/>
            <a:t>The project leverages Python with Pandas and NumPy for data cleaning, preprocessing, and feature engineering, ensuring raw real-estate data is transformed into structured insights. The cleaned data is then stored in a MySQL database using </a:t>
          </a:r>
          <a:r>
            <a:rPr lang="en-US" sz="1600" dirty="0" err="1"/>
            <a:t>SQLAlchemy</a:t>
          </a:r>
          <a:r>
            <a:rPr lang="en-US" sz="1600" dirty="0"/>
            <a:t> for seamless querying and management. </a:t>
          </a:r>
        </a:p>
      </dgm:t>
    </dgm:pt>
    <dgm:pt modelId="{979A207B-A368-4DB5-B14D-25080B69737F}" type="parTrans" cxnId="{FB55769F-E02D-4E49-9035-63E35C953765}">
      <dgm:prSet/>
      <dgm:spPr/>
      <dgm:t>
        <a:bodyPr/>
        <a:lstStyle/>
        <a:p>
          <a:endParaRPr lang="en-US"/>
        </a:p>
      </dgm:t>
    </dgm:pt>
    <dgm:pt modelId="{D5147F14-7BA1-45AB-A7F1-EABAC8B59BAA}" type="sibTrans" cxnId="{FB55769F-E02D-4E49-9035-63E35C953765}">
      <dgm:prSet/>
      <dgm:spPr/>
      <dgm:t>
        <a:bodyPr/>
        <a:lstStyle/>
        <a:p>
          <a:endParaRPr lang="en-US"/>
        </a:p>
      </dgm:t>
    </dgm:pt>
    <dgm:pt modelId="{CA768739-BCFE-4A26-AD13-7BEE8CB96C79}">
      <dgm:prSet/>
      <dgm:spPr/>
      <dgm:t>
        <a:bodyPr/>
        <a:lstStyle/>
        <a:p>
          <a:r>
            <a:rPr lang="en-US" dirty="0"/>
            <a:t>For visualization, Power BI is used to build interactive dashboards, while Canva is utilized to design polished reports and presentation materials, making the analysis more visually engaging and easy to communicate. </a:t>
          </a:r>
        </a:p>
      </dgm:t>
    </dgm:pt>
    <dgm:pt modelId="{B5E6129C-6A68-42C7-810D-5723559AAA33}" type="parTrans" cxnId="{F592FBC3-311A-43C0-8DE3-5AA3EFE1A71D}">
      <dgm:prSet/>
      <dgm:spPr/>
      <dgm:t>
        <a:bodyPr/>
        <a:lstStyle/>
        <a:p>
          <a:endParaRPr lang="en-US"/>
        </a:p>
      </dgm:t>
    </dgm:pt>
    <dgm:pt modelId="{D8395270-5EEB-4F26-A7C5-067FD9684C38}" type="sibTrans" cxnId="{F592FBC3-311A-43C0-8DE3-5AA3EFE1A71D}">
      <dgm:prSet/>
      <dgm:spPr/>
      <dgm:t>
        <a:bodyPr/>
        <a:lstStyle/>
        <a:p>
          <a:endParaRPr lang="en-US"/>
        </a:p>
      </dgm:t>
    </dgm:pt>
    <dgm:pt modelId="{D2505835-E1B5-452A-A0AC-2323D789F2B4}" type="pres">
      <dgm:prSet presAssocID="{E4E94EDF-9CB3-4C19-83C9-40E3946975F4}" presName="diagram" presStyleCnt="0">
        <dgm:presLayoutVars>
          <dgm:chPref val="1"/>
          <dgm:dir/>
          <dgm:animOne val="branch"/>
          <dgm:animLvl val="lvl"/>
          <dgm:resizeHandles/>
        </dgm:presLayoutVars>
      </dgm:prSet>
      <dgm:spPr/>
    </dgm:pt>
    <dgm:pt modelId="{7FB056C1-E4F6-48B7-A5CA-A6E9B37B6A55}" type="pres">
      <dgm:prSet presAssocID="{96831622-4011-4965-9789-616FAC7A0A30}" presName="root" presStyleCnt="0"/>
      <dgm:spPr/>
    </dgm:pt>
    <dgm:pt modelId="{3C026C39-8BB0-424E-AFD7-84C0643647EF}" type="pres">
      <dgm:prSet presAssocID="{96831622-4011-4965-9789-616FAC7A0A30}" presName="rootComposite" presStyleCnt="0"/>
      <dgm:spPr/>
    </dgm:pt>
    <dgm:pt modelId="{F52F58C5-CB20-421B-9E02-EDE04955F182}" type="pres">
      <dgm:prSet presAssocID="{96831622-4011-4965-9789-616FAC7A0A30}" presName="rootText" presStyleLbl="node1" presStyleIdx="0" presStyleCnt="2" custScaleX="120096" custScaleY="140675"/>
      <dgm:spPr/>
    </dgm:pt>
    <dgm:pt modelId="{F4A405E4-F615-49B6-90B2-14A4CA99228B}" type="pres">
      <dgm:prSet presAssocID="{96831622-4011-4965-9789-616FAC7A0A30}" presName="rootConnector" presStyleLbl="node1" presStyleIdx="0" presStyleCnt="2"/>
      <dgm:spPr/>
    </dgm:pt>
    <dgm:pt modelId="{52EBFEBD-47B8-41AB-BB62-F7D1641CF7BA}" type="pres">
      <dgm:prSet presAssocID="{96831622-4011-4965-9789-616FAC7A0A30}" presName="childShape" presStyleCnt="0"/>
      <dgm:spPr/>
    </dgm:pt>
    <dgm:pt modelId="{6C865636-DE7F-4A6C-A058-8C42B978F77C}" type="pres">
      <dgm:prSet presAssocID="{CA768739-BCFE-4A26-AD13-7BEE8CB96C79}" presName="root" presStyleCnt="0"/>
      <dgm:spPr/>
    </dgm:pt>
    <dgm:pt modelId="{0F42FF87-B336-4F39-9154-AA0357A82D8F}" type="pres">
      <dgm:prSet presAssocID="{CA768739-BCFE-4A26-AD13-7BEE8CB96C79}" presName="rootComposite" presStyleCnt="0"/>
      <dgm:spPr/>
    </dgm:pt>
    <dgm:pt modelId="{107C473C-6F12-4AE5-B615-8C4C4136C484}" type="pres">
      <dgm:prSet presAssocID="{CA768739-BCFE-4A26-AD13-7BEE8CB96C79}" presName="rootText" presStyleLbl="node1" presStyleIdx="1" presStyleCnt="2" custScaleX="117374" custScaleY="141922"/>
      <dgm:spPr/>
    </dgm:pt>
    <dgm:pt modelId="{8217CFD1-FA35-4103-B709-856819CB5CEA}" type="pres">
      <dgm:prSet presAssocID="{CA768739-BCFE-4A26-AD13-7BEE8CB96C79}" presName="rootConnector" presStyleLbl="node1" presStyleIdx="1" presStyleCnt="2"/>
      <dgm:spPr/>
    </dgm:pt>
    <dgm:pt modelId="{6F4053BC-AA7F-495A-B658-30DAB92BF7CF}" type="pres">
      <dgm:prSet presAssocID="{CA768739-BCFE-4A26-AD13-7BEE8CB96C79}" presName="childShape" presStyleCnt="0"/>
      <dgm:spPr/>
    </dgm:pt>
  </dgm:ptLst>
  <dgm:cxnLst>
    <dgm:cxn modelId="{F17EE02A-24A3-419A-A876-96DA1731CAB2}" type="presOf" srcId="{E4E94EDF-9CB3-4C19-83C9-40E3946975F4}" destId="{D2505835-E1B5-452A-A0AC-2323D789F2B4}" srcOrd="0" destOrd="0" presId="urn:microsoft.com/office/officeart/2005/8/layout/hierarchy3"/>
    <dgm:cxn modelId="{0C90817F-0F3B-4FCB-BF26-3FEA9D90D5A9}" type="presOf" srcId="{96831622-4011-4965-9789-616FAC7A0A30}" destId="{F52F58C5-CB20-421B-9E02-EDE04955F182}" srcOrd="0" destOrd="0" presId="urn:microsoft.com/office/officeart/2005/8/layout/hierarchy3"/>
    <dgm:cxn modelId="{FB55769F-E02D-4E49-9035-63E35C953765}" srcId="{E4E94EDF-9CB3-4C19-83C9-40E3946975F4}" destId="{96831622-4011-4965-9789-616FAC7A0A30}" srcOrd="0" destOrd="0" parTransId="{979A207B-A368-4DB5-B14D-25080B69737F}" sibTransId="{D5147F14-7BA1-45AB-A7F1-EABAC8B59BAA}"/>
    <dgm:cxn modelId="{50E921A1-F22F-49F3-A3A0-FADAAD5388F7}" type="presOf" srcId="{CA768739-BCFE-4A26-AD13-7BEE8CB96C79}" destId="{107C473C-6F12-4AE5-B615-8C4C4136C484}" srcOrd="0" destOrd="0" presId="urn:microsoft.com/office/officeart/2005/8/layout/hierarchy3"/>
    <dgm:cxn modelId="{63CC89B8-721C-4BF2-968B-887AD1054CDC}" type="presOf" srcId="{96831622-4011-4965-9789-616FAC7A0A30}" destId="{F4A405E4-F615-49B6-90B2-14A4CA99228B}" srcOrd="1" destOrd="0" presId="urn:microsoft.com/office/officeart/2005/8/layout/hierarchy3"/>
    <dgm:cxn modelId="{F592FBC3-311A-43C0-8DE3-5AA3EFE1A71D}" srcId="{E4E94EDF-9CB3-4C19-83C9-40E3946975F4}" destId="{CA768739-BCFE-4A26-AD13-7BEE8CB96C79}" srcOrd="1" destOrd="0" parTransId="{B5E6129C-6A68-42C7-810D-5723559AAA33}" sibTransId="{D8395270-5EEB-4F26-A7C5-067FD9684C38}"/>
    <dgm:cxn modelId="{62CB12D0-C409-43F5-9A01-099EDED76749}" type="presOf" srcId="{CA768739-BCFE-4A26-AD13-7BEE8CB96C79}" destId="{8217CFD1-FA35-4103-B709-856819CB5CEA}" srcOrd="1" destOrd="0" presId="urn:microsoft.com/office/officeart/2005/8/layout/hierarchy3"/>
    <dgm:cxn modelId="{40C148D1-EDB7-4A63-87CF-05C139130F53}" type="presParOf" srcId="{D2505835-E1B5-452A-A0AC-2323D789F2B4}" destId="{7FB056C1-E4F6-48B7-A5CA-A6E9B37B6A55}" srcOrd="0" destOrd="0" presId="urn:microsoft.com/office/officeart/2005/8/layout/hierarchy3"/>
    <dgm:cxn modelId="{57C9B500-41A1-46EF-A4DC-41CC669CE054}" type="presParOf" srcId="{7FB056C1-E4F6-48B7-A5CA-A6E9B37B6A55}" destId="{3C026C39-8BB0-424E-AFD7-84C0643647EF}" srcOrd="0" destOrd="0" presId="urn:microsoft.com/office/officeart/2005/8/layout/hierarchy3"/>
    <dgm:cxn modelId="{5E7CBDF2-6260-4A57-ABAF-AEABCBC062AF}" type="presParOf" srcId="{3C026C39-8BB0-424E-AFD7-84C0643647EF}" destId="{F52F58C5-CB20-421B-9E02-EDE04955F182}" srcOrd="0" destOrd="0" presId="urn:microsoft.com/office/officeart/2005/8/layout/hierarchy3"/>
    <dgm:cxn modelId="{8424A68D-72AA-4775-92B5-B1336955200D}" type="presParOf" srcId="{3C026C39-8BB0-424E-AFD7-84C0643647EF}" destId="{F4A405E4-F615-49B6-90B2-14A4CA99228B}" srcOrd="1" destOrd="0" presId="urn:microsoft.com/office/officeart/2005/8/layout/hierarchy3"/>
    <dgm:cxn modelId="{9A44FAED-BC6C-4D4F-89C9-65A417A5A3E3}" type="presParOf" srcId="{7FB056C1-E4F6-48B7-A5CA-A6E9B37B6A55}" destId="{52EBFEBD-47B8-41AB-BB62-F7D1641CF7BA}" srcOrd="1" destOrd="0" presId="urn:microsoft.com/office/officeart/2005/8/layout/hierarchy3"/>
    <dgm:cxn modelId="{C16CF8F1-F60B-43CF-B7EF-055E36FA33BD}" type="presParOf" srcId="{D2505835-E1B5-452A-A0AC-2323D789F2B4}" destId="{6C865636-DE7F-4A6C-A058-8C42B978F77C}" srcOrd="1" destOrd="0" presId="urn:microsoft.com/office/officeart/2005/8/layout/hierarchy3"/>
    <dgm:cxn modelId="{AF12D74B-4E93-440F-84F2-0DD61A0BBAB3}" type="presParOf" srcId="{6C865636-DE7F-4A6C-A058-8C42B978F77C}" destId="{0F42FF87-B336-4F39-9154-AA0357A82D8F}" srcOrd="0" destOrd="0" presId="urn:microsoft.com/office/officeart/2005/8/layout/hierarchy3"/>
    <dgm:cxn modelId="{D459D57F-3867-4855-8A0F-550382B03F10}" type="presParOf" srcId="{0F42FF87-B336-4F39-9154-AA0357A82D8F}" destId="{107C473C-6F12-4AE5-B615-8C4C4136C484}" srcOrd="0" destOrd="0" presId="urn:microsoft.com/office/officeart/2005/8/layout/hierarchy3"/>
    <dgm:cxn modelId="{50EDA551-6802-432A-AA95-A6D777F72301}" type="presParOf" srcId="{0F42FF87-B336-4F39-9154-AA0357A82D8F}" destId="{8217CFD1-FA35-4103-B709-856819CB5CEA}" srcOrd="1" destOrd="0" presId="urn:microsoft.com/office/officeart/2005/8/layout/hierarchy3"/>
    <dgm:cxn modelId="{6F474E15-4672-4873-BD6E-6F82F5E61E23}" type="presParOf" srcId="{6C865636-DE7F-4A6C-A058-8C42B978F77C}" destId="{6F4053BC-AA7F-495A-B658-30DAB92BF7CF}" srcOrd="1" destOrd="0" presId="urn:microsoft.com/office/officeart/2005/8/layout/hierarchy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9F29EB-796F-4C7A-B31A-24F11F606030}">
      <dsp:nvSpPr>
        <dsp:cNvPr id="0" name=""/>
        <dsp:cNvSpPr/>
      </dsp:nvSpPr>
      <dsp:spPr>
        <a:xfrm>
          <a:off x="468272" y="3745"/>
          <a:ext cx="2171923" cy="130315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Data Cleaning (Pandas, NumPy)</a:t>
          </a:r>
        </a:p>
      </dsp:txBody>
      <dsp:txXfrm>
        <a:off x="468272" y="3745"/>
        <a:ext cx="2171923" cy="1303153"/>
      </dsp:txXfrm>
    </dsp:sp>
    <dsp:sp modelId="{3FA78ABF-C2CA-4209-8CBE-DD4E1396DA26}">
      <dsp:nvSpPr>
        <dsp:cNvPr id="0" name=""/>
        <dsp:cNvSpPr/>
      </dsp:nvSpPr>
      <dsp:spPr>
        <a:xfrm>
          <a:off x="2857388" y="3745"/>
          <a:ext cx="2171923" cy="130315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Data Preprocessing &amp; Transformation</a:t>
          </a:r>
        </a:p>
      </dsp:txBody>
      <dsp:txXfrm>
        <a:off x="2857388" y="3745"/>
        <a:ext cx="2171923" cy="1303153"/>
      </dsp:txXfrm>
    </dsp:sp>
    <dsp:sp modelId="{57E94C75-3696-4BEF-AC22-BA74302746CA}">
      <dsp:nvSpPr>
        <dsp:cNvPr id="0" name=""/>
        <dsp:cNvSpPr/>
      </dsp:nvSpPr>
      <dsp:spPr>
        <a:xfrm>
          <a:off x="5246503" y="3745"/>
          <a:ext cx="2171923" cy="130315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SQL Data Warehousing</a:t>
          </a:r>
        </a:p>
      </dsp:txBody>
      <dsp:txXfrm>
        <a:off x="5246503" y="3745"/>
        <a:ext cx="2171923" cy="1303153"/>
      </dsp:txXfrm>
    </dsp:sp>
    <dsp:sp modelId="{E052CF38-48CE-491B-AF0A-5BD9A5A72581}">
      <dsp:nvSpPr>
        <dsp:cNvPr id="0" name=""/>
        <dsp:cNvSpPr/>
      </dsp:nvSpPr>
      <dsp:spPr>
        <a:xfrm>
          <a:off x="468272" y="1524092"/>
          <a:ext cx="2171923" cy="130315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Power BI Dashboard Building</a:t>
          </a:r>
        </a:p>
      </dsp:txBody>
      <dsp:txXfrm>
        <a:off x="468272" y="1524092"/>
        <a:ext cx="2171923" cy="1303153"/>
      </dsp:txXfrm>
    </dsp:sp>
    <dsp:sp modelId="{0C9AC420-BE12-4DA2-B78C-E7F0CBE4A5D8}">
      <dsp:nvSpPr>
        <dsp:cNvPr id="0" name=""/>
        <dsp:cNvSpPr/>
      </dsp:nvSpPr>
      <dsp:spPr>
        <a:xfrm>
          <a:off x="2857388" y="1524092"/>
          <a:ext cx="2171923" cy="130315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Data Visualization &amp; Storytelling</a:t>
          </a:r>
        </a:p>
      </dsp:txBody>
      <dsp:txXfrm>
        <a:off x="2857388" y="1524092"/>
        <a:ext cx="2171923" cy="1303153"/>
      </dsp:txXfrm>
    </dsp:sp>
    <dsp:sp modelId="{F435D3B1-C9CE-4B36-B500-8BD02BC0FCA4}">
      <dsp:nvSpPr>
        <dsp:cNvPr id="0" name=""/>
        <dsp:cNvSpPr/>
      </dsp:nvSpPr>
      <dsp:spPr>
        <a:xfrm>
          <a:off x="5246503" y="1524092"/>
          <a:ext cx="2171923" cy="130315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Exploratory Data Analysis (EDA)</a:t>
          </a:r>
        </a:p>
      </dsp:txBody>
      <dsp:txXfrm>
        <a:off x="5246503" y="1524092"/>
        <a:ext cx="2171923" cy="1303153"/>
      </dsp:txXfrm>
    </dsp:sp>
    <dsp:sp modelId="{CAF5A0F1-E3D6-48C4-BA81-EC6E673545C1}">
      <dsp:nvSpPr>
        <dsp:cNvPr id="0" name=""/>
        <dsp:cNvSpPr/>
      </dsp:nvSpPr>
      <dsp:spPr>
        <a:xfrm>
          <a:off x="2857388" y="3044438"/>
          <a:ext cx="2171923" cy="130315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Business Insight Generation</a:t>
          </a:r>
        </a:p>
      </dsp:txBody>
      <dsp:txXfrm>
        <a:off x="2857388" y="3044438"/>
        <a:ext cx="2171923" cy="130315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2F58C5-CB20-421B-9E02-EDE04955F182}">
      <dsp:nvSpPr>
        <dsp:cNvPr id="0" name=""/>
        <dsp:cNvSpPr/>
      </dsp:nvSpPr>
      <dsp:spPr>
        <a:xfrm>
          <a:off x="1413" y="241391"/>
          <a:ext cx="3607351" cy="21127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The project leverages Python with Pandas and NumPy for data cleaning, preprocessing, and feature engineering, ensuring raw real-estate data is transformed into structured insights. The cleaned data is then stored in a MySQL database using </a:t>
          </a:r>
          <a:r>
            <a:rPr lang="en-US" sz="1600" kern="1200" dirty="0" err="1"/>
            <a:t>SQLAlchemy</a:t>
          </a:r>
          <a:r>
            <a:rPr lang="en-US" sz="1600" kern="1200" dirty="0"/>
            <a:t> for seamless querying and management. </a:t>
          </a:r>
        </a:p>
      </dsp:txBody>
      <dsp:txXfrm>
        <a:off x="63293" y="303271"/>
        <a:ext cx="3483591" cy="1988984"/>
      </dsp:txXfrm>
    </dsp:sp>
    <dsp:sp modelId="{107C473C-6F12-4AE5-B615-8C4C4136C484}">
      <dsp:nvSpPr>
        <dsp:cNvPr id="0" name=""/>
        <dsp:cNvSpPr/>
      </dsp:nvSpPr>
      <dsp:spPr>
        <a:xfrm>
          <a:off x="4359696" y="241391"/>
          <a:ext cx="3525590" cy="213147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kern="1200" dirty="0"/>
            <a:t>For visualization, Power BI is used to build interactive dashboards, while Canva is utilized to design polished reports and presentation materials, making the analysis more visually engaging and easy to communicate. </a:t>
          </a:r>
        </a:p>
      </dsp:txBody>
      <dsp:txXfrm>
        <a:off x="4422125" y="303820"/>
        <a:ext cx="3400732" cy="200661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9/22/2025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9/22/2025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9/22/2025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9/22/2025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9/22/2025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9/22/2025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libreshot.com/modern-apartment-house/"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flickr.com/photos/baltimoreheritage/24097325909/" TargetMode="External"/><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villeeye.com/news-commentary/artistry-apartments-victims-of-multiple-armed-robberies/"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pexels.com/photo/facades-of-similar-modern-skyscrapers-6084196/" TargetMode="Externa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hyperlink" Target="https://evilleeye.com/news-commentary/groundbreaking-emeryvilles-estrella-vista-affordable-apartment-community/" TargetMode="External"/><Relationship Id="rId7" Type="http://schemas.openxmlformats.org/officeDocument/2006/relationships/diagramColors" Target="../diagrams/colors1.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hyperlink" Target="https://pixabay.com/en/san-francisco-city-buildings-53281/" TargetMode="External"/><Relationship Id="rId7" Type="http://schemas.openxmlformats.org/officeDocument/2006/relationships/diagramColors" Target="../diagrams/colors2.xm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10" Type="http://schemas.openxmlformats.org/officeDocument/2006/relationships/image" Target="../media/image7.png"/><Relationship Id="rId4" Type="http://schemas.openxmlformats.org/officeDocument/2006/relationships/diagramData" Target="../diagrams/data2.xml"/><Relationship Id="rId9"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hyperlink" Target="https://evilleeye.com/news-commentary/artistry-apartments-victims-of-multiple-armed-robberies/"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e.wikipedia.org/wiki/Datei:Kensington_Buildings.JPG" TargetMode="Externa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hyperlink" Target="https://www.pexels.com/photo/apartments-architectural-design-architecture-brick-walls-245268/" TargetMode="External"/><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hyperlink" Target="https://www.flickr.com/photos/baltimoreheritage/24097325909/" TargetMode="External"/><Relationship Id="rId2" Type="http://schemas.openxmlformats.org/officeDocument/2006/relationships/image" Target="../media/image16.jpe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low angle view of a building&#10;&#10;AI-generated content may be incorrect.">
            <a:extLst>
              <a:ext uri="{FF2B5EF4-FFF2-40B4-BE49-F238E27FC236}">
                <a16:creationId xmlns:a16="http://schemas.microsoft.com/office/drawing/2014/main" id="{1A354E07-0EF3-D699-9241-2E4A2B1F7366}"/>
              </a:ext>
            </a:extLst>
          </p:cNvPr>
          <p:cNvPicPr>
            <a:picLocks noChangeAspect="1"/>
          </p:cNvPicPr>
          <p:nvPr/>
        </p:nvPicPr>
        <p:blipFill>
          <a:blip r:embed="rId2">
            <a:extLst>
              <a:ext uri="{837473B0-CC2E-450A-ABE3-18F120FF3D39}">
                <a1611:picAttrSrcUrl xmlns:a1611="http://schemas.microsoft.com/office/drawing/2016/11/main" r:id="rId3"/>
              </a:ext>
            </a:extLst>
          </a:blip>
          <a:srcRect l="9502" r="26207" b="6458"/>
          <a:stretch>
            <a:fillRect/>
          </a:stretch>
        </p:blipFill>
        <p:spPr>
          <a:xfrm>
            <a:off x="2642616" y="0"/>
            <a:ext cx="6501384" cy="6857990"/>
          </a:xfrm>
          <a:prstGeom prst="rect">
            <a:avLst/>
          </a:prstGeom>
        </p:spPr>
      </p:pic>
      <p:sp>
        <p:nvSpPr>
          <p:cNvPr id="14" name="Rectangle 13">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317450"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358484" y="2119817"/>
            <a:ext cx="4650837" cy="2206680"/>
          </a:xfrm>
        </p:spPr>
        <p:txBody>
          <a:bodyPr anchor="b">
            <a:normAutofit/>
          </a:bodyPr>
          <a:lstStyle/>
          <a:p>
            <a:pPr algn="l">
              <a:lnSpc>
                <a:spcPct val="90000"/>
              </a:lnSpc>
            </a:pPr>
            <a:r>
              <a:rPr lang="en-US" sz="4200" dirty="0"/>
              <a:t>Luxury Housing Sales Analysis – Bengaluru</a:t>
            </a:r>
          </a:p>
        </p:txBody>
      </p:sp>
      <p:sp>
        <p:nvSpPr>
          <p:cNvPr id="3" name="Subtitle 2"/>
          <p:cNvSpPr>
            <a:spLocks noGrp="1"/>
          </p:cNvSpPr>
          <p:nvPr>
            <p:ph type="subTitle" idx="1"/>
          </p:nvPr>
        </p:nvSpPr>
        <p:spPr>
          <a:xfrm>
            <a:off x="358485" y="4872922"/>
            <a:ext cx="2822037" cy="937891"/>
          </a:xfrm>
        </p:spPr>
        <p:txBody>
          <a:bodyPr>
            <a:normAutofit/>
          </a:bodyPr>
          <a:lstStyle/>
          <a:p>
            <a:pPr algn="l"/>
            <a:r>
              <a:rPr lang="en-US" sz="1700" dirty="0"/>
              <a:t>Python | SQL | Power BI</a:t>
            </a:r>
          </a:p>
          <a:p>
            <a:pPr algn="l"/>
            <a:r>
              <a:rPr lang="en-US" sz="1700" dirty="0"/>
              <a:t>Real Estate Data Analytics Project</a:t>
            </a:r>
          </a:p>
        </p:txBody>
      </p:sp>
      <p:sp>
        <p:nvSpPr>
          <p:cNvPr id="16"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1653" y="434802"/>
            <a:ext cx="146304"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771" y="4546920"/>
            <a:ext cx="298323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2F2D1044-2BBD-B7D9-4CAB-6CC4CEA4CF71}"/>
              </a:ext>
            </a:extLst>
          </p:cNvPr>
          <p:cNvSpPr txBox="1"/>
          <p:nvPr/>
        </p:nvSpPr>
        <p:spPr>
          <a:xfrm>
            <a:off x="341906" y="6097552"/>
            <a:ext cx="2894276" cy="369332"/>
          </a:xfrm>
          <a:prstGeom prst="rect">
            <a:avLst/>
          </a:prstGeom>
          <a:noFill/>
        </p:spPr>
        <p:txBody>
          <a:bodyPr wrap="square">
            <a:spAutoFit/>
          </a:bodyPr>
          <a:lstStyle/>
          <a:p>
            <a:r>
              <a:rPr lang="en-US" dirty="0"/>
              <a:t>PRESENTER - LOGESWARI P</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rick building with a street and cars">
            <a:extLst>
              <a:ext uri="{FF2B5EF4-FFF2-40B4-BE49-F238E27FC236}">
                <a16:creationId xmlns:a16="http://schemas.microsoft.com/office/drawing/2014/main" id="{85A837BC-5E36-E237-978C-664FAB63BB54}"/>
              </a:ext>
            </a:extLst>
          </p:cNvPr>
          <p:cNvPicPr>
            <a:picLocks noChangeAspect="1"/>
          </p:cNvPicPr>
          <p:nvPr/>
        </p:nvPicPr>
        <p:blipFill>
          <a:blip r:embed="rId2">
            <a:alphaModFix amt="50000"/>
            <a:extLst>
              <a:ext uri="{837473B0-CC2E-450A-ABE3-18F120FF3D39}">
                <a1611:picAttrSrcUrl xmlns:a1611="http://schemas.microsoft.com/office/drawing/2016/11/main" r:id="rId3"/>
              </a:ext>
            </a:extLst>
          </a:blip>
          <a:srcRect/>
          <a:stretch>
            <a:fillRect/>
          </a:stretch>
        </p:blipFill>
        <p:spPr>
          <a:xfrm>
            <a:off x="20" y="1"/>
            <a:ext cx="9143980" cy="6857999"/>
          </a:xfrm>
          <a:prstGeom prst="rect">
            <a:avLst/>
          </a:prstGeom>
        </p:spPr>
      </p:pic>
      <p:sp>
        <p:nvSpPr>
          <p:cNvPr id="2" name="Title 1">
            <a:extLst>
              <a:ext uri="{FF2B5EF4-FFF2-40B4-BE49-F238E27FC236}">
                <a16:creationId xmlns:a16="http://schemas.microsoft.com/office/drawing/2014/main" id="{D607B9BA-51F7-7276-EBFF-7F09B5087F32}"/>
              </a:ext>
            </a:extLst>
          </p:cNvPr>
          <p:cNvSpPr>
            <a:spLocks noGrp="1"/>
          </p:cNvSpPr>
          <p:nvPr>
            <p:ph type="title"/>
          </p:nvPr>
        </p:nvSpPr>
        <p:spPr>
          <a:xfrm>
            <a:off x="1143000" y="1122362"/>
            <a:ext cx="6858000" cy="2900518"/>
          </a:xfrm>
        </p:spPr>
        <p:txBody>
          <a:bodyPr vert="horz" lIns="91440" tIns="45720" rIns="91440" bIns="45720" rtlCol="0" anchor="b">
            <a:normAutofit/>
          </a:bodyPr>
          <a:lstStyle/>
          <a:p>
            <a:pPr defTabSz="914400">
              <a:lnSpc>
                <a:spcPct val="90000"/>
              </a:lnSpc>
            </a:pPr>
            <a:r>
              <a:rPr lang="en-US" sz="6000">
                <a:solidFill>
                  <a:srgbClr val="FFFFFF"/>
                </a:solidFill>
              </a:rPr>
              <a:t>Thank you</a:t>
            </a:r>
          </a:p>
        </p:txBody>
      </p:sp>
    </p:spTree>
    <p:extLst>
      <p:ext uri="{BB962C8B-B14F-4D97-AF65-F5344CB8AC3E}">
        <p14:creationId xmlns:p14="http://schemas.microsoft.com/office/powerpoint/2010/main" val="276069048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uilding with a parking lot">
            <a:extLst>
              <a:ext uri="{FF2B5EF4-FFF2-40B4-BE49-F238E27FC236}">
                <a16:creationId xmlns:a16="http://schemas.microsoft.com/office/drawing/2014/main" id="{C1D3C8F2-034A-C4C7-D975-F2814E495A86}"/>
              </a:ext>
            </a:extLst>
          </p:cNvPr>
          <p:cNvPicPr>
            <a:picLocks noChangeAspect="1"/>
          </p:cNvPicPr>
          <p:nvPr/>
        </p:nvPicPr>
        <p:blipFill>
          <a:blip r:embed="rId2">
            <a:alphaModFix amt="35000"/>
            <a:extLst>
              <a:ext uri="{837473B0-CC2E-450A-ABE3-18F120FF3D39}">
                <a1611:picAttrSrcUrl xmlns:a1611="http://schemas.microsoft.com/office/drawing/2016/11/main" r:id="rId3"/>
              </a:ext>
            </a:extLst>
          </a:blip>
          <a:srcRect l="5270" r="19063" b="-1"/>
          <a:stretch>
            <a:fillRect/>
          </a:stretch>
        </p:blipFill>
        <p:spPr>
          <a:xfrm>
            <a:off x="20" y="10"/>
            <a:ext cx="9143980" cy="6857990"/>
          </a:xfrm>
          <a:prstGeom prst="rect">
            <a:avLst/>
          </a:prstGeom>
        </p:spPr>
      </p:pic>
      <p:sp>
        <p:nvSpPr>
          <p:cNvPr id="2" name="Title 1">
            <a:extLst>
              <a:ext uri="{FF2B5EF4-FFF2-40B4-BE49-F238E27FC236}">
                <a16:creationId xmlns:a16="http://schemas.microsoft.com/office/drawing/2014/main" id="{0B00A15C-DA17-3F9B-DE7A-62AAAD80D588}"/>
              </a:ext>
            </a:extLst>
          </p:cNvPr>
          <p:cNvSpPr>
            <a:spLocks noGrp="1"/>
          </p:cNvSpPr>
          <p:nvPr>
            <p:ph type="title"/>
          </p:nvPr>
        </p:nvSpPr>
        <p:spPr>
          <a:xfrm>
            <a:off x="628650" y="365125"/>
            <a:ext cx="7886700" cy="1325563"/>
          </a:xfrm>
        </p:spPr>
        <p:txBody>
          <a:bodyPr>
            <a:normAutofit/>
          </a:bodyPr>
          <a:lstStyle/>
          <a:p>
            <a:r>
              <a:rPr lang="en-IN" b="1" u="sng" dirty="0">
                <a:solidFill>
                  <a:srgbClr val="FFFFFF"/>
                </a:solidFill>
              </a:rPr>
              <a:t>About Project</a:t>
            </a:r>
          </a:p>
        </p:txBody>
      </p:sp>
      <p:sp>
        <p:nvSpPr>
          <p:cNvPr id="3" name="Content Placeholder 2">
            <a:extLst>
              <a:ext uri="{FF2B5EF4-FFF2-40B4-BE49-F238E27FC236}">
                <a16:creationId xmlns:a16="http://schemas.microsoft.com/office/drawing/2014/main" id="{0B0F7902-7814-E5BA-7A20-37B2319FD2E6}"/>
              </a:ext>
            </a:extLst>
          </p:cNvPr>
          <p:cNvSpPr>
            <a:spLocks noGrp="1"/>
          </p:cNvSpPr>
          <p:nvPr>
            <p:ph idx="1"/>
          </p:nvPr>
        </p:nvSpPr>
        <p:spPr>
          <a:xfrm>
            <a:off x="628650" y="1825625"/>
            <a:ext cx="7637526" cy="4063111"/>
          </a:xfrm>
        </p:spPr>
        <p:txBody>
          <a:bodyPr>
            <a:normAutofit/>
          </a:bodyPr>
          <a:lstStyle/>
          <a:p>
            <a:pPr>
              <a:lnSpc>
                <a:spcPct val="90000"/>
              </a:lnSpc>
            </a:pPr>
            <a:r>
              <a:rPr lang="en-US" sz="2800" dirty="0">
                <a:solidFill>
                  <a:srgbClr val="FFFFFF"/>
                </a:solidFill>
              </a:rPr>
              <a:t>Luxury Housing Sale Analysis is a comprehensive data-cleaning and visualization project focused on the luxury real-estate market in Bengaluru (Bangalore), India. The goal is to take raw transaction data and transform it into actionable insights that help stakeholders—developers, real estate investors, and urban planners—understand market trends, builder performance, amenity influence, and geographical patterns. </a:t>
            </a:r>
            <a:endParaRPr lang="en-IN" sz="2800" dirty="0">
              <a:solidFill>
                <a:srgbClr val="FFFFFF"/>
              </a:solidFill>
            </a:endParaRPr>
          </a:p>
        </p:txBody>
      </p:sp>
    </p:spTree>
    <p:extLst>
      <p:ext uri="{BB962C8B-B14F-4D97-AF65-F5344CB8AC3E}">
        <p14:creationId xmlns:p14="http://schemas.microsoft.com/office/powerpoint/2010/main" val="214279407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low angle view of a tall building&#10;&#10;AI-generated content may be incorrect.">
            <a:extLst>
              <a:ext uri="{FF2B5EF4-FFF2-40B4-BE49-F238E27FC236}">
                <a16:creationId xmlns:a16="http://schemas.microsoft.com/office/drawing/2014/main" id="{BB725BBA-A29E-E7B8-E4BB-8802FFBFC6B9}"/>
              </a:ext>
            </a:extLst>
          </p:cNvPr>
          <p:cNvPicPr>
            <a:picLocks noChangeAspect="1"/>
          </p:cNvPicPr>
          <p:nvPr/>
        </p:nvPicPr>
        <p:blipFill>
          <a:blip r:embed="rId2">
            <a:alphaModFix amt="35000"/>
            <a:extLst>
              <a:ext uri="{837473B0-CC2E-450A-ABE3-18F120FF3D39}">
                <a1611:picAttrSrcUrl xmlns:a1611="http://schemas.microsoft.com/office/drawing/2016/11/main" r:id="rId3"/>
              </a:ext>
            </a:extLst>
          </a:blip>
          <a:srcRect/>
          <a:stretch>
            <a:fillRect/>
          </a:stretch>
        </p:blipFill>
        <p:spPr>
          <a:xfrm>
            <a:off x="20" y="10"/>
            <a:ext cx="9143980" cy="6857990"/>
          </a:xfrm>
          <a:prstGeom prst="rect">
            <a:avLst/>
          </a:prstGeom>
        </p:spPr>
      </p:pic>
      <p:sp>
        <p:nvSpPr>
          <p:cNvPr id="2" name="Title 1"/>
          <p:cNvSpPr>
            <a:spLocks noGrp="1"/>
          </p:cNvSpPr>
          <p:nvPr>
            <p:ph type="title"/>
          </p:nvPr>
        </p:nvSpPr>
        <p:spPr>
          <a:xfrm>
            <a:off x="1810512" y="681037"/>
            <a:ext cx="5815584" cy="672275"/>
          </a:xfrm>
        </p:spPr>
        <p:txBody>
          <a:bodyPr vert="horz" lIns="91440" tIns="45720" rIns="91440" bIns="45720" rtlCol="0">
            <a:normAutofit fontScale="90000"/>
          </a:bodyPr>
          <a:lstStyle/>
          <a:p>
            <a:pPr defTabSz="914400"/>
            <a:r>
              <a:rPr lang="en-US" b="1" u="sng" kern="1200" dirty="0">
                <a:solidFill>
                  <a:srgbClr val="FFFFFF"/>
                </a:solidFill>
                <a:latin typeface="+mj-lt"/>
                <a:ea typeface="+mj-ea"/>
                <a:cs typeface="+mj-cs"/>
              </a:rPr>
              <a:t>Domain</a:t>
            </a:r>
          </a:p>
        </p:txBody>
      </p:sp>
      <p:sp>
        <p:nvSpPr>
          <p:cNvPr id="3" name="Content Placeholder 2"/>
          <p:cNvSpPr>
            <a:spLocks noGrp="1"/>
          </p:cNvSpPr>
          <p:nvPr>
            <p:ph idx="1"/>
          </p:nvPr>
        </p:nvSpPr>
        <p:spPr>
          <a:xfrm>
            <a:off x="628650" y="1825625"/>
            <a:ext cx="7886700" cy="4351338"/>
          </a:xfrm>
        </p:spPr>
        <p:txBody>
          <a:bodyPr vert="horz" lIns="91440" tIns="45720" rIns="91440" bIns="45720" rtlCol="0">
            <a:normAutofit/>
          </a:bodyPr>
          <a:lstStyle/>
          <a:p>
            <a:pPr marL="0" indent="0" defTabSz="914400">
              <a:spcBef>
                <a:spcPts val="1000"/>
              </a:spcBef>
              <a:buNone/>
            </a:pPr>
            <a:r>
              <a:rPr lang="en-US" kern="1200">
                <a:solidFill>
                  <a:srgbClr val="FFFFFF"/>
                </a:solidFill>
                <a:latin typeface="+mn-lt"/>
                <a:ea typeface="+mn-ea"/>
                <a:cs typeface="+mn-cs"/>
              </a:rPr>
              <a:t>🏠 Real Estate</a:t>
            </a:r>
          </a:p>
          <a:p>
            <a:pPr marL="0" indent="0" defTabSz="914400">
              <a:spcBef>
                <a:spcPts val="1000"/>
              </a:spcBef>
              <a:buNone/>
            </a:pPr>
            <a:r>
              <a:rPr lang="en-US" kern="1200">
                <a:solidFill>
                  <a:srgbClr val="FFFFFF"/>
                </a:solidFill>
                <a:latin typeface="+mn-lt"/>
                <a:ea typeface="+mn-ea"/>
                <a:cs typeface="+mn-cs"/>
              </a:rPr>
              <a:t>📊 Business Intelligence</a:t>
            </a:r>
          </a:p>
          <a:p>
            <a:pPr marL="0" indent="0" defTabSz="914400">
              <a:spcBef>
                <a:spcPts val="1000"/>
              </a:spcBef>
              <a:buNone/>
            </a:pPr>
            <a:r>
              <a:rPr lang="en-US" kern="1200">
                <a:solidFill>
                  <a:srgbClr val="FFFFFF"/>
                </a:solidFill>
                <a:latin typeface="+mn-lt"/>
                <a:ea typeface="+mn-ea"/>
                <a:cs typeface="+mn-cs"/>
              </a:rPr>
              <a:t>📈 Data Analytics </a:t>
            </a:r>
          </a:p>
          <a:p>
            <a:pPr marL="0" indent="0" defTabSz="914400">
              <a:spcBef>
                <a:spcPts val="1000"/>
              </a:spcBef>
              <a:buNone/>
            </a:pPr>
            <a:r>
              <a:rPr lang="en-US" kern="1200">
                <a:solidFill>
                  <a:srgbClr val="FFFFFF"/>
                </a:solidFill>
                <a:latin typeface="+mn-lt"/>
                <a:ea typeface="+mn-ea"/>
                <a:cs typeface="+mn-cs"/>
              </a:rPr>
              <a:t>🌆 Urban Market Research</a:t>
            </a:r>
          </a:p>
        </p:txBody>
      </p:sp>
    </p:spTree>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building with many windows&#10;&#10;AI-generated content may be incorrect.">
            <a:extLst>
              <a:ext uri="{FF2B5EF4-FFF2-40B4-BE49-F238E27FC236}">
                <a16:creationId xmlns:a16="http://schemas.microsoft.com/office/drawing/2014/main" id="{4846D1E2-151E-684D-E37A-4DC487F37CA9}"/>
              </a:ext>
            </a:extLst>
          </p:cNvPr>
          <p:cNvPicPr>
            <a:picLocks noChangeAspect="1"/>
          </p:cNvPicPr>
          <p:nvPr/>
        </p:nvPicPr>
        <p:blipFill>
          <a:blip r:embed="rId2">
            <a:alphaModFix amt="35000"/>
            <a:extLst>
              <a:ext uri="{837473B0-CC2E-450A-ABE3-18F120FF3D39}">
                <a1611:picAttrSrcUrl xmlns:a1611="http://schemas.microsoft.com/office/drawing/2016/11/main" r:id="rId3"/>
              </a:ext>
            </a:extLst>
          </a:blip>
          <a:srcRect l="12370" r="14965" b="1"/>
          <a:stretch>
            <a:fillRect/>
          </a:stretch>
        </p:blipFill>
        <p:spPr>
          <a:xfrm>
            <a:off x="20" y="10"/>
            <a:ext cx="9143980" cy="6857990"/>
          </a:xfrm>
          <a:prstGeom prst="rect">
            <a:avLst/>
          </a:prstGeom>
        </p:spPr>
      </p:pic>
      <p:sp>
        <p:nvSpPr>
          <p:cNvPr id="2" name="Title 1"/>
          <p:cNvSpPr>
            <a:spLocks noGrp="1"/>
          </p:cNvSpPr>
          <p:nvPr>
            <p:ph type="title"/>
          </p:nvPr>
        </p:nvSpPr>
        <p:spPr>
          <a:xfrm>
            <a:off x="628650" y="365125"/>
            <a:ext cx="7886700" cy="1325563"/>
          </a:xfrm>
        </p:spPr>
        <p:txBody>
          <a:bodyPr>
            <a:normAutofit/>
          </a:bodyPr>
          <a:lstStyle/>
          <a:p>
            <a:r>
              <a:rPr lang="en-IN" b="1" u="sng" dirty="0">
                <a:solidFill>
                  <a:srgbClr val="FFFFFF"/>
                </a:solidFill>
              </a:rPr>
              <a:t>Skills Takeaway</a:t>
            </a:r>
          </a:p>
        </p:txBody>
      </p:sp>
      <p:graphicFrame>
        <p:nvGraphicFramePr>
          <p:cNvPr id="5" name="Content Placeholder 2">
            <a:extLst>
              <a:ext uri="{FF2B5EF4-FFF2-40B4-BE49-F238E27FC236}">
                <a16:creationId xmlns:a16="http://schemas.microsoft.com/office/drawing/2014/main" id="{F64738E8-62D9-0F6D-803B-56A5269279F9}"/>
              </a:ext>
            </a:extLst>
          </p:cNvPr>
          <p:cNvGraphicFramePr>
            <a:graphicFrameLocks noGrp="1"/>
          </p:cNvGraphicFramePr>
          <p:nvPr>
            <p:ph idx="1"/>
            <p:extLst>
              <p:ext uri="{D42A27DB-BD31-4B8C-83A1-F6EECF244321}">
                <p14:modId xmlns:p14="http://schemas.microsoft.com/office/powerpoint/2010/main" val="3766196957"/>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descr="A high angle view of a city&#10;&#10;AI-generated content may be incorrect.">
            <a:extLst>
              <a:ext uri="{FF2B5EF4-FFF2-40B4-BE49-F238E27FC236}">
                <a16:creationId xmlns:a16="http://schemas.microsoft.com/office/drawing/2014/main" id="{62B3B1A5-F646-6230-D580-74A735E1F650}"/>
              </a:ext>
            </a:extLst>
          </p:cNvPr>
          <p:cNvPicPr>
            <a:picLocks noChangeAspect="1"/>
          </p:cNvPicPr>
          <p:nvPr/>
        </p:nvPicPr>
        <p:blipFill>
          <a:blip r:embed="rId2">
            <a:duotone>
              <a:prstClr val="black"/>
              <a:schemeClr val="tx2">
                <a:tint val="45000"/>
                <a:satMod val="400000"/>
              </a:schemeClr>
            </a:duotone>
            <a:alphaModFix amt="25000"/>
            <a:extLst>
              <a:ext uri="{837473B0-CC2E-450A-ABE3-18F120FF3D39}">
                <a1611:picAttrSrcUrl xmlns:a1611="http://schemas.microsoft.com/office/drawing/2016/11/main" r:id="rId3"/>
              </a:ext>
            </a:extLst>
          </a:blip>
          <a:srcRect l="3098" r="18569"/>
          <a:stretch>
            <a:fillRect/>
          </a:stretch>
        </p:blipFill>
        <p:spPr>
          <a:xfrm>
            <a:off x="0" y="42545"/>
            <a:ext cx="9143980" cy="6857990"/>
          </a:xfrm>
          <a:prstGeom prst="rect">
            <a:avLst/>
          </a:prstGeom>
        </p:spPr>
      </p:pic>
      <p:sp>
        <p:nvSpPr>
          <p:cNvPr id="2" name="Title 1"/>
          <p:cNvSpPr>
            <a:spLocks noGrp="1"/>
          </p:cNvSpPr>
          <p:nvPr>
            <p:ph type="title"/>
          </p:nvPr>
        </p:nvSpPr>
        <p:spPr>
          <a:xfrm>
            <a:off x="628650" y="365125"/>
            <a:ext cx="7527798" cy="1325563"/>
          </a:xfrm>
        </p:spPr>
        <p:txBody>
          <a:bodyPr>
            <a:normAutofit/>
          </a:bodyPr>
          <a:lstStyle/>
          <a:p>
            <a:r>
              <a:rPr lang="en-IN" b="1" u="sng" dirty="0"/>
              <a:t>Tech Stack </a:t>
            </a:r>
            <a:endParaRPr b="1" u="sng" dirty="0"/>
          </a:p>
        </p:txBody>
      </p:sp>
      <p:graphicFrame>
        <p:nvGraphicFramePr>
          <p:cNvPr id="15" name="Content Placeholder 2">
            <a:extLst>
              <a:ext uri="{FF2B5EF4-FFF2-40B4-BE49-F238E27FC236}">
                <a16:creationId xmlns:a16="http://schemas.microsoft.com/office/drawing/2014/main" id="{650785FE-4E2F-C017-0D74-7DA4ADE3355E}"/>
              </a:ext>
            </a:extLst>
          </p:cNvPr>
          <p:cNvGraphicFramePr>
            <a:graphicFrameLocks noGrp="1"/>
          </p:cNvGraphicFramePr>
          <p:nvPr>
            <p:ph idx="1"/>
            <p:extLst>
              <p:ext uri="{D42A27DB-BD31-4B8C-83A1-F6EECF244321}">
                <p14:modId xmlns:p14="http://schemas.microsoft.com/office/powerpoint/2010/main" val="1112517281"/>
              </p:ext>
            </p:extLst>
          </p:nvPr>
        </p:nvGraphicFramePr>
        <p:xfrm>
          <a:off x="628640" y="1471991"/>
          <a:ext cx="7886700" cy="261425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1" name="Picture 10">
            <a:extLst>
              <a:ext uri="{FF2B5EF4-FFF2-40B4-BE49-F238E27FC236}">
                <a16:creationId xmlns:a16="http://schemas.microsoft.com/office/drawing/2014/main" id="{90CF7A3C-D405-63FC-620E-5176F79F95ED}"/>
              </a:ext>
            </a:extLst>
          </p:cNvPr>
          <p:cNvPicPr>
            <a:picLocks noChangeAspect="1"/>
          </p:cNvPicPr>
          <p:nvPr/>
        </p:nvPicPr>
        <p:blipFill>
          <a:blip r:embed="rId9"/>
          <a:stretch>
            <a:fillRect/>
          </a:stretch>
        </p:blipFill>
        <p:spPr>
          <a:xfrm>
            <a:off x="107226" y="4102567"/>
            <a:ext cx="4621790" cy="1659987"/>
          </a:xfrm>
          <a:prstGeom prst="rect">
            <a:avLst/>
          </a:prstGeom>
        </p:spPr>
      </p:pic>
      <p:pic>
        <p:nvPicPr>
          <p:cNvPr id="13" name="Picture 12">
            <a:extLst>
              <a:ext uri="{FF2B5EF4-FFF2-40B4-BE49-F238E27FC236}">
                <a16:creationId xmlns:a16="http://schemas.microsoft.com/office/drawing/2014/main" id="{CDCA397D-F0AD-3D5A-94C3-F163E4DC4A72}"/>
              </a:ext>
            </a:extLst>
          </p:cNvPr>
          <p:cNvPicPr>
            <a:picLocks noChangeAspect="1"/>
          </p:cNvPicPr>
          <p:nvPr/>
        </p:nvPicPr>
        <p:blipFill>
          <a:blip r:embed="rId10"/>
          <a:stretch>
            <a:fillRect/>
          </a:stretch>
        </p:blipFill>
        <p:spPr>
          <a:xfrm>
            <a:off x="4729929" y="4086246"/>
            <a:ext cx="4306825" cy="1691865"/>
          </a:xfrm>
          <a:prstGeom prst="rect">
            <a:avLst/>
          </a:prstGeom>
        </p:spPr>
      </p:pic>
    </p:spTree>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uilding with a parking lot">
            <a:extLst>
              <a:ext uri="{FF2B5EF4-FFF2-40B4-BE49-F238E27FC236}">
                <a16:creationId xmlns:a16="http://schemas.microsoft.com/office/drawing/2014/main" id="{135D669D-8B81-1D26-C7FB-D61BFC837323}"/>
              </a:ext>
            </a:extLst>
          </p:cNvPr>
          <p:cNvPicPr>
            <a:picLocks noChangeAspect="1"/>
          </p:cNvPicPr>
          <p:nvPr/>
        </p:nvPicPr>
        <p:blipFill>
          <a:blip r:embed="rId2">
            <a:alphaModFix amt="35000"/>
            <a:extLst>
              <a:ext uri="{837473B0-CC2E-450A-ABE3-18F120FF3D39}">
                <a1611:picAttrSrcUrl xmlns:a1611="http://schemas.microsoft.com/office/drawing/2016/11/main" r:id="rId3"/>
              </a:ext>
            </a:extLst>
          </a:blip>
          <a:srcRect l="5270" r="19063" b="-1"/>
          <a:stretch>
            <a:fillRect/>
          </a:stretch>
        </p:blipFill>
        <p:spPr>
          <a:xfrm>
            <a:off x="20" y="10"/>
            <a:ext cx="9143980" cy="6857990"/>
          </a:xfrm>
          <a:prstGeom prst="rect">
            <a:avLst/>
          </a:prstGeom>
        </p:spPr>
      </p:pic>
      <p:sp>
        <p:nvSpPr>
          <p:cNvPr id="2" name="Title 1"/>
          <p:cNvSpPr>
            <a:spLocks noGrp="1"/>
          </p:cNvSpPr>
          <p:nvPr>
            <p:ph type="title"/>
          </p:nvPr>
        </p:nvSpPr>
        <p:spPr>
          <a:xfrm>
            <a:off x="628650" y="365125"/>
            <a:ext cx="7886700" cy="1325563"/>
          </a:xfrm>
        </p:spPr>
        <p:txBody>
          <a:bodyPr>
            <a:normAutofit/>
          </a:bodyPr>
          <a:lstStyle/>
          <a:p>
            <a:r>
              <a:rPr lang="en-IN" u="sng" dirty="0">
                <a:solidFill>
                  <a:srgbClr val="FFFFFF"/>
                </a:solidFill>
              </a:rPr>
              <a:t>Analyse</a:t>
            </a:r>
          </a:p>
        </p:txBody>
      </p:sp>
      <p:sp>
        <p:nvSpPr>
          <p:cNvPr id="3" name="Content Placeholder 2"/>
          <p:cNvSpPr>
            <a:spLocks noGrp="1"/>
          </p:cNvSpPr>
          <p:nvPr>
            <p:ph idx="1"/>
          </p:nvPr>
        </p:nvSpPr>
        <p:spPr>
          <a:xfrm>
            <a:off x="628650" y="1563625"/>
            <a:ext cx="7445502" cy="2441448"/>
          </a:xfrm>
        </p:spPr>
        <p:txBody>
          <a:bodyPr>
            <a:normAutofit/>
          </a:bodyPr>
          <a:lstStyle/>
          <a:p>
            <a:pPr marL="0" indent="0">
              <a:lnSpc>
                <a:spcPct val="90000"/>
              </a:lnSpc>
              <a:buNone/>
            </a:pPr>
            <a:r>
              <a:rPr lang="en-IN" sz="2800" b="1" u="sng" dirty="0">
                <a:solidFill>
                  <a:srgbClr val="FFFFFF"/>
                </a:solidFill>
              </a:rPr>
              <a:t>Market Trends</a:t>
            </a:r>
            <a:r>
              <a:rPr lang="en-IN" sz="2000" b="1" u="sng" dirty="0">
                <a:solidFill>
                  <a:srgbClr val="FFFFFF"/>
                </a:solidFill>
              </a:rPr>
              <a:t> </a:t>
            </a:r>
          </a:p>
          <a:p>
            <a:pPr>
              <a:lnSpc>
                <a:spcPct val="90000"/>
              </a:lnSpc>
            </a:pPr>
            <a:r>
              <a:rPr lang="en-IN" sz="2000" dirty="0">
                <a:solidFill>
                  <a:srgbClr val="FFFFFF"/>
                </a:solidFill>
              </a:rPr>
              <a:t>Quarterly booking patterns across micro-markets </a:t>
            </a:r>
          </a:p>
          <a:p>
            <a:pPr>
              <a:lnSpc>
                <a:spcPct val="90000"/>
              </a:lnSpc>
            </a:pPr>
            <a:r>
              <a:rPr lang="en-IN" sz="2000" dirty="0">
                <a:solidFill>
                  <a:srgbClr val="FFFFFF"/>
                </a:solidFill>
              </a:rPr>
              <a:t>Image: Line chart showing fluctuation by </a:t>
            </a:r>
            <a:r>
              <a:rPr lang="en-IN" sz="2000" dirty="0" err="1">
                <a:solidFill>
                  <a:srgbClr val="FFFFFF"/>
                </a:solidFill>
              </a:rPr>
              <a:t>micromarket</a:t>
            </a:r>
            <a:r>
              <a:rPr lang="en-IN" sz="2000" dirty="0">
                <a:solidFill>
                  <a:srgbClr val="FFFFFF"/>
                </a:solidFill>
              </a:rPr>
              <a:t> </a:t>
            </a:r>
          </a:p>
          <a:p>
            <a:pPr>
              <a:lnSpc>
                <a:spcPct val="90000"/>
              </a:lnSpc>
            </a:pPr>
            <a:r>
              <a:rPr lang="en-IN" sz="2000" dirty="0">
                <a:solidFill>
                  <a:srgbClr val="FFFFFF"/>
                </a:solidFill>
              </a:rPr>
              <a:t>Insight: Certain micro-markets show steady performance. Indira Nagar have good growth after 2023, 3 Quarter </a:t>
            </a:r>
          </a:p>
          <a:p>
            <a:pPr>
              <a:lnSpc>
                <a:spcPct val="90000"/>
              </a:lnSpc>
            </a:pPr>
            <a:r>
              <a:rPr lang="en-IN" sz="2000" dirty="0" err="1">
                <a:solidFill>
                  <a:srgbClr val="FFFFFF"/>
                </a:solidFill>
              </a:rPr>
              <a:t>Bhannerghatta</a:t>
            </a:r>
            <a:r>
              <a:rPr lang="en-IN" sz="2000" dirty="0">
                <a:solidFill>
                  <a:srgbClr val="FFFFFF"/>
                </a:solidFill>
              </a:rPr>
              <a:t> Road, Sarjapur Road, Jaya Nagar, Belly Road show ready </a:t>
            </a:r>
            <a:r>
              <a:rPr lang="en-IN" sz="2000" dirty="0" err="1">
                <a:solidFill>
                  <a:srgbClr val="FFFFFF"/>
                </a:solidFill>
              </a:rPr>
              <a:t>perfomance</a:t>
            </a:r>
            <a:r>
              <a:rPr lang="en-IN" sz="2000" dirty="0">
                <a:solidFill>
                  <a:srgbClr val="FFFFFF"/>
                </a:solidFill>
              </a:rPr>
              <a:t>. While other have fluctuations.</a:t>
            </a:r>
            <a:endParaRPr lang="en-US" sz="2000" dirty="0">
              <a:solidFill>
                <a:srgbClr val="FFFFFF"/>
              </a:solidFill>
            </a:endParaRPr>
          </a:p>
        </p:txBody>
      </p:sp>
      <p:sp>
        <p:nvSpPr>
          <p:cNvPr id="6" name="TextBox 5">
            <a:extLst>
              <a:ext uri="{FF2B5EF4-FFF2-40B4-BE49-F238E27FC236}">
                <a16:creationId xmlns:a16="http://schemas.microsoft.com/office/drawing/2014/main" id="{46AB4844-325C-55B2-A3DF-B9853F1E727C}"/>
              </a:ext>
            </a:extLst>
          </p:cNvPr>
          <p:cNvSpPr txBox="1"/>
          <p:nvPr/>
        </p:nvSpPr>
        <p:spPr>
          <a:xfrm>
            <a:off x="726948" y="4231207"/>
            <a:ext cx="7347204" cy="1446550"/>
          </a:xfrm>
          <a:prstGeom prst="rect">
            <a:avLst/>
          </a:prstGeom>
          <a:noFill/>
        </p:spPr>
        <p:txBody>
          <a:bodyPr wrap="square">
            <a:spAutoFit/>
          </a:bodyPr>
          <a:lstStyle/>
          <a:p>
            <a:r>
              <a:rPr lang="en-US" sz="2800" b="1" u="sng" dirty="0"/>
              <a:t>Configuration Demand</a:t>
            </a:r>
            <a:r>
              <a:rPr lang="en-US" u="sng" dirty="0"/>
              <a:t> </a:t>
            </a:r>
          </a:p>
          <a:p>
            <a:pPr marL="285750" indent="-285750">
              <a:buFont typeface="Arial" panose="020B0604020202020204" pitchFamily="34" charset="0"/>
              <a:buChar char="•"/>
            </a:pPr>
            <a:r>
              <a:rPr lang="en-US" sz="2000" dirty="0"/>
              <a:t>Demand share for 3BHK, 4BHK, 5BHK+ </a:t>
            </a:r>
          </a:p>
          <a:p>
            <a:pPr marL="285750" indent="-285750">
              <a:buFont typeface="Arial" panose="020B0604020202020204" pitchFamily="34" charset="0"/>
              <a:buChar char="•"/>
            </a:pPr>
            <a:r>
              <a:rPr lang="en-US" sz="2000" dirty="0"/>
              <a:t>Visual: Donut chart </a:t>
            </a:r>
          </a:p>
          <a:p>
            <a:pPr marL="285750" indent="-285750">
              <a:buFont typeface="Arial" panose="020B0604020202020204" pitchFamily="34" charset="0"/>
              <a:buChar char="•"/>
            </a:pPr>
            <a:r>
              <a:rPr lang="en-US" sz="2000" dirty="0"/>
              <a:t>Insight: Demand nearly equal; 3BHK slightly leads (33.68%).</a:t>
            </a:r>
            <a:endParaRPr lang="en-IN" sz="2000" dirty="0"/>
          </a:p>
        </p:txBody>
      </p:sp>
    </p:spTree>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FA511026-8542-4AC0-9F06-134A70850B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59"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long shot of a building&#10;&#10;AI-generated content may be incorrect.">
            <a:extLst>
              <a:ext uri="{FF2B5EF4-FFF2-40B4-BE49-F238E27FC236}">
                <a16:creationId xmlns:a16="http://schemas.microsoft.com/office/drawing/2014/main" id="{58C848B2-0324-60BF-453A-866381C5AB54}"/>
              </a:ext>
            </a:extLst>
          </p:cNvPr>
          <p:cNvPicPr>
            <a:picLocks noChangeAspect="1"/>
          </p:cNvPicPr>
          <p:nvPr/>
        </p:nvPicPr>
        <p:blipFill>
          <a:blip r:embed="rId2">
            <a:alphaModFix amt="40000"/>
            <a:extLst>
              <a:ext uri="{837473B0-CC2E-450A-ABE3-18F120FF3D39}">
                <a1611:picAttrSrcUrl xmlns:a1611="http://schemas.microsoft.com/office/drawing/2016/11/main" r:id="rId3"/>
              </a:ext>
            </a:extLst>
          </a:blip>
          <a:srcRect/>
          <a:stretch>
            <a:fillRect/>
          </a:stretch>
        </p:blipFill>
        <p:spPr>
          <a:xfrm>
            <a:off x="8959" y="14"/>
            <a:ext cx="9143980" cy="6857990"/>
          </a:xfrm>
          <a:prstGeom prst="rect">
            <a:avLst/>
          </a:prstGeom>
        </p:spPr>
      </p:pic>
      <p:sp>
        <p:nvSpPr>
          <p:cNvPr id="2" name="Title 1"/>
          <p:cNvSpPr>
            <a:spLocks noGrp="1"/>
          </p:cNvSpPr>
          <p:nvPr>
            <p:ph type="title"/>
          </p:nvPr>
        </p:nvSpPr>
        <p:spPr>
          <a:xfrm>
            <a:off x="301752" y="371719"/>
            <a:ext cx="5021247" cy="634121"/>
          </a:xfrm>
        </p:spPr>
        <p:txBody>
          <a:bodyPr anchor="b">
            <a:normAutofit fontScale="90000"/>
          </a:bodyPr>
          <a:lstStyle/>
          <a:p>
            <a:r>
              <a:rPr lang="en-US" b="1" u="sng" dirty="0"/>
              <a:t>Builder Performance</a:t>
            </a:r>
            <a:endParaRPr lang="en-IN" b="1" u="sng" dirty="0"/>
          </a:p>
        </p:txBody>
      </p:sp>
      <p:sp>
        <p:nvSpPr>
          <p:cNvPr id="3" name="Content Placeholder 2"/>
          <p:cNvSpPr>
            <a:spLocks noGrp="1"/>
          </p:cNvSpPr>
          <p:nvPr>
            <p:ph idx="1"/>
          </p:nvPr>
        </p:nvSpPr>
        <p:spPr>
          <a:xfrm>
            <a:off x="728526" y="1133857"/>
            <a:ext cx="3086100" cy="3099816"/>
          </a:xfrm>
        </p:spPr>
        <p:txBody>
          <a:bodyPr>
            <a:normAutofit/>
          </a:bodyPr>
          <a:lstStyle/>
          <a:p>
            <a:r>
              <a:rPr lang="en-US" sz="2000" dirty="0"/>
              <a:t>Top developers by: </a:t>
            </a:r>
          </a:p>
          <a:p>
            <a:r>
              <a:rPr lang="en-US" sz="2000" dirty="0"/>
              <a:t>Total ticket size (Cr) </a:t>
            </a:r>
          </a:p>
          <a:p>
            <a:r>
              <a:rPr lang="en-US" sz="2000" dirty="0"/>
              <a:t>Average ticket size </a:t>
            </a:r>
          </a:p>
          <a:p>
            <a:r>
              <a:rPr lang="en-US" sz="2000" dirty="0"/>
              <a:t>Visual: Bar chart/table from your dashboard </a:t>
            </a:r>
          </a:p>
          <a:p>
            <a:r>
              <a:rPr lang="en-US" sz="2000" dirty="0"/>
              <a:t>Insight: Prestige leads in total value, Sobha &amp; Total Environment lead in avg. ticket size. </a:t>
            </a:r>
          </a:p>
        </p:txBody>
      </p:sp>
      <p:pic>
        <p:nvPicPr>
          <p:cNvPr id="6" name="Picture 5">
            <a:extLst>
              <a:ext uri="{FF2B5EF4-FFF2-40B4-BE49-F238E27FC236}">
                <a16:creationId xmlns:a16="http://schemas.microsoft.com/office/drawing/2014/main" id="{A5EC43FC-3285-64FE-B7EB-9A3C3DBFF9B3}"/>
              </a:ext>
            </a:extLst>
          </p:cNvPr>
          <p:cNvPicPr>
            <a:picLocks noChangeAspect="1"/>
          </p:cNvPicPr>
          <p:nvPr/>
        </p:nvPicPr>
        <p:blipFill>
          <a:blip r:embed="rId4"/>
          <a:srcRect l="6498" r="5844" b="-3"/>
          <a:stretch>
            <a:fillRect/>
          </a:stretch>
        </p:blipFill>
        <p:spPr>
          <a:xfrm>
            <a:off x="6339722" y="3681463"/>
            <a:ext cx="2810949" cy="3176541"/>
          </a:xfrm>
          <a:custGeom>
            <a:avLst/>
            <a:gdLst/>
            <a:ahLst/>
            <a:cxnLst/>
            <a:rect l="l" t="t" r="r" b="b"/>
            <a:pathLst>
              <a:path w="3747932" h="3176541">
                <a:moveTo>
                  <a:pt x="3239865" y="21"/>
                </a:moveTo>
                <a:cubicBezTo>
                  <a:pt x="3261821" y="112"/>
                  <a:pt x="3278837" y="498"/>
                  <a:pt x="3290337" y="938"/>
                </a:cubicBezTo>
                <a:cubicBezTo>
                  <a:pt x="3401766" y="5376"/>
                  <a:pt x="3510165" y="23128"/>
                  <a:pt x="3616543" y="49449"/>
                </a:cubicBezTo>
                <a:lnTo>
                  <a:pt x="3747932" y="87091"/>
                </a:lnTo>
                <a:lnTo>
                  <a:pt x="3747932" y="3176541"/>
                </a:lnTo>
                <a:lnTo>
                  <a:pt x="401358" y="3176541"/>
                </a:lnTo>
                <a:lnTo>
                  <a:pt x="398780" y="3136258"/>
                </a:lnTo>
                <a:cubicBezTo>
                  <a:pt x="400956" y="3079023"/>
                  <a:pt x="437945" y="3052703"/>
                  <a:pt x="483325" y="3030665"/>
                </a:cubicBezTo>
                <a:cubicBezTo>
                  <a:pt x="498866" y="3023015"/>
                  <a:pt x="520932" y="3023320"/>
                  <a:pt x="526840" y="2999447"/>
                </a:cubicBezTo>
                <a:cubicBezTo>
                  <a:pt x="501352" y="2976798"/>
                  <a:pt x="470270" y="2995161"/>
                  <a:pt x="442916" y="2988735"/>
                </a:cubicBezTo>
                <a:cubicBezTo>
                  <a:pt x="420228" y="2983533"/>
                  <a:pt x="382618" y="2986286"/>
                  <a:pt x="413701" y="2944662"/>
                </a:cubicBezTo>
                <a:cubicBezTo>
                  <a:pt x="422716" y="2932726"/>
                  <a:pt x="412147" y="2923542"/>
                  <a:pt x="400645" y="2922625"/>
                </a:cubicBezTo>
                <a:cubicBezTo>
                  <a:pt x="308644" y="2913137"/>
                  <a:pt x="350915" y="2828968"/>
                  <a:pt x="321386" y="2784590"/>
                </a:cubicBezTo>
                <a:cubicBezTo>
                  <a:pt x="313307" y="2772348"/>
                  <a:pt x="322010" y="2751230"/>
                  <a:pt x="334753" y="2746027"/>
                </a:cubicBezTo>
                <a:cubicBezTo>
                  <a:pt x="416187" y="2711746"/>
                  <a:pt x="427377" y="2630027"/>
                  <a:pt x="466852" y="2559632"/>
                </a:cubicBezTo>
                <a:cubicBezTo>
                  <a:pt x="423957" y="2531782"/>
                  <a:pt x="372673" y="2525661"/>
                  <a:pt x="326361" y="2507602"/>
                </a:cubicBezTo>
                <a:cubicBezTo>
                  <a:pt x="278183" y="2488626"/>
                  <a:pt x="278183" y="2474547"/>
                  <a:pt x="317968" y="2419457"/>
                </a:cubicBezTo>
                <a:cubicBezTo>
                  <a:pt x="214465" y="2407519"/>
                  <a:pt x="214465" y="2407519"/>
                  <a:pt x="246479" y="2320903"/>
                </a:cubicBezTo>
                <a:cubicBezTo>
                  <a:pt x="159758" y="2312945"/>
                  <a:pt x="102570" y="2271933"/>
                  <a:pt x="89205" y="2182255"/>
                </a:cubicBezTo>
                <a:cubicBezTo>
                  <a:pt x="82677" y="2138795"/>
                  <a:pt x="43514" y="2118290"/>
                  <a:pt x="0" y="2089213"/>
                </a:cubicBezTo>
                <a:cubicBezTo>
                  <a:pt x="54081" y="2061053"/>
                  <a:pt x="90759" y="2002290"/>
                  <a:pt x="153855" y="2064423"/>
                </a:cubicBezTo>
                <a:cubicBezTo>
                  <a:pt x="176855" y="2087070"/>
                  <a:pt x="174683" y="2058300"/>
                  <a:pt x="177788" y="2050037"/>
                </a:cubicBezTo>
                <a:cubicBezTo>
                  <a:pt x="185247" y="2029838"/>
                  <a:pt x="169707" y="2016369"/>
                  <a:pt x="159450" y="2001067"/>
                </a:cubicBezTo>
                <a:cubicBezTo>
                  <a:pt x="149504" y="1985763"/>
                  <a:pt x="137691" y="1969543"/>
                  <a:pt x="134895" y="1952400"/>
                </a:cubicBezTo>
                <a:cubicBezTo>
                  <a:pt x="133031" y="1940465"/>
                  <a:pt x="142044" y="1923021"/>
                  <a:pt x="151990" y="1914144"/>
                </a:cubicBezTo>
                <a:cubicBezTo>
                  <a:pt x="204209" y="1867316"/>
                  <a:pt x="173127" y="1762030"/>
                  <a:pt x="271969" y="1748562"/>
                </a:cubicBezTo>
                <a:cubicBezTo>
                  <a:pt x="316415" y="1742443"/>
                  <a:pt x="337860" y="1703878"/>
                  <a:pt x="370497" y="1682760"/>
                </a:cubicBezTo>
                <a:cubicBezTo>
                  <a:pt x="483946" y="1608999"/>
                  <a:pt x="559787" y="1514119"/>
                  <a:pt x="594908" y="1383735"/>
                </a:cubicBezTo>
                <a:cubicBezTo>
                  <a:pt x="604543" y="1347620"/>
                  <a:pt x="641532" y="1318542"/>
                  <a:pt x="665465" y="1286713"/>
                </a:cubicBezTo>
                <a:cubicBezTo>
                  <a:pt x="653963" y="1263452"/>
                  <a:pt x="591178" y="1313647"/>
                  <a:pt x="613246" y="1252435"/>
                </a:cubicBezTo>
                <a:cubicBezTo>
                  <a:pt x="630030" y="1206524"/>
                  <a:pt x="672925" y="1178060"/>
                  <a:pt x="713332" y="1150820"/>
                </a:cubicBezTo>
                <a:cubicBezTo>
                  <a:pt x="759333" y="1119908"/>
                  <a:pt x="810307" y="1095117"/>
                  <a:pt x="831133" y="1037883"/>
                </a:cubicBezTo>
                <a:cubicBezTo>
                  <a:pt x="835485" y="1025640"/>
                  <a:pt x="849470" y="1012785"/>
                  <a:pt x="861903" y="1007887"/>
                </a:cubicBezTo>
                <a:cubicBezTo>
                  <a:pt x="1469751" y="63584"/>
                  <a:pt x="2910527" y="-1353"/>
                  <a:pt x="3239865" y="21"/>
                </a:cubicBezTo>
                <a:close/>
              </a:path>
            </a:pathLst>
          </a:custGeom>
        </p:spPr>
      </p:pic>
      <p:pic>
        <p:nvPicPr>
          <p:cNvPr id="8" name="Picture 7">
            <a:extLst>
              <a:ext uri="{FF2B5EF4-FFF2-40B4-BE49-F238E27FC236}">
                <a16:creationId xmlns:a16="http://schemas.microsoft.com/office/drawing/2014/main" id="{33CE4EAE-55D6-715C-FAAF-A4BEA6C1A05C}"/>
              </a:ext>
            </a:extLst>
          </p:cNvPr>
          <p:cNvPicPr>
            <a:picLocks noChangeAspect="1"/>
          </p:cNvPicPr>
          <p:nvPr/>
        </p:nvPicPr>
        <p:blipFill>
          <a:blip r:embed="rId5"/>
          <a:srcRect l="12679" r="13113"/>
          <a:stretch>
            <a:fillRect/>
          </a:stretch>
        </p:blipFill>
        <p:spPr>
          <a:xfrm>
            <a:off x="3907929" y="1923153"/>
            <a:ext cx="2593776" cy="3476265"/>
          </a:xfrm>
          <a:custGeom>
            <a:avLst/>
            <a:gdLst/>
            <a:ahLst/>
            <a:cxnLst/>
            <a:rect l="l" t="t" r="r" b="b"/>
            <a:pathLst>
              <a:path w="3458367" h="3476265">
                <a:moveTo>
                  <a:pt x="549716" y="15"/>
                </a:moveTo>
                <a:cubicBezTo>
                  <a:pt x="557611" y="271"/>
                  <a:pt x="565778" y="3856"/>
                  <a:pt x="573176" y="4995"/>
                </a:cubicBezTo>
                <a:cubicBezTo>
                  <a:pt x="736504" y="30493"/>
                  <a:pt x="899830" y="58040"/>
                  <a:pt x="1063336" y="82398"/>
                </a:cubicBezTo>
                <a:cubicBezTo>
                  <a:pt x="1216195" y="105163"/>
                  <a:pt x="1370136" y="110398"/>
                  <a:pt x="1523717" y="122237"/>
                </a:cubicBezTo>
                <a:cubicBezTo>
                  <a:pt x="1709602" y="136580"/>
                  <a:pt x="1895127" y="156841"/>
                  <a:pt x="2079929" y="188711"/>
                </a:cubicBezTo>
                <a:cubicBezTo>
                  <a:pt x="2208244" y="211023"/>
                  <a:pt x="2337823" y="226502"/>
                  <a:pt x="2467943" y="208745"/>
                </a:cubicBezTo>
                <a:cubicBezTo>
                  <a:pt x="2474439" y="207834"/>
                  <a:pt x="2481839" y="204876"/>
                  <a:pt x="2487253" y="207834"/>
                </a:cubicBezTo>
                <a:cubicBezTo>
                  <a:pt x="2550419" y="241073"/>
                  <a:pt x="2619357" y="217168"/>
                  <a:pt x="2684869" y="238113"/>
                </a:cubicBezTo>
                <a:cubicBezTo>
                  <a:pt x="2668085" y="318930"/>
                  <a:pt x="2596077" y="312327"/>
                  <a:pt x="2555471" y="368331"/>
                </a:cubicBezTo>
                <a:cubicBezTo>
                  <a:pt x="2621704" y="390639"/>
                  <a:pt x="2681259" y="413178"/>
                  <a:pt x="2741717" y="430023"/>
                </a:cubicBezTo>
                <a:cubicBezTo>
                  <a:pt x="2805785" y="447780"/>
                  <a:pt x="2860106" y="495816"/>
                  <a:pt x="2922728" y="517216"/>
                </a:cubicBezTo>
                <a:cubicBezTo>
                  <a:pt x="2936085" y="521769"/>
                  <a:pt x="2952146" y="537704"/>
                  <a:pt x="2956838" y="553184"/>
                </a:cubicBezTo>
                <a:cubicBezTo>
                  <a:pt x="2971997" y="603269"/>
                  <a:pt x="3274647" y="743732"/>
                  <a:pt x="3238914" y="788350"/>
                </a:cubicBezTo>
                <a:cubicBezTo>
                  <a:pt x="3224116" y="806791"/>
                  <a:pt x="3204986" y="819994"/>
                  <a:pt x="3184953" y="838207"/>
                </a:cubicBezTo>
                <a:cubicBezTo>
                  <a:pt x="3215093" y="872582"/>
                  <a:pt x="3249020" y="887608"/>
                  <a:pt x="3285115" y="897852"/>
                </a:cubicBezTo>
                <a:cubicBezTo>
                  <a:pt x="3295944" y="901039"/>
                  <a:pt x="3306591" y="907413"/>
                  <a:pt x="3307674" y="922894"/>
                </a:cubicBezTo>
                <a:cubicBezTo>
                  <a:pt x="3308757" y="939056"/>
                  <a:pt x="3297748" y="945429"/>
                  <a:pt x="3288544" y="952944"/>
                </a:cubicBezTo>
                <a:cubicBezTo>
                  <a:pt x="3275731" y="963415"/>
                  <a:pt x="3263278" y="972523"/>
                  <a:pt x="3247036" y="973888"/>
                </a:cubicBezTo>
                <a:cubicBezTo>
                  <a:pt x="3220325" y="975937"/>
                  <a:pt x="3207513" y="1005076"/>
                  <a:pt x="3191993" y="1026930"/>
                </a:cubicBezTo>
                <a:cubicBezTo>
                  <a:pt x="3183330" y="1039224"/>
                  <a:pt x="3178998" y="1064037"/>
                  <a:pt x="3194157" y="1068363"/>
                </a:cubicBezTo>
                <a:cubicBezTo>
                  <a:pt x="3230613" y="1078837"/>
                  <a:pt x="3227725" y="1109114"/>
                  <a:pt x="3226824" y="1143489"/>
                </a:cubicBezTo>
                <a:cubicBezTo>
                  <a:pt x="3225560" y="1186061"/>
                  <a:pt x="3204083" y="1205638"/>
                  <a:pt x="3177734" y="1222030"/>
                </a:cubicBezTo>
                <a:cubicBezTo>
                  <a:pt x="3168711" y="1227720"/>
                  <a:pt x="3155898" y="1227493"/>
                  <a:pt x="3152469" y="1245250"/>
                </a:cubicBezTo>
                <a:cubicBezTo>
                  <a:pt x="3167267" y="1262097"/>
                  <a:pt x="3185314" y="1248439"/>
                  <a:pt x="3201197" y="1253218"/>
                </a:cubicBezTo>
                <a:cubicBezTo>
                  <a:pt x="3214370" y="1257088"/>
                  <a:pt x="3236208" y="1255040"/>
                  <a:pt x="3218160" y="1286000"/>
                </a:cubicBezTo>
                <a:cubicBezTo>
                  <a:pt x="3212926" y="1294878"/>
                  <a:pt x="3219062" y="1301709"/>
                  <a:pt x="3225741" y="1302392"/>
                </a:cubicBezTo>
                <a:cubicBezTo>
                  <a:pt x="3279159" y="1309449"/>
                  <a:pt x="3254615" y="1372054"/>
                  <a:pt x="3271761" y="1405063"/>
                </a:cubicBezTo>
                <a:cubicBezTo>
                  <a:pt x="3276452" y="1414169"/>
                  <a:pt x="3271399" y="1429877"/>
                  <a:pt x="3263999" y="1433747"/>
                </a:cubicBezTo>
                <a:cubicBezTo>
                  <a:pt x="3216716" y="1459245"/>
                  <a:pt x="3210220" y="1520028"/>
                  <a:pt x="3187299" y="1572389"/>
                </a:cubicBezTo>
                <a:cubicBezTo>
                  <a:pt x="3212205" y="1593104"/>
                  <a:pt x="3241982" y="1597657"/>
                  <a:pt x="3268872" y="1611089"/>
                </a:cubicBezTo>
                <a:cubicBezTo>
                  <a:pt x="3296846" y="1625204"/>
                  <a:pt x="3296846" y="1635676"/>
                  <a:pt x="3273746" y="1676653"/>
                </a:cubicBezTo>
                <a:cubicBezTo>
                  <a:pt x="3333842" y="1685532"/>
                  <a:pt x="3333842" y="1685532"/>
                  <a:pt x="3315254" y="1749957"/>
                </a:cubicBezTo>
                <a:cubicBezTo>
                  <a:pt x="3365607" y="1755877"/>
                  <a:pt x="3398812" y="1786382"/>
                  <a:pt x="3406572" y="1853085"/>
                </a:cubicBezTo>
                <a:cubicBezTo>
                  <a:pt x="3410362" y="1885411"/>
                  <a:pt x="3433101" y="1900663"/>
                  <a:pt x="3458367" y="1922291"/>
                </a:cubicBezTo>
                <a:cubicBezTo>
                  <a:pt x="3426966" y="1943236"/>
                  <a:pt x="3405669" y="1986945"/>
                  <a:pt x="3369034" y="1940730"/>
                </a:cubicBezTo>
                <a:cubicBezTo>
                  <a:pt x="3355680" y="1923885"/>
                  <a:pt x="3356941" y="1945284"/>
                  <a:pt x="3355138" y="1951430"/>
                </a:cubicBezTo>
                <a:cubicBezTo>
                  <a:pt x="3350807" y="1966455"/>
                  <a:pt x="3359830" y="1976472"/>
                  <a:pt x="3365786" y="1987854"/>
                </a:cubicBezTo>
                <a:cubicBezTo>
                  <a:pt x="3371561" y="1999237"/>
                  <a:pt x="3378420" y="2011302"/>
                  <a:pt x="3380043" y="2024054"/>
                </a:cubicBezTo>
                <a:cubicBezTo>
                  <a:pt x="3381125" y="2032931"/>
                  <a:pt x="3375892" y="2045905"/>
                  <a:pt x="3370117" y="2052509"/>
                </a:cubicBezTo>
                <a:cubicBezTo>
                  <a:pt x="3339797" y="2087340"/>
                  <a:pt x="3357844" y="2165652"/>
                  <a:pt x="3300454" y="2175670"/>
                </a:cubicBezTo>
                <a:cubicBezTo>
                  <a:pt x="3274647" y="2180221"/>
                  <a:pt x="3262195" y="2208906"/>
                  <a:pt x="3243246" y="2224614"/>
                </a:cubicBezTo>
                <a:cubicBezTo>
                  <a:pt x="3177374" y="2279478"/>
                  <a:pt x="3133338" y="2350051"/>
                  <a:pt x="3112946" y="2447031"/>
                </a:cubicBezTo>
                <a:cubicBezTo>
                  <a:pt x="3107352" y="2473894"/>
                  <a:pt x="3085875" y="2495522"/>
                  <a:pt x="3071979" y="2519197"/>
                </a:cubicBezTo>
                <a:cubicBezTo>
                  <a:pt x="3078657" y="2536499"/>
                  <a:pt x="3115112" y="2499164"/>
                  <a:pt x="3102298" y="2544694"/>
                </a:cubicBezTo>
                <a:cubicBezTo>
                  <a:pt x="3092553" y="2578843"/>
                  <a:pt x="3067647" y="2600014"/>
                  <a:pt x="3044185" y="2620276"/>
                </a:cubicBezTo>
                <a:cubicBezTo>
                  <a:pt x="3017476" y="2643268"/>
                  <a:pt x="2987879" y="2661708"/>
                  <a:pt x="2975787" y="2704279"/>
                </a:cubicBezTo>
                <a:cubicBezTo>
                  <a:pt x="2973260" y="2713386"/>
                  <a:pt x="2965140" y="2722947"/>
                  <a:pt x="2957921" y="2726591"/>
                </a:cubicBezTo>
                <a:cubicBezTo>
                  <a:pt x="2581458" y="3475797"/>
                  <a:pt x="1654740" y="3480805"/>
                  <a:pt x="1547901" y="3475568"/>
                </a:cubicBezTo>
                <a:cubicBezTo>
                  <a:pt x="1418503" y="3468966"/>
                  <a:pt x="1296143" y="3422753"/>
                  <a:pt x="1176132" y="3365156"/>
                </a:cubicBezTo>
                <a:cubicBezTo>
                  <a:pt x="1125418" y="3340797"/>
                  <a:pt x="1078316" y="3306195"/>
                  <a:pt x="1029045" y="3279332"/>
                </a:cubicBezTo>
                <a:cubicBezTo>
                  <a:pt x="961009" y="3242223"/>
                  <a:pt x="908492" y="3171424"/>
                  <a:pt x="840634" y="3141601"/>
                </a:cubicBezTo>
                <a:cubicBezTo>
                  <a:pt x="770793" y="3110867"/>
                  <a:pt x="711057" y="3054638"/>
                  <a:pt x="639229" y="3030734"/>
                </a:cubicBezTo>
                <a:cubicBezTo>
                  <a:pt x="601330" y="3017985"/>
                  <a:pt x="564695" y="2994993"/>
                  <a:pt x="570649" y="2929200"/>
                </a:cubicBezTo>
                <a:cubicBezTo>
                  <a:pt x="572274" y="2910532"/>
                  <a:pt x="562349" y="2895282"/>
                  <a:pt x="546647" y="2900745"/>
                </a:cubicBezTo>
                <a:cubicBezTo>
                  <a:pt x="516690" y="2910989"/>
                  <a:pt x="503154" y="2883898"/>
                  <a:pt x="486550" y="2863636"/>
                </a:cubicBezTo>
                <a:cubicBezTo>
                  <a:pt x="456953" y="2827667"/>
                  <a:pt x="428801" y="2789422"/>
                  <a:pt x="381697" y="2783503"/>
                </a:cubicBezTo>
                <a:cubicBezTo>
                  <a:pt x="390720" y="2755272"/>
                  <a:pt x="406060" y="2759371"/>
                  <a:pt x="420137" y="2765290"/>
                </a:cubicBezTo>
                <a:cubicBezTo>
                  <a:pt x="457133" y="2780772"/>
                  <a:pt x="493769" y="2798300"/>
                  <a:pt x="530765" y="2813781"/>
                </a:cubicBezTo>
                <a:cubicBezTo>
                  <a:pt x="554948" y="2823799"/>
                  <a:pt x="578952" y="2837912"/>
                  <a:pt x="611257" y="2826755"/>
                </a:cubicBezTo>
                <a:cubicBezTo>
                  <a:pt x="583463" y="2769843"/>
                  <a:pt x="536180" y="2759598"/>
                  <a:pt x="497920" y="2742071"/>
                </a:cubicBezTo>
                <a:cubicBezTo>
                  <a:pt x="450096" y="2719988"/>
                  <a:pt x="421942" y="2678326"/>
                  <a:pt x="388193" y="2631885"/>
                </a:cubicBezTo>
                <a:cubicBezTo>
                  <a:pt x="423386" y="2620730"/>
                  <a:pt x="445223" y="2654879"/>
                  <a:pt x="472834" y="2653056"/>
                </a:cubicBezTo>
                <a:cubicBezTo>
                  <a:pt x="474279" y="2647140"/>
                  <a:pt x="476804" y="2638488"/>
                  <a:pt x="476444" y="2638259"/>
                </a:cubicBezTo>
                <a:cubicBezTo>
                  <a:pt x="431326" y="2612763"/>
                  <a:pt x="410211" y="2564956"/>
                  <a:pt x="403173" y="2507131"/>
                </a:cubicBezTo>
                <a:cubicBezTo>
                  <a:pt x="399563" y="2477310"/>
                  <a:pt x="383140" y="2467976"/>
                  <a:pt x="366897" y="2454316"/>
                </a:cubicBezTo>
                <a:cubicBezTo>
                  <a:pt x="310230" y="2405826"/>
                  <a:pt x="250314" y="2361890"/>
                  <a:pt x="203752" y="2295188"/>
                </a:cubicBezTo>
                <a:cubicBezTo>
                  <a:pt x="257532" y="2304066"/>
                  <a:pt x="300665" y="2347547"/>
                  <a:pt x="358597" y="2366215"/>
                </a:cubicBezTo>
                <a:cubicBezTo>
                  <a:pt x="312577" y="2292910"/>
                  <a:pt x="253020" y="2255803"/>
                  <a:pt x="198698" y="2211409"/>
                </a:cubicBezTo>
                <a:cubicBezTo>
                  <a:pt x="173974" y="2191149"/>
                  <a:pt x="151055" y="2165197"/>
                  <a:pt x="121097" y="2154269"/>
                </a:cubicBezTo>
                <a:cubicBezTo>
                  <a:pt x="110448" y="2150400"/>
                  <a:pt x="92943" y="2142204"/>
                  <a:pt x="101425" y="2120577"/>
                </a:cubicBezTo>
                <a:cubicBezTo>
                  <a:pt x="108643" y="2102593"/>
                  <a:pt x="122900" y="2108055"/>
                  <a:pt x="135895" y="2113292"/>
                </a:cubicBezTo>
                <a:cubicBezTo>
                  <a:pt x="167116" y="2126269"/>
                  <a:pt x="199421" y="2126495"/>
                  <a:pt x="241652" y="2126269"/>
                </a:cubicBezTo>
                <a:cubicBezTo>
                  <a:pt x="206279" y="2066851"/>
                  <a:pt x="141489" y="2084608"/>
                  <a:pt x="111170" y="2022231"/>
                </a:cubicBezTo>
                <a:cubicBezTo>
                  <a:pt x="149069" y="2011302"/>
                  <a:pt x="178305" y="2033841"/>
                  <a:pt x="208987" y="2038166"/>
                </a:cubicBezTo>
                <a:cubicBezTo>
                  <a:pt x="236777" y="2042036"/>
                  <a:pt x="243636" y="2031565"/>
                  <a:pt x="237139" y="1997188"/>
                </a:cubicBezTo>
                <a:cubicBezTo>
                  <a:pt x="227034" y="1943690"/>
                  <a:pt x="242193" y="1916371"/>
                  <a:pt x="282618" y="1930941"/>
                </a:cubicBezTo>
                <a:cubicBezTo>
                  <a:pt x="320155" y="1944601"/>
                  <a:pt x="324125" y="1924568"/>
                  <a:pt x="314019" y="1894062"/>
                </a:cubicBezTo>
                <a:cubicBezTo>
                  <a:pt x="299582" y="1849671"/>
                  <a:pt x="316004" y="1815295"/>
                  <a:pt x="327194" y="1777960"/>
                </a:cubicBezTo>
                <a:cubicBezTo>
                  <a:pt x="344339" y="1721045"/>
                  <a:pt x="337121" y="1693272"/>
                  <a:pt x="300123" y="1650929"/>
                </a:cubicBezTo>
                <a:cubicBezTo>
                  <a:pt x="279370" y="1627251"/>
                  <a:pt x="256992" y="1607219"/>
                  <a:pt x="226852" y="1586731"/>
                </a:cubicBezTo>
                <a:cubicBezTo>
                  <a:pt x="296334" y="1575576"/>
                  <a:pt x="223423" y="1538013"/>
                  <a:pt x="247968" y="1514564"/>
                </a:cubicBezTo>
                <a:cubicBezTo>
                  <a:pt x="297056" y="1505003"/>
                  <a:pt x="337121" y="1579673"/>
                  <a:pt x="403895" y="1558274"/>
                </a:cubicBezTo>
                <a:cubicBezTo>
                  <a:pt x="321420" y="1493619"/>
                  <a:pt x="230281" y="1472448"/>
                  <a:pt x="170546" y="1386396"/>
                </a:cubicBezTo>
                <a:cubicBezTo>
                  <a:pt x="184261" y="1366817"/>
                  <a:pt x="197977" y="1385030"/>
                  <a:pt x="209707" y="1377746"/>
                </a:cubicBezTo>
                <a:cubicBezTo>
                  <a:pt x="209346" y="1373192"/>
                  <a:pt x="210250" y="1366362"/>
                  <a:pt x="208083" y="1364314"/>
                </a:cubicBezTo>
                <a:cubicBezTo>
                  <a:pt x="163508" y="1317416"/>
                  <a:pt x="162784" y="1316279"/>
                  <a:pt x="210610" y="1281675"/>
                </a:cubicBezTo>
                <a:cubicBezTo>
                  <a:pt x="227394" y="1269609"/>
                  <a:pt x="225950" y="1258909"/>
                  <a:pt x="217108" y="1243657"/>
                </a:cubicBezTo>
                <a:cubicBezTo>
                  <a:pt x="210790" y="1232957"/>
                  <a:pt x="203211" y="1223395"/>
                  <a:pt x="206820" y="1199947"/>
                </a:cubicBezTo>
                <a:cubicBezTo>
                  <a:pt x="232988" y="1229998"/>
                  <a:pt x="359499" y="1220208"/>
                  <a:pt x="381877" y="1217021"/>
                </a:cubicBezTo>
                <a:cubicBezTo>
                  <a:pt x="406963" y="1213607"/>
                  <a:pt x="431688" y="1199037"/>
                  <a:pt x="458035" y="1207003"/>
                </a:cubicBezTo>
                <a:cubicBezTo>
                  <a:pt x="479150" y="1213381"/>
                  <a:pt x="576966" y="1275073"/>
                  <a:pt x="590863" y="1204273"/>
                </a:cubicBezTo>
                <a:cubicBezTo>
                  <a:pt x="591585" y="1200858"/>
                  <a:pt x="631107" y="1208826"/>
                  <a:pt x="652403" y="1212696"/>
                </a:cubicBezTo>
                <a:cubicBezTo>
                  <a:pt x="671172" y="1215883"/>
                  <a:pt x="692288" y="1229998"/>
                  <a:pt x="704920" y="1201769"/>
                </a:cubicBezTo>
                <a:cubicBezTo>
                  <a:pt x="712320" y="1185150"/>
                  <a:pt x="681820" y="1153051"/>
                  <a:pt x="654569" y="1150320"/>
                </a:cubicBezTo>
                <a:cubicBezTo>
                  <a:pt x="630926" y="1147814"/>
                  <a:pt x="606202" y="1144172"/>
                  <a:pt x="583643" y="1151001"/>
                </a:cubicBezTo>
                <a:cubicBezTo>
                  <a:pt x="555852" y="1159198"/>
                  <a:pt x="540873" y="1145995"/>
                  <a:pt x="533111" y="1117538"/>
                </a:cubicBezTo>
                <a:cubicBezTo>
                  <a:pt x="524450" y="1086122"/>
                  <a:pt x="507845" y="1071550"/>
                  <a:pt x="484926" y="1056980"/>
                </a:cubicBezTo>
                <a:cubicBezTo>
                  <a:pt x="429340" y="1021696"/>
                  <a:pt x="375921" y="980946"/>
                  <a:pt x="314922" y="960456"/>
                </a:cubicBezTo>
                <a:cubicBezTo>
                  <a:pt x="302830" y="956358"/>
                  <a:pt x="289476" y="950894"/>
                  <a:pt x="283881" y="923805"/>
                </a:cubicBezTo>
                <a:cubicBezTo>
                  <a:pt x="449013" y="964326"/>
                  <a:pt x="599526" y="1069958"/>
                  <a:pt x="769890" y="1063811"/>
                </a:cubicBezTo>
                <a:cubicBezTo>
                  <a:pt x="723329" y="1030346"/>
                  <a:pt x="669369" y="1028524"/>
                  <a:pt x="619738" y="1005076"/>
                </a:cubicBezTo>
                <a:cubicBezTo>
                  <a:pt x="654930" y="987546"/>
                  <a:pt x="687956" y="1005759"/>
                  <a:pt x="721344" y="1015777"/>
                </a:cubicBezTo>
                <a:cubicBezTo>
                  <a:pt x="749317" y="1023970"/>
                  <a:pt x="774583" y="1025337"/>
                  <a:pt x="777650" y="976393"/>
                </a:cubicBezTo>
                <a:cubicBezTo>
                  <a:pt x="776566" y="973205"/>
                  <a:pt x="776747" y="969107"/>
                  <a:pt x="776929" y="965238"/>
                </a:cubicBezTo>
                <a:cubicBezTo>
                  <a:pt x="767542" y="944976"/>
                  <a:pt x="752926" y="934504"/>
                  <a:pt x="735601" y="928584"/>
                </a:cubicBezTo>
                <a:cubicBezTo>
                  <a:pt x="725133" y="924942"/>
                  <a:pt x="711237" y="919478"/>
                  <a:pt x="711416" y="904909"/>
                </a:cubicBezTo>
                <a:cubicBezTo>
                  <a:pt x="711958" y="850955"/>
                  <a:pt x="678571" y="835246"/>
                  <a:pt x="645185" y="819539"/>
                </a:cubicBezTo>
                <a:cubicBezTo>
                  <a:pt x="663773" y="792676"/>
                  <a:pt x="678391" y="812481"/>
                  <a:pt x="692468" y="810433"/>
                </a:cubicBezTo>
                <a:cubicBezTo>
                  <a:pt x="701672" y="809067"/>
                  <a:pt x="709973" y="806563"/>
                  <a:pt x="709973" y="792676"/>
                </a:cubicBezTo>
                <a:cubicBezTo>
                  <a:pt x="710154" y="781065"/>
                  <a:pt x="705822" y="767861"/>
                  <a:pt x="696799" y="767635"/>
                </a:cubicBezTo>
                <a:cubicBezTo>
                  <a:pt x="640312" y="765585"/>
                  <a:pt x="609090" y="690914"/>
                  <a:pt x="550437" y="690687"/>
                </a:cubicBezTo>
                <a:cubicBezTo>
                  <a:pt x="515425" y="690687"/>
                  <a:pt x="568666" y="648572"/>
                  <a:pt x="539068" y="631042"/>
                </a:cubicBezTo>
                <a:cubicBezTo>
                  <a:pt x="532570" y="627171"/>
                  <a:pt x="556032" y="621254"/>
                  <a:pt x="566500" y="622164"/>
                </a:cubicBezTo>
                <a:cubicBezTo>
                  <a:pt x="576786" y="623074"/>
                  <a:pt x="585990" y="634229"/>
                  <a:pt x="598443" y="626261"/>
                </a:cubicBezTo>
                <a:cubicBezTo>
                  <a:pt x="605300" y="597806"/>
                  <a:pt x="587615" y="587332"/>
                  <a:pt x="572996" y="579365"/>
                </a:cubicBezTo>
                <a:cubicBezTo>
                  <a:pt x="539247" y="560925"/>
                  <a:pt x="506402" y="538615"/>
                  <a:pt x="469405" y="532013"/>
                </a:cubicBezTo>
                <a:cubicBezTo>
                  <a:pt x="456232" y="529737"/>
                  <a:pt x="488355" y="499231"/>
                  <a:pt x="494671" y="488532"/>
                </a:cubicBezTo>
                <a:cubicBezTo>
                  <a:pt x="345782" y="376071"/>
                  <a:pt x="166756" y="381762"/>
                  <a:pt x="0" y="290928"/>
                </a:cubicBezTo>
                <a:cubicBezTo>
                  <a:pt x="36817" y="273173"/>
                  <a:pt x="63887" y="286148"/>
                  <a:pt x="88973" y="288880"/>
                </a:cubicBezTo>
                <a:cubicBezTo>
                  <a:pt x="151595" y="295708"/>
                  <a:pt x="213498" y="309822"/>
                  <a:pt x="275940" y="318246"/>
                </a:cubicBezTo>
                <a:cubicBezTo>
                  <a:pt x="306620" y="322344"/>
                  <a:pt x="335134" y="337824"/>
                  <a:pt x="369424" y="313239"/>
                </a:cubicBezTo>
                <a:cubicBezTo>
                  <a:pt x="392343" y="296847"/>
                  <a:pt x="428980" y="314604"/>
                  <a:pt x="457133" y="329174"/>
                </a:cubicBezTo>
                <a:cubicBezTo>
                  <a:pt x="480414" y="341238"/>
                  <a:pt x="502612" y="344425"/>
                  <a:pt x="533474" y="329174"/>
                </a:cubicBezTo>
                <a:cubicBezTo>
                  <a:pt x="505501" y="319841"/>
                  <a:pt x="484023" y="311645"/>
                  <a:pt x="462006" y="305953"/>
                </a:cubicBezTo>
                <a:cubicBezTo>
                  <a:pt x="444501" y="301400"/>
                  <a:pt x="486189" y="282960"/>
                  <a:pt x="507484" y="285237"/>
                </a:cubicBezTo>
                <a:cubicBezTo>
                  <a:pt x="537263" y="288423"/>
                  <a:pt x="520479" y="276586"/>
                  <a:pt x="515425" y="260195"/>
                </a:cubicBezTo>
                <a:cubicBezTo>
                  <a:pt x="510012" y="242665"/>
                  <a:pt x="526074" y="237203"/>
                  <a:pt x="536180" y="240844"/>
                </a:cubicBezTo>
                <a:cubicBezTo>
                  <a:pt x="574980" y="255187"/>
                  <a:pt x="613602" y="229917"/>
                  <a:pt x="653668" y="250407"/>
                </a:cubicBezTo>
                <a:cubicBezTo>
                  <a:pt x="643561" y="199867"/>
                  <a:pt x="621723" y="177784"/>
                  <a:pt x="576064" y="170726"/>
                </a:cubicBezTo>
                <a:cubicBezTo>
                  <a:pt x="558919" y="167996"/>
                  <a:pt x="541053" y="172093"/>
                  <a:pt x="526254" y="157522"/>
                </a:cubicBezTo>
                <a:cubicBezTo>
                  <a:pt x="517771" y="149101"/>
                  <a:pt x="508207" y="139084"/>
                  <a:pt x="514884" y="123603"/>
                </a:cubicBezTo>
                <a:cubicBezTo>
                  <a:pt x="519577" y="112674"/>
                  <a:pt x="529684" y="112674"/>
                  <a:pt x="537985" y="116318"/>
                </a:cubicBezTo>
                <a:cubicBezTo>
                  <a:pt x="575162" y="132483"/>
                  <a:pt x="613963" y="138400"/>
                  <a:pt x="652764" y="144320"/>
                </a:cubicBezTo>
                <a:cubicBezTo>
                  <a:pt x="658720" y="145230"/>
                  <a:pt x="665397" y="148191"/>
                  <a:pt x="672075" y="133164"/>
                </a:cubicBezTo>
                <a:cubicBezTo>
                  <a:pt x="599526" y="108805"/>
                  <a:pt x="530585" y="74202"/>
                  <a:pt x="456051" y="60770"/>
                </a:cubicBezTo>
                <a:cubicBezTo>
                  <a:pt x="457133" y="54397"/>
                  <a:pt x="458215" y="48022"/>
                  <a:pt x="459299" y="41649"/>
                </a:cubicBezTo>
                <a:cubicBezTo>
                  <a:pt x="517591" y="50753"/>
                  <a:pt x="575884" y="59859"/>
                  <a:pt x="649515" y="71243"/>
                </a:cubicBezTo>
                <a:cubicBezTo>
                  <a:pt x="604218" y="35045"/>
                  <a:pt x="561446" y="47111"/>
                  <a:pt x="527879" y="15013"/>
                </a:cubicBezTo>
                <a:cubicBezTo>
                  <a:pt x="534195" y="2833"/>
                  <a:pt x="541820" y="-241"/>
                  <a:pt x="549716" y="15"/>
                </a:cubicBezTo>
                <a:close/>
              </a:path>
            </a:pathLst>
          </a:custGeom>
        </p:spPr>
      </p:pic>
      <p:pic>
        <p:nvPicPr>
          <p:cNvPr id="10" name="Picture 9">
            <a:extLst>
              <a:ext uri="{FF2B5EF4-FFF2-40B4-BE49-F238E27FC236}">
                <a16:creationId xmlns:a16="http://schemas.microsoft.com/office/drawing/2014/main" id="{A5227B2B-2E2B-734B-AAD9-5A5807CA78AE}"/>
              </a:ext>
            </a:extLst>
          </p:cNvPr>
          <p:cNvPicPr>
            <a:picLocks noChangeAspect="1"/>
          </p:cNvPicPr>
          <p:nvPr/>
        </p:nvPicPr>
        <p:blipFill>
          <a:blip r:embed="rId6"/>
          <a:srcRect l="3665" r="122" b="-3"/>
          <a:stretch>
            <a:fillRect/>
          </a:stretch>
        </p:blipFill>
        <p:spPr>
          <a:xfrm>
            <a:off x="5715768" y="-3"/>
            <a:ext cx="3434907" cy="3536502"/>
          </a:xfrm>
          <a:custGeom>
            <a:avLst/>
            <a:gdLst/>
            <a:ahLst/>
            <a:cxnLst/>
            <a:rect l="l" t="t" r="r" b="b"/>
            <a:pathLst>
              <a:path w="4579876" h="3536502">
                <a:moveTo>
                  <a:pt x="457312" y="0"/>
                </a:moveTo>
                <a:lnTo>
                  <a:pt x="4579876" y="0"/>
                </a:lnTo>
                <a:lnTo>
                  <a:pt x="4579876" y="3057029"/>
                </a:lnTo>
                <a:lnTo>
                  <a:pt x="4508441" y="3086568"/>
                </a:lnTo>
                <a:cubicBezTo>
                  <a:pt x="4391572" y="3126663"/>
                  <a:pt x="4301124" y="3221848"/>
                  <a:pt x="4183947" y="3271738"/>
                </a:cubicBezTo>
                <a:cubicBezTo>
                  <a:pt x="4099090" y="3307854"/>
                  <a:pt x="4017967" y="3354374"/>
                  <a:pt x="3930625" y="3387123"/>
                </a:cubicBezTo>
                <a:cubicBezTo>
                  <a:pt x="3723932" y="3464557"/>
                  <a:pt x="3513195" y="3526689"/>
                  <a:pt x="3290337" y="3535564"/>
                </a:cubicBezTo>
                <a:cubicBezTo>
                  <a:pt x="3106332" y="3542605"/>
                  <a:pt x="1510274" y="3535872"/>
                  <a:pt x="861903" y="2528615"/>
                </a:cubicBezTo>
                <a:cubicBezTo>
                  <a:pt x="849470" y="2523717"/>
                  <a:pt x="835485" y="2510862"/>
                  <a:pt x="831133" y="2498619"/>
                </a:cubicBezTo>
                <a:cubicBezTo>
                  <a:pt x="810307" y="2441385"/>
                  <a:pt x="759333" y="2416594"/>
                  <a:pt x="713333" y="2385682"/>
                </a:cubicBezTo>
                <a:cubicBezTo>
                  <a:pt x="672925" y="2358442"/>
                  <a:pt x="630030" y="2329978"/>
                  <a:pt x="613246" y="2284067"/>
                </a:cubicBezTo>
                <a:cubicBezTo>
                  <a:pt x="591179" y="2222855"/>
                  <a:pt x="653963" y="2273050"/>
                  <a:pt x="665465" y="2249789"/>
                </a:cubicBezTo>
                <a:cubicBezTo>
                  <a:pt x="641532" y="2217960"/>
                  <a:pt x="604543" y="2188882"/>
                  <a:pt x="594908" y="2152767"/>
                </a:cubicBezTo>
                <a:cubicBezTo>
                  <a:pt x="559787" y="2022383"/>
                  <a:pt x="483946" y="1927503"/>
                  <a:pt x="370497" y="1853742"/>
                </a:cubicBezTo>
                <a:cubicBezTo>
                  <a:pt x="337861" y="1832624"/>
                  <a:pt x="316415" y="1794059"/>
                  <a:pt x="271969" y="1787940"/>
                </a:cubicBezTo>
                <a:cubicBezTo>
                  <a:pt x="173127" y="1774472"/>
                  <a:pt x="204209" y="1669186"/>
                  <a:pt x="151990" y="1622358"/>
                </a:cubicBezTo>
                <a:cubicBezTo>
                  <a:pt x="142044" y="1613481"/>
                  <a:pt x="133031" y="1596037"/>
                  <a:pt x="134895" y="1584102"/>
                </a:cubicBezTo>
                <a:cubicBezTo>
                  <a:pt x="137691" y="1566959"/>
                  <a:pt x="149504" y="1550739"/>
                  <a:pt x="159450" y="1535435"/>
                </a:cubicBezTo>
                <a:cubicBezTo>
                  <a:pt x="169708" y="1520133"/>
                  <a:pt x="185247" y="1506664"/>
                  <a:pt x="177788" y="1486465"/>
                </a:cubicBezTo>
                <a:cubicBezTo>
                  <a:pt x="174683" y="1478202"/>
                  <a:pt x="176855" y="1449432"/>
                  <a:pt x="153856" y="1472079"/>
                </a:cubicBezTo>
                <a:cubicBezTo>
                  <a:pt x="90760" y="1534212"/>
                  <a:pt x="54082" y="1475449"/>
                  <a:pt x="0" y="1447289"/>
                </a:cubicBezTo>
                <a:cubicBezTo>
                  <a:pt x="43515" y="1418212"/>
                  <a:pt x="82677" y="1397707"/>
                  <a:pt x="89205" y="1354247"/>
                </a:cubicBezTo>
                <a:cubicBezTo>
                  <a:pt x="102570" y="1264569"/>
                  <a:pt x="159758" y="1223557"/>
                  <a:pt x="246479" y="1215599"/>
                </a:cubicBezTo>
                <a:cubicBezTo>
                  <a:pt x="214465" y="1128983"/>
                  <a:pt x="214465" y="1128983"/>
                  <a:pt x="317968" y="1117045"/>
                </a:cubicBezTo>
                <a:cubicBezTo>
                  <a:pt x="278183" y="1061955"/>
                  <a:pt x="278183" y="1047876"/>
                  <a:pt x="326362" y="1028900"/>
                </a:cubicBezTo>
                <a:cubicBezTo>
                  <a:pt x="372673" y="1010841"/>
                  <a:pt x="423957" y="1004720"/>
                  <a:pt x="466852" y="976870"/>
                </a:cubicBezTo>
                <a:cubicBezTo>
                  <a:pt x="427377" y="906475"/>
                  <a:pt x="416188" y="824756"/>
                  <a:pt x="334754" y="790475"/>
                </a:cubicBezTo>
                <a:cubicBezTo>
                  <a:pt x="322010" y="785272"/>
                  <a:pt x="313307" y="764154"/>
                  <a:pt x="321386" y="751912"/>
                </a:cubicBezTo>
                <a:cubicBezTo>
                  <a:pt x="350915" y="707534"/>
                  <a:pt x="308644" y="623365"/>
                  <a:pt x="400645" y="613877"/>
                </a:cubicBezTo>
                <a:cubicBezTo>
                  <a:pt x="412147" y="612959"/>
                  <a:pt x="422716" y="603776"/>
                  <a:pt x="413701" y="591839"/>
                </a:cubicBezTo>
                <a:cubicBezTo>
                  <a:pt x="382618" y="550216"/>
                  <a:pt x="420228" y="552969"/>
                  <a:pt x="442917" y="547767"/>
                </a:cubicBezTo>
                <a:cubicBezTo>
                  <a:pt x="470271" y="541341"/>
                  <a:pt x="501353" y="559703"/>
                  <a:pt x="526840" y="537055"/>
                </a:cubicBezTo>
                <a:cubicBezTo>
                  <a:pt x="520932" y="513181"/>
                  <a:pt x="498866" y="513487"/>
                  <a:pt x="483325" y="505836"/>
                </a:cubicBezTo>
                <a:cubicBezTo>
                  <a:pt x="437946" y="483799"/>
                  <a:pt x="400956" y="457479"/>
                  <a:pt x="398780" y="400243"/>
                </a:cubicBezTo>
                <a:cubicBezTo>
                  <a:pt x="397229" y="354028"/>
                  <a:pt x="392255" y="313323"/>
                  <a:pt x="455041" y="299242"/>
                </a:cubicBezTo>
                <a:cubicBezTo>
                  <a:pt x="481149" y="293426"/>
                  <a:pt x="473687" y="260067"/>
                  <a:pt x="458769" y="243538"/>
                </a:cubicBezTo>
                <a:cubicBezTo>
                  <a:pt x="432038" y="214157"/>
                  <a:pt x="409972" y="174981"/>
                  <a:pt x="363969" y="172227"/>
                </a:cubicBezTo>
                <a:cubicBezTo>
                  <a:pt x="335995" y="170391"/>
                  <a:pt x="314549" y="158146"/>
                  <a:pt x="292481" y="144069"/>
                </a:cubicBezTo>
                <a:cubicBezTo>
                  <a:pt x="276630" y="133966"/>
                  <a:pt x="257670" y="125398"/>
                  <a:pt x="259534" y="103668"/>
                </a:cubicBezTo>
                <a:cubicBezTo>
                  <a:pt x="261399" y="82855"/>
                  <a:pt x="279736" y="74286"/>
                  <a:pt x="298387" y="70001"/>
                </a:cubicBezTo>
                <a:cubicBezTo>
                  <a:pt x="345011" y="59672"/>
                  <a:pt x="389535" y="45726"/>
                  <a:pt x="430782" y="19902"/>
                </a:cubicBezTo>
                <a:close/>
              </a:path>
            </a:pathLst>
          </a:custGeom>
        </p:spPr>
      </p:pic>
      <p:sp>
        <p:nvSpPr>
          <p:cNvPr id="14" name="TextBox 13">
            <a:extLst>
              <a:ext uri="{FF2B5EF4-FFF2-40B4-BE49-F238E27FC236}">
                <a16:creationId xmlns:a16="http://schemas.microsoft.com/office/drawing/2014/main" id="{585AEB0F-5F63-6907-3919-F432041C7F02}"/>
              </a:ext>
            </a:extLst>
          </p:cNvPr>
          <p:cNvSpPr txBox="1"/>
          <p:nvPr/>
        </p:nvSpPr>
        <p:spPr>
          <a:xfrm>
            <a:off x="309983" y="4453812"/>
            <a:ext cx="5728716" cy="1569660"/>
          </a:xfrm>
          <a:prstGeom prst="rect">
            <a:avLst/>
          </a:prstGeom>
          <a:noFill/>
        </p:spPr>
        <p:txBody>
          <a:bodyPr wrap="square">
            <a:spAutoFit/>
          </a:bodyPr>
          <a:lstStyle/>
          <a:p>
            <a:pPr lvl="1"/>
            <a:r>
              <a:rPr lang="en-US" sz="2400" b="1" u="sng" dirty="0"/>
              <a:t>Amenity Impact </a:t>
            </a:r>
          </a:p>
          <a:p>
            <a:pPr marL="285750" indent="-285750">
              <a:buFont typeface="Arial" panose="020B0604020202020204" pitchFamily="34" charset="0"/>
              <a:buChar char="•"/>
            </a:pPr>
            <a:r>
              <a:rPr lang="en-US" dirty="0"/>
              <a:t>Amenity Score vs Booking % </a:t>
            </a:r>
          </a:p>
          <a:p>
            <a:pPr marL="285750" indent="-285750">
              <a:buFont typeface="Arial" panose="020B0604020202020204" pitchFamily="34" charset="0"/>
              <a:buChar char="•"/>
            </a:pPr>
            <a:r>
              <a:rPr lang="en-US" dirty="0"/>
              <a:t>Visual: Scatter plot with bubble sizes </a:t>
            </a:r>
          </a:p>
          <a:p>
            <a:pPr marL="285750" indent="-285750">
              <a:buFont typeface="Arial" panose="020B0604020202020204" pitchFamily="34" charset="0"/>
              <a:buChar char="•"/>
            </a:pPr>
            <a:r>
              <a:rPr lang="en-US" dirty="0"/>
              <a:t>Insight: Weak correlation. Booking success driven by more than just amenities</a:t>
            </a:r>
            <a:endParaRPr lang="en-IN" dirty="0"/>
          </a:p>
        </p:txBody>
      </p:sp>
    </p:spTree>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up of a building&#10;&#10;AI-generated content may be incorrect.">
            <a:extLst>
              <a:ext uri="{FF2B5EF4-FFF2-40B4-BE49-F238E27FC236}">
                <a16:creationId xmlns:a16="http://schemas.microsoft.com/office/drawing/2014/main" id="{ED59F58C-1094-60F2-DF19-6E1238A64383}"/>
              </a:ext>
            </a:extLst>
          </p:cNvPr>
          <p:cNvPicPr>
            <a:picLocks noChangeAspect="1"/>
          </p:cNvPicPr>
          <p:nvPr/>
        </p:nvPicPr>
        <p:blipFill>
          <a:blip r:embed="rId2">
            <a:alphaModFix amt="35000"/>
            <a:extLst>
              <a:ext uri="{837473B0-CC2E-450A-ABE3-18F120FF3D39}">
                <a1611:picAttrSrcUrl xmlns:a1611="http://schemas.microsoft.com/office/drawing/2016/11/main" r:id="rId3"/>
              </a:ext>
            </a:extLst>
          </a:blip>
          <a:srcRect l="1425" r="28908" b="-1"/>
          <a:stretch>
            <a:fillRect/>
          </a:stretch>
        </p:blipFill>
        <p:spPr>
          <a:xfrm>
            <a:off x="0" y="0"/>
            <a:ext cx="9143980" cy="6857990"/>
          </a:xfrm>
          <a:prstGeom prst="rect">
            <a:avLst/>
          </a:prstGeom>
        </p:spPr>
      </p:pic>
      <p:sp>
        <p:nvSpPr>
          <p:cNvPr id="2" name="Title 1"/>
          <p:cNvSpPr>
            <a:spLocks noGrp="1"/>
          </p:cNvSpPr>
          <p:nvPr>
            <p:ph type="title"/>
          </p:nvPr>
        </p:nvSpPr>
        <p:spPr>
          <a:xfrm>
            <a:off x="628650" y="237745"/>
            <a:ext cx="7886700" cy="731519"/>
          </a:xfrm>
        </p:spPr>
        <p:txBody>
          <a:bodyPr>
            <a:normAutofit/>
          </a:bodyPr>
          <a:lstStyle/>
          <a:p>
            <a:r>
              <a:rPr lang="en-IN" sz="3600" b="1" u="sng" dirty="0">
                <a:solidFill>
                  <a:srgbClr val="FFFFFF"/>
                </a:solidFill>
              </a:rPr>
              <a:t>Booking Conversion Rates</a:t>
            </a:r>
          </a:p>
        </p:txBody>
      </p:sp>
      <p:sp>
        <p:nvSpPr>
          <p:cNvPr id="3" name="Content Placeholder 2"/>
          <p:cNvSpPr>
            <a:spLocks noGrp="1"/>
          </p:cNvSpPr>
          <p:nvPr>
            <p:ph idx="1"/>
          </p:nvPr>
        </p:nvSpPr>
        <p:spPr>
          <a:xfrm>
            <a:off x="628650" y="969265"/>
            <a:ext cx="7886700" cy="1892807"/>
          </a:xfrm>
        </p:spPr>
        <p:txBody>
          <a:bodyPr>
            <a:noAutofit/>
          </a:bodyPr>
          <a:lstStyle/>
          <a:p>
            <a:r>
              <a:rPr lang="en-US" sz="2400" dirty="0"/>
              <a:t>Micro-markets with highest/lowest booking success </a:t>
            </a:r>
          </a:p>
          <a:p>
            <a:r>
              <a:rPr lang="en-US" sz="2400" dirty="0"/>
              <a:t>Visual: Stacked bar chart </a:t>
            </a:r>
          </a:p>
          <a:p>
            <a:r>
              <a:rPr lang="en-US" sz="2400" dirty="0"/>
              <a:t>Insight: Prestige, Brigade, L&amp;T perform better; </a:t>
            </a:r>
            <a:r>
              <a:rPr lang="en-US" sz="2400" dirty="0" err="1"/>
              <a:t>Puravankara</a:t>
            </a:r>
            <a:r>
              <a:rPr lang="en-US" sz="2400" dirty="0"/>
              <a:t> and Total Environment lag.</a:t>
            </a:r>
            <a:endParaRPr lang="en-IN" sz="2400" dirty="0">
              <a:solidFill>
                <a:srgbClr val="FFFFFF"/>
              </a:solidFill>
            </a:endParaRPr>
          </a:p>
        </p:txBody>
      </p:sp>
      <p:sp>
        <p:nvSpPr>
          <p:cNvPr id="6" name="TextBox 5">
            <a:extLst>
              <a:ext uri="{FF2B5EF4-FFF2-40B4-BE49-F238E27FC236}">
                <a16:creationId xmlns:a16="http://schemas.microsoft.com/office/drawing/2014/main" id="{0EED04EF-1BBA-5900-FCC2-AA024A9CA21E}"/>
              </a:ext>
            </a:extLst>
          </p:cNvPr>
          <p:cNvSpPr txBox="1"/>
          <p:nvPr/>
        </p:nvSpPr>
        <p:spPr>
          <a:xfrm>
            <a:off x="694944" y="4498848"/>
            <a:ext cx="7820406" cy="1938992"/>
          </a:xfrm>
          <a:prstGeom prst="rect">
            <a:avLst/>
          </a:prstGeom>
          <a:noFill/>
        </p:spPr>
        <p:txBody>
          <a:bodyPr wrap="square">
            <a:spAutoFit/>
          </a:bodyPr>
          <a:lstStyle/>
          <a:p>
            <a:r>
              <a:rPr lang="en-IN" sz="2400" b="1" u="sng" dirty="0"/>
              <a:t>Builder Quarterly Performance </a:t>
            </a:r>
          </a:p>
          <a:p>
            <a:pPr marL="285750" indent="-285750">
              <a:buFont typeface="Arial" panose="020B0604020202020204" pitchFamily="34" charset="0"/>
              <a:buChar char="•"/>
            </a:pPr>
            <a:r>
              <a:rPr lang="en-IN" sz="2400" dirty="0"/>
              <a:t>Matrix of developer ticket sales per quarter </a:t>
            </a:r>
          </a:p>
          <a:p>
            <a:pPr marL="285750" indent="-285750">
              <a:buFont typeface="Arial" panose="020B0604020202020204" pitchFamily="34" charset="0"/>
              <a:buChar char="•"/>
            </a:pPr>
            <a:r>
              <a:rPr lang="en-IN" sz="2400" dirty="0"/>
              <a:t>Visual: Matrix table </a:t>
            </a:r>
          </a:p>
          <a:p>
            <a:pPr marL="285750" indent="-285750">
              <a:buFont typeface="Arial" panose="020B0604020202020204" pitchFamily="34" charset="0"/>
              <a:buChar char="•"/>
            </a:pPr>
            <a:r>
              <a:rPr lang="en-IN" sz="2400" dirty="0"/>
              <a:t>Insight: Godrej, Prestige show consistent quarterly dominance.</a:t>
            </a:r>
          </a:p>
        </p:txBody>
      </p:sp>
      <p:pic>
        <p:nvPicPr>
          <p:cNvPr id="8" name="Picture 7">
            <a:extLst>
              <a:ext uri="{FF2B5EF4-FFF2-40B4-BE49-F238E27FC236}">
                <a16:creationId xmlns:a16="http://schemas.microsoft.com/office/drawing/2014/main" id="{8871CDD8-FC14-C301-5A66-61E91C534437}"/>
              </a:ext>
            </a:extLst>
          </p:cNvPr>
          <p:cNvPicPr>
            <a:picLocks noChangeAspect="1"/>
          </p:cNvPicPr>
          <p:nvPr/>
        </p:nvPicPr>
        <p:blipFill>
          <a:blip r:embed="rId4"/>
          <a:stretch>
            <a:fillRect/>
          </a:stretch>
        </p:blipFill>
        <p:spPr>
          <a:xfrm>
            <a:off x="885311" y="2649593"/>
            <a:ext cx="1905266" cy="1876687"/>
          </a:xfrm>
          <a:prstGeom prst="rect">
            <a:avLst/>
          </a:prstGeom>
        </p:spPr>
      </p:pic>
      <p:pic>
        <p:nvPicPr>
          <p:cNvPr id="11" name="Picture 10">
            <a:extLst>
              <a:ext uri="{FF2B5EF4-FFF2-40B4-BE49-F238E27FC236}">
                <a16:creationId xmlns:a16="http://schemas.microsoft.com/office/drawing/2014/main" id="{5F0EB8F9-A49D-DF5B-02B2-AD6C116EA45D}"/>
              </a:ext>
            </a:extLst>
          </p:cNvPr>
          <p:cNvPicPr>
            <a:picLocks noChangeAspect="1"/>
          </p:cNvPicPr>
          <p:nvPr/>
        </p:nvPicPr>
        <p:blipFill>
          <a:blip r:embed="rId5"/>
          <a:stretch>
            <a:fillRect/>
          </a:stretch>
        </p:blipFill>
        <p:spPr>
          <a:xfrm>
            <a:off x="3336285" y="2649593"/>
            <a:ext cx="1886213" cy="1867161"/>
          </a:xfrm>
          <a:prstGeom prst="rect">
            <a:avLst/>
          </a:prstGeom>
        </p:spPr>
      </p:pic>
      <p:pic>
        <p:nvPicPr>
          <p:cNvPr id="14" name="Picture 13">
            <a:extLst>
              <a:ext uri="{FF2B5EF4-FFF2-40B4-BE49-F238E27FC236}">
                <a16:creationId xmlns:a16="http://schemas.microsoft.com/office/drawing/2014/main" id="{3571551B-C912-83A7-649A-7976011986A9}"/>
              </a:ext>
            </a:extLst>
          </p:cNvPr>
          <p:cNvPicPr>
            <a:picLocks noChangeAspect="1"/>
          </p:cNvPicPr>
          <p:nvPr/>
        </p:nvPicPr>
        <p:blipFill>
          <a:blip r:embed="rId6"/>
          <a:stretch>
            <a:fillRect/>
          </a:stretch>
        </p:blipFill>
        <p:spPr>
          <a:xfrm>
            <a:off x="5553212" y="2649593"/>
            <a:ext cx="1962424" cy="1924319"/>
          </a:xfrm>
          <a:prstGeom prst="rect">
            <a:avLst/>
          </a:prstGeom>
        </p:spPr>
      </p:pic>
    </p:spTree>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brick building with a street and cars&#10;&#10;AI-generated content may be incorrect.">
            <a:extLst>
              <a:ext uri="{FF2B5EF4-FFF2-40B4-BE49-F238E27FC236}">
                <a16:creationId xmlns:a16="http://schemas.microsoft.com/office/drawing/2014/main" id="{8DAF76DD-DF09-C8B7-591A-A3756C842240}"/>
              </a:ext>
            </a:extLst>
          </p:cNvPr>
          <p:cNvPicPr>
            <a:picLocks noChangeAspect="1"/>
          </p:cNvPicPr>
          <p:nvPr/>
        </p:nvPicPr>
        <p:blipFill>
          <a:blip r:embed="rId2">
            <a:alphaModFix amt="35000"/>
            <a:extLst>
              <a:ext uri="{837473B0-CC2E-450A-ABE3-18F120FF3D39}">
                <a1611:picAttrSrcUrl xmlns:a1611="http://schemas.microsoft.com/office/drawing/2016/11/main" r:id="rId3"/>
              </a:ext>
            </a:extLst>
          </a:blip>
          <a:srcRect/>
          <a:stretch>
            <a:fillRect/>
          </a:stretch>
        </p:blipFill>
        <p:spPr>
          <a:xfrm>
            <a:off x="20" y="0"/>
            <a:ext cx="9143980" cy="6857990"/>
          </a:xfrm>
          <a:prstGeom prst="rect">
            <a:avLst/>
          </a:prstGeom>
        </p:spPr>
      </p:pic>
      <p:sp>
        <p:nvSpPr>
          <p:cNvPr id="2" name="Title 1"/>
          <p:cNvSpPr>
            <a:spLocks noGrp="1"/>
          </p:cNvSpPr>
          <p:nvPr>
            <p:ph type="title"/>
          </p:nvPr>
        </p:nvSpPr>
        <p:spPr>
          <a:xfrm>
            <a:off x="628650" y="137161"/>
            <a:ext cx="7886700" cy="795527"/>
          </a:xfrm>
        </p:spPr>
        <p:txBody>
          <a:bodyPr>
            <a:normAutofit/>
          </a:bodyPr>
          <a:lstStyle/>
          <a:p>
            <a:r>
              <a:rPr lang="en-IN" sz="3600" b="1" u="sng" dirty="0"/>
              <a:t>Builder Quarterly Performance</a:t>
            </a:r>
            <a:endParaRPr lang="en-IN" sz="3600" b="1" u="sng" dirty="0">
              <a:solidFill>
                <a:srgbClr val="FFFFFF"/>
              </a:solidFill>
            </a:endParaRPr>
          </a:p>
        </p:txBody>
      </p:sp>
      <p:sp>
        <p:nvSpPr>
          <p:cNvPr id="3" name="Content Placeholder 2"/>
          <p:cNvSpPr>
            <a:spLocks noGrp="1"/>
          </p:cNvSpPr>
          <p:nvPr>
            <p:ph idx="1"/>
          </p:nvPr>
        </p:nvSpPr>
        <p:spPr>
          <a:xfrm>
            <a:off x="670941" y="923545"/>
            <a:ext cx="7802118" cy="1673351"/>
          </a:xfrm>
        </p:spPr>
        <p:txBody>
          <a:bodyPr>
            <a:normAutofit/>
          </a:bodyPr>
          <a:lstStyle/>
          <a:p>
            <a:r>
              <a:rPr lang="en-US" sz="2000" dirty="0"/>
              <a:t>Matrix of developer ticket sales per quarter </a:t>
            </a:r>
          </a:p>
          <a:p>
            <a:r>
              <a:rPr lang="en-US" sz="2000" dirty="0"/>
              <a:t>Visual: Matrix table </a:t>
            </a:r>
          </a:p>
          <a:p>
            <a:r>
              <a:rPr lang="en-US" sz="2000" dirty="0"/>
              <a:t>Insight: Brigade, Total Environment show consistency. While Godrej is dominating the quarters</a:t>
            </a:r>
            <a:endParaRPr lang="en-IN" sz="2000" dirty="0">
              <a:solidFill>
                <a:srgbClr val="FFFFFF"/>
              </a:solidFill>
            </a:endParaRPr>
          </a:p>
        </p:txBody>
      </p:sp>
      <p:pic>
        <p:nvPicPr>
          <p:cNvPr id="11" name="Picture 10">
            <a:extLst>
              <a:ext uri="{FF2B5EF4-FFF2-40B4-BE49-F238E27FC236}">
                <a16:creationId xmlns:a16="http://schemas.microsoft.com/office/drawing/2014/main" id="{BF7BCA34-7009-ACCF-E604-EE028B60A530}"/>
              </a:ext>
            </a:extLst>
          </p:cNvPr>
          <p:cNvPicPr>
            <a:picLocks noChangeAspect="1"/>
          </p:cNvPicPr>
          <p:nvPr/>
        </p:nvPicPr>
        <p:blipFill>
          <a:blip r:embed="rId4"/>
          <a:stretch>
            <a:fillRect/>
          </a:stretch>
        </p:blipFill>
        <p:spPr>
          <a:xfrm>
            <a:off x="942850" y="2486909"/>
            <a:ext cx="1848108" cy="1829055"/>
          </a:xfrm>
          <a:prstGeom prst="rect">
            <a:avLst/>
          </a:prstGeom>
        </p:spPr>
      </p:pic>
      <p:pic>
        <p:nvPicPr>
          <p:cNvPr id="14" name="Picture 13">
            <a:extLst>
              <a:ext uri="{FF2B5EF4-FFF2-40B4-BE49-F238E27FC236}">
                <a16:creationId xmlns:a16="http://schemas.microsoft.com/office/drawing/2014/main" id="{E2EA7FA9-E9BF-F6AD-34ED-06B23F27FD40}"/>
              </a:ext>
            </a:extLst>
          </p:cNvPr>
          <p:cNvPicPr>
            <a:picLocks noChangeAspect="1"/>
          </p:cNvPicPr>
          <p:nvPr/>
        </p:nvPicPr>
        <p:blipFill>
          <a:blip r:embed="rId5"/>
          <a:stretch>
            <a:fillRect/>
          </a:stretch>
        </p:blipFill>
        <p:spPr>
          <a:xfrm>
            <a:off x="3356865" y="2510902"/>
            <a:ext cx="1867161" cy="1867161"/>
          </a:xfrm>
          <a:prstGeom prst="rect">
            <a:avLst/>
          </a:prstGeom>
        </p:spPr>
      </p:pic>
      <p:pic>
        <p:nvPicPr>
          <p:cNvPr id="16" name="Picture 15">
            <a:extLst>
              <a:ext uri="{FF2B5EF4-FFF2-40B4-BE49-F238E27FC236}">
                <a16:creationId xmlns:a16="http://schemas.microsoft.com/office/drawing/2014/main" id="{F3EFF0E2-2E1D-DF57-9343-7565B417AA91}"/>
              </a:ext>
            </a:extLst>
          </p:cNvPr>
          <p:cNvPicPr>
            <a:picLocks noChangeAspect="1"/>
          </p:cNvPicPr>
          <p:nvPr/>
        </p:nvPicPr>
        <p:blipFill>
          <a:blip r:embed="rId6"/>
          <a:stretch>
            <a:fillRect/>
          </a:stretch>
        </p:blipFill>
        <p:spPr>
          <a:xfrm>
            <a:off x="5789933" y="2514467"/>
            <a:ext cx="1895740" cy="1829055"/>
          </a:xfrm>
          <a:prstGeom prst="rect">
            <a:avLst/>
          </a:prstGeom>
        </p:spPr>
      </p:pic>
      <p:sp>
        <p:nvSpPr>
          <p:cNvPr id="20" name="TextBox 19">
            <a:extLst>
              <a:ext uri="{FF2B5EF4-FFF2-40B4-BE49-F238E27FC236}">
                <a16:creationId xmlns:a16="http://schemas.microsoft.com/office/drawing/2014/main" id="{898D9838-6ED6-9078-ADB2-AE574C8AD70B}"/>
              </a:ext>
            </a:extLst>
          </p:cNvPr>
          <p:cNvSpPr txBox="1"/>
          <p:nvPr/>
        </p:nvSpPr>
        <p:spPr>
          <a:xfrm>
            <a:off x="836676" y="4676767"/>
            <a:ext cx="7136892" cy="2062103"/>
          </a:xfrm>
          <a:prstGeom prst="rect">
            <a:avLst/>
          </a:prstGeom>
          <a:noFill/>
        </p:spPr>
        <p:txBody>
          <a:bodyPr wrap="square">
            <a:spAutoFit/>
          </a:bodyPr>
          <a:lstStyle/>
          <a:p>
            <a:r>
              <a:rPr lang="en-US" sz="2800" b="1" u="sng" dirty="0"/>
              <a:t>Possession Status vs Buyer Type </a:t>
            </a:r>
          </a:p>
          <a:p>
            <a:pPr marL="342900" indent="-342900">
              <a:buFont typeface="Arial" panose="020B0604020202020204" pitchFamily="34" charset="0"/>
              <a:buChar char="•"/>
            </a:pPr>
            <a:r>
              <a:rPr lang="en-US" sz="2000" dirty="0"/>
              <a:t>Booking behavior by Launch / Under Construction / Ready to Move </a:t>
            </a:r>
          </a:p>
          <a:p>
            <a:pPr marL="342900" indent="-342900">
              <a:buFont typeface="Arial" panose="020B0604020202020204" pitchFamily="34" charset="0"/>
              <a:buChar char="•"/>
            </a:pPr>
            <a:r>
              <a:rPr lang="en-US" sz="2000" dirty="0"/>
              <a:t>Visual: Clustered column chart </a:t>
            </a:r>
          </a:p>
          <a:p>
            <a:pPr marL="342900" indent="-342900">
              <a:buFont typeface="Arial" panose="020B0604020202020204" pitchFamily="34" charset="0"/>
              <a:buChar char="•"/>
            </a:pPr>
            <a:r>
              <a:rPr lang="en-US" sz="2000" dirty="0"/>
              <a:t>Insight: Buyer preference consistent; CXO/HNI dominate across possession types.</a:t>
            </a:r>
            <a:endParaRPr lang="en-IN" sz="2000" dirty="0"/>
          </a:p>
        </p:txBody>
      </p:sp>
    </p:spTree>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126</TotalTime>
  <Words>493</Words>
  <Application>Microsoft Office PowerPoint</Application>
  <PresentationFormat>On-screen Show (4:3)</PresentationFormat>
  <Paragraphs>59</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Luxury Housing Sales Analysis – Bengaluru</vt:lpstr>
      <vt:lpstr>About Project</vt:lpstr>
      <vt:lpstr>Domain</vt:lpstr>
      <vt:lpstr>Skills Takeaway</vt:lpstr>
      <vt:lpstr>Tech Stack </vt:lpstr>
      <vt:lpstr>Analyse</vt:lpstr>
      <vt:lpstr>Builder Performance</vt:lpstr>
      <vt:lpstr>Booking Conversion Rates</vt:lpstr>
      <vt:lpstr>Builder Quarterly Performance</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Logeshwari Purushothaman</cp:lastModifiedBy>
  <cp:revision>5</cp:revision>
  <dcterms:created xsi:type="dcterms:W3CDTF">2013-01-27T09:14:16Z</dcterms:created>
  <dcterms:modified xsi:type="dcterms:W3CDTF">2025-09-22T11:40:59Z</dcterms:modified>
  <cp:category/>
</cp:coreProperties>
</file>