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 id="2147483678" r:id="rId2"/>
    <p:sldMasterId id="2147483797" r:id="rId3"/>
    <p:sldMasterId id="2147483780" r:id="rId4"/>
    <p:sldMasterId id="2147483695" r:id="rId5"/>
    <p:sldMasterId id="2147483729" r:id="rId6"/>
    <p:sldMasterId id="2147483763" r:id="rId7"/>
  </p:sldMasterIdLst>
  <p:notesMasterIdLst>
    <p:notesMasterId r:id="rId27"/>
  </p:notesMasterIdLst>
  <p:handoutMasterIdLst>
    <p:handoutMasterId r:id="rId28"/>
  </p:handoutMasterIdLst>
  <p:sldIdLst>
    <p:sldId id="269" r:id="rId8"/>
    <p:sldId id="341" r:id="rId9"/>
    <p:sldId id="342" r:id="rId10"/>
    <p:sldId id="343" r:id="rId11"/>
    <p:sldId id="352" r:id="rId12"/>
    <p:sldId id="331" r:id="rId13"/>
    <p:sldId id="344" r:id="rId14"/>
    <p:sldId id="354" r:id="rId15"/>
    <p:sldId id="351" r:id="rId16"/>
    <p:sldId id="356" r:id="rId17"/>
    <p:sldId id="336" r:id="rId18"/>
    <p:sldId id="358" r:id="rId19"/>
    <p:sldId id="338" r:id="rId20"/>
    <p:sldId id="347" r:id="rId21"/>
    <p:sldId id="348" r:id="rId22"/>
    <p:sldId id="350" r:id="rId23"/>
    <p:sldId id="334" r:id="rId24"/>
    <p:sldId id="337" r:id="rId25"/>
    <p:sldId id="33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0"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5B9BD5"/>
    <a:srgbClr val="70AD47"/>
    <a:srgbClr val="00ABE5"/>
    <a:srgbClr val="0680C3"/>
    <a:srgbClr val="FE5002"/>
    <a:srgbClr val="00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17" autoAdjust="0"/>
  </p:normalViewPr>
  <p:slideViewPr>
    <p:cSldViewPr snapToGrid="0">
      <p:cViewPr varScale="1">
        <p:scale>
          <a:sx n="56" d="100"/>
          <a:sy n="56" d="100"/>
        </p:scale>
        <p:origin x="1068" y="56"/>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2400"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39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備忘稿版面配置區 8"/>
          <p:cNvSpPr>
            <a:spLocks noGrp="1"/>
          </p:cNvSpPr>
          <p:nvPr>
            <p:ph type="body" sz="quarter" idx="3"/>
          </p:nvPr>
        </p:nvSpPr>
        <p:spPr>
          <a:xfrm>
            <a:off x="548206" y="5227200"/>
            <a:ext cx="5760000" cy="324000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1" name="投影片圖像版面配置區 10"/>
          <p:cNvSpPr>
            <a:spLocks noGrp="1" noRot="1" noChangeAspect="1"/>
          </p:cNvSpPr>
          <p:nvPr>
            <p:ph type="sldImg" idx="2"/>
          </p:nvPr>
        </p:nvSpPr>
        <p:spPr>
          <a:xfrm>
            <a:off x="-411163" y="547688"/>
            <a:ext cx="7678738" cy="4319587"/>
          </a:xfrm>
          <a:prstGeom prst="rect">
            <a:avLst/>
          </a:prstGeom>
          <a:noFill/>
          <a:ln w="12700">
            <a:solidFill>
              <a:prstClr val="black"/>
            </a:solidFill>
          </a:ln>
        </p:spPr>
        <p:txBody>
          <a:bodyPr vert="horz" lIns="91440" tIns="45720" rIns="91440" bIns="45720" rtlCol="0" anchor="ctr"/>
          <a:lstStyle/>
          <a:p>
            <a:endParaRPr lang="zh-TW" altLang="en-US"/>
          </a:p>
        </p:txBody>
      </p:sp>
      <p:sp>
        <p:nvSpPr>
          <p:cNvPr id="13" name="投影片編號版面配置區 12"/>
          <p:cNvSpPr>
            <a:spLocks noGrp="1"/>
          </p:cNvSpPr>
          <p:nvPr>
            <p:ph type="sldNum" sz="quarter" idx="5"/>
          </p:nvPr>
        </p:nvSpPr>
        <p:spPr>
          <a:xfrm>
            <a:off x="548205" y="8784000"/>
            <a:ext cx="5760001" cy="360000"/>
          </a:xfrm>
          <a:prstGeom prst="rect">
            <a:avLst/>
          </a:prstGeom>
        </p:spPr>
        <p:txBody>
          <a:bodyPr vert="horz" lIns="91440" tIns="45720" rIns="91440" bIns="45720" rtlCol="0" anchor="b"/>
          <a:lstStyle>
            <a:lvl1pPr algn="ctr">
              <a:defRPr sz="1200"/>
            </a:lvl1pPr>
          </a:lstStyle>
          <a:p>
            <a:fld id="{2E54EC61-0C36-4899-A82C-4F6B597CC7C2}" type="slidenum">
              <a:rPr lang="zh-TW" altLang="en-US" smtClean="0"/>
              <a:pPr/>
              <a:t>‹#›</a:t>
            </a:fld>
            <a:endParaRPr lang="zh-TW" altLang="en-US" dirty="0"/>
          </a:p>
        </p:txBody>
      </p:sp>
    </p:spTree>
    <p:extLst>
      <p:ext uri="{BB962C8B-B14F-4D97-AF65-F5344CB8AC3E}">
        <p14:creationId xmlns:p14="http://schemas.microsoft.com/office/powerpoint/2010/main" val="201314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1</a:t>
            </a:fld>
            <a:endParaRPr lang="zh-TW" altLang="en-US" dirty="0"/>
          </a:p>
        </p:txBody>
      </p:sp>
    </p:spTree>
    <p:extLst>
      <p:ext uri="{BB962C8B-B14F-4D97-AF65-F5344CB8AC3E}">
        <p14:creationId xmlns:p14="http://schemas.microsoft.com/office/powerpoint/2010/main" val="179599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專案標題，一句話</a:t>
            </a:r>
            <a:r>
              <a:rPr lang="en-US" altLang="zh-TW" dirty="0" smtClean="0"/>
              <a:t/>
            </a:r>
            <a:br>
              <a:rPr lang="en-US" altLang="zh-TW" dirty="0" smtClean="0"/>
            </a:br>
            <a:r>
              <a:rPr lang="zh-TW" altLang="en-US" dirty="0" smtClean="0"/>
              <a:t>把</a:t>
            </a:r>
            <a:r>
              <a:rPr lang="en-US" altLang="zh-TW" dirty="0" smtClean="0"/>
              <a:t>AI</a:t>
            </a:r>
            <a:r>
              <a:rPr lang="zh-TW" altLang="en-US" dirty="0" smtClean="0"/>
              <a:t>技術應用在辦公室會議上，提升開會的效率</a:t>
            </a:r>
            <a:endParaRPr lang="en-US" altLang="zh-TW" dirty="0" smtClean="0"/>
          </a:p>
          <a:p>
            <a:r>
              <a:rPr lang="en-US" altLang="zh-TW" dirty="0" smtClean="0"/>
              <a:t>AI</a:t>
            </a:r>
            <a:r>
              <a:rPr lang="zh-TW" altLang="en-US" dirty="0" smtClean="0"/>
              <a:t> 會議筆記小幫手</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12</a:t>
            </a:fld>
            <a:endParaRPr lang="zh-TW" altLang="en-US" dirty="0"/>
          </a:p>
        </p:txBody>
      </p:sp>
    </p:spTree>
    <p:extLst>
      <p:ext uri="{BB962C8B-B14F-4D97-AF65-F5344CB8AC3E}">
        <p14:creationId xmlns:p14="http://schemas.microsoft.com/office/powerpoint/2010/main" val="164833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r>
              <a:rPr lang="zh-TW" altLang="en-US" dirty="0" smtClean="0"/>
              <a:t>對跨國分工的大企業來說，這套</a:t>
            </a:r>
            <a:r>
              <a:rPr lang="en-US" altLang="zh-TW" dirty="0" smtClean="0"/>
              <a:t>AI</a:t>
            </a:r>
            <a:r>
              <a:rPr lang="zh-TW" altLang="en-US" dirty="0" smtClean="0"/>
              <a:t>輔助會議在遠端會議上更可以發揮它的作用</a:t>
            </a:r>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13</a:t>
            </a:fld>
            <a:endParaRPr lang="zh-TW" altLang="en-US" dirty="0"/>
          </a:p>
        </p:txBody>
      </p:sp>
    </p:spTree>
    <p:extLst>
      <p:ext uri="{BB962C8B-B14F-4D97-AF65-F5344CB8AC3E}">
        <p14:creationId xmlns:p14="http://schemas.microsoft.com/office/powerpoint/2010/main" val="173386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具有潛力的</a:t>
            </a:r>
            <a:r>
              <a:rPr lang="en-US" altLang="zh-TW" dirty="0" smtClean="0"/>
              <a:t>AI</a:t>
            </a:r>
            <a:r>
              <a:rPr lang="zh-TW" altLang="en-US" dirty="0" smtClean="0"/>
              <a:t>應用，能符合羅技提升生產力的工具，不僅能在線上會議做出貢獻，在實體會議上也期待羅技可以設計出開會的麥克風來完整會議的紀錄需求</a:t>
            </a:r>
            <a:endParaRPr lang="en-US" altLang="zh-TW" dirty="0" smtClean="0"/>
          </a:p>
          <a:p>
            <a:r>
              <a:rPr lang="zh-TW" altLang="en-US" dirty="0" smtClean="0"/>
              <a:t>扣合黑克松的</a:t>
            </a:r>
            <a:r>
              <a:rPr lang="zh-TW" altLang="en-US" dirty="0" smtClean="0"/>
              <a:t>目標</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17</a:t>
            </a:fld>
            <a:endParaRPr lang="zh-TW" altLang="en-US" dirty="0"/>
          </a:p>
        </p:txBody>
      </p:sp>
    </p:spTree>
    <p:extLst>
      <p:ext uri="{BB962C8B-B14F-4D97-AF65-F5344CB8AC3E}">
        <p14:creationId xmlns:p14="http://schemas.microsoft.com/office/powerpoint/2010/main" val="364514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r>
              <a:rPr lang="zh-TW" altLang="en-US" dirty="0" smtClean="0"/>
              <a:t>在開會時，我們總發現有一個人特別辛苦，那就是會議的紀錄者</a:t>
            </a:r>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2</a:t>
            </a:fld>
            <a:endParaRPr lang="zh-TW" altLang="en-US" dirty="0"/>
          </a:p>
        </p:txBody>
      </p:sp>
    </p:spTree>
    <p:extLst>
      <p:ext uri="{BB962C8B-B14F-4D97-AF65-F5344CB8AC3E}">
        <p14:creationId xmlns:p14="http://schemas.microsoft.com/office/powerpoint/2010/main" val="393142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3</a:t>
            </a:fld>
            <a:endParaRPr lang="zh-TW" altLang="en-US" dirty="0"/>
          </a:p>
        </p:txBody>
      </p:sp>
    </p:spTree>
    <p:extLst>
      <p:ext uri="{BB962C8B-B14F-4D97-AF65-F5344CB8AC3E}">
        <p14:creationId xmlns:p14="http://schemas.microsoft.com/office/powerpoint/2010/main" val="242654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透過</a:t>
            </a:r>
            <a:r>
              <a:rPr lang="en-US" altLang="zh-TW" dirty="0" smtClean="0"/>
              <a:t>GUI</a:t>
            </a:r>
            <a:r>
              <a:rPr lang="zh-TW" altLang="en-US" dirty="0" smtClean="0"/>
              <a:t>畫面整合，增加便利性</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使用者角度，任何人能輕易使用</a:t>
            </a:r>
          </a:p>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5</a:t>
            </a:fld>
            <a:endParaRPr lang="zh-TW" altLang="en-US" dirty="0"/>
          </a:p>
        </p:txBody>
      </p:sp>
    </p:spTree>
    <p:extLst>
      <p:ext uri="{BB962C8B-B14F-4D97-AF65-F5344CB8AC3E}">
        <p14:creationId xmlns:p14="http://schemas.microsoft.com/office/powerpoint/2010/main" val="193904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r>
              <a:rPr lang="zh-TW" altLang="en-US" dirty="0" smtClean="0"/>
              <a:t>以為一開始的結果不好，但實測後使用 </a:t>
            </a:r>
            <a:r>
              <a:rPr lang="en-US" altLang="zh-TW" dirty="0" err="1" smtClean="0"/>
              <a:t>logictech</a:t>
            </a:r>
            <a:r>
              <a:rPr lang="zh-TW" altLang="en-US" dirty="0" smtClean="0"/>
              <a:t> 的 </a:t>
            </a:r>
            <a:r>
              <a:rPr lang="en-US" altLang="zh-TW" dirty="0" smtClean="0"/>
              <a:t>micro</a:t>
            </a:r>
            <a:r>
              <a:rPr lang="zh-TW" altLang="en-US" dirty="0" smtClean="0"/>
              <a:t> 不只音質清晰，更可以增加文字的辨識度</a:t>
            </a:r>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6</a:t>
            </a:fld>
            <a:endParaRPr lang="zh-TW" altLang="en-US" dirty="0"/>
          </a:p>
        </p:txBody>
      </p:sp>
    </p:spTree>
    <p:extLst>
      <p:ext uri="{BB962C8B-B14F-4D97-AF65-F5344CB8AC3E}">
        <p14:creationId xmlns:p14="http://schemas.microsoft.com/office/powerpoint/2010/main" val="51344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r>
              <a:rPr lang="zh-TW" altLang="en-US" dirty="0" smtClean="0"/>
              <a:t>但除了硬體方面增加辨識度，使用軟體數據方面的分析來做</a:t>
            </a:r>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7</a:t>
            </a:fld>
            <a:endParaRPr lang="zh-TW" altLang="en-US" dirty="0"/>
          </a:p>
        </p:txBody>
      </p:sp>
    </p:spTree>
    <p:extLst>
      <p:ext uri="{BB962C8B-B14F-4D97-AF65-F5344CB8AC3E}">
        <p14:creationId xmlns:p14="http://schemas.microsoft.com/office/powerpoint/2010/main" val="227633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r>
              <a:rPr lang="en-US" altLang="zh-TW" dirty="0" smtClean="0"/>
              <a:t>Demo </a:t>
            </a:r>
            <a:r>
              <a:rPr lang="zh-TW" altLang="en-US" dirty="0" smtClean="0"/>
              <a:t>截圖</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8</a:t>
            </a:fld>
            <a:endParaRPr lang="zh-TW" altLang="en-US" dirty="0"/>
          </a:p>
        </p:txBody>
      </p:sp>
    </p:spTree>
    <p:extLst>
      <p:ext uri="{BB962C8B-B14F-4D97-AF65-F5344CB8AC3E}">
        <p14:creationId xmlns:p14="http://schemas.microsoft.com/office/powerpoint/2010/main" val="123954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透過</a:t>
            </a:r>
            <a:r>
              <a:rPr lang="en-US" altLang="zh-TW" dirty="0" smtClean="0"/>
              <a:t>GUI</a:t>
            </a:r>
            <a:r>
              <a:rPr lang="zh-TW" altLang="en-US" dirty="0" smtClean="0"/>
              <a:t>畫面整合，增加便利性</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使用者角度，任何人能輕易使用</a:t>
            </a:r>
          </a:p>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9</a:t>
            </a:fld>
            <a:endParaRPr lang="zh-TW" altLang="en-US" dirty="0"/>
          </a:p>
        </p:txBody>
      </p:sp>
    </p:spTree>
    <p:extLst>
      <p:ext uri="{BB962C8B-B14F-4D97-AF65-F5344CB8AC3E}">
        <p14:creationId xmlns:p14="http://schemas.microsoft.com/office/powerpoint/2010/main" val="226416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11163" y="547688"/>
            <a:ext cx="7678738" cy="4319587"/>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透過</a:t>
            </a:r>
            <a:r>
              <a:rPr lang="en-US" altLang="zh-TW" dirty="0" smtClean="0"/>
              <a:t>GUI</a:t>
            </a:r>
            <a:r>
              <a:rPr lang="zh-TW" altLang="en-US" dirty="0" smtClean="0"/>
              <a:t>畫面整合，增加便利性</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使用者角度，任何人能輕易使用</a:t>
            </a:r>
          </a:p>
          <a:p>
            <a:endParaRPr lang="zh-TW" altLang="en-US" dirty="0"/>
          </a:p>
        </p:txBody>
      </p:sp>
      <p:sp>
        <p:nvSpPr>
          <p:cNvPr id="4" name="投影片編號版面配置區 3"/>
          <p:cNvSpPr>
            <a:spLocks noGrp="1"/>
          </p:cNvSpPr>
          <p:nvPr>
            <p:ph type="sldNum" sz="quarter" idx="10"/>
          </p:nvPr>
        </p:nvSpPr>
        <p:spPr/>
        <p:txBody>
          <a:bodyPr/>
          <a:lstStyle/>
          <a:p>
            <a:fld id="{2E54EC61-0C36-4899-A82C-4F6B597CC7C2}" type="slidenum">
              <a:rPr lang="zh-TW" altLang="en-US" smtClean="0"/>
              <a:pPr/>
              <a:t>10</a:t>
            </a:fld>
            <a:endParaRPr lang="zh-TW" altLang="en-US" dirty="0"/>
          </a:p>
        </p:txBody>
      </p:sp>
    </p:spTree>
    <p:extLst>
      <p:ext uri="{BB962C8B-B14F-4D97-AF65-F5344CB8AC3E}">
        <p14:creationId xmlns:p14="http://schemas.microsoft.com/office/powerpoint/2010/main" val="11083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636734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1"/>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84062105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5341164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9111021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1965697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03617323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185572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6"/>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39683170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6"/>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04767791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chemeClr val="accent6"/>
          </a:solidFill>
        </p:spPr>
        <p:txBody>
          <a:bodyPr/>
          <a:lstStyle/>
          <a:p>
            <a:r>
              <a:rPr lang="zh-TW" altLang="en-US" dirty="0"/>
              <a:t>按一下圖示以新增圖片</a:t>
            </a:r>
          </a:p>
        </p:txBody>
      </p:sp>
    </p:spTree>
    <p:extLst>
      <p:ext uri="{BB962C8B-B14F-4D97-AF65-F5344CB8AC3E}">
        <p14:creationId xmlns:p14="http://schemas.microsoft.com/office/powerpoint/2010/main" val="25281896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a:solidFill>
            <a:schemeClr val="accent6"/>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38045830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6"/>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198673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chemeClr val="accent1"/>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4180328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6"/>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155114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3819553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99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a:solidFill>
            <a:schemeClr val="accent1"/>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204367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1"/>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102822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1"/>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96857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283311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15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5"/>
                </a:solidFill>
              </a:defRPr>
            </a:lvl1pPr>
          </a:lstStyle>
          <a:p>
            <a:r>
              <a:rPr lang="zh-TW" altLang="en-US" dirty="0"/>
              <a:t>按一下以編輯母片標題樣式</a:t>
            </a:r>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74593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334910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30441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6428113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866300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36386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37013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31349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8812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rgbClr val="4472C4"/>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31295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rgbClr val="4472C4"/>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963078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rgbClr val="4472C4"/>
          </a:solidFill>
        </p:spPr>
        <p:txBody>
          <a:bodyPr/>
          <a:lstStyle/>
          <a:p>
            <a:r>
              <a:rPr lang="zh-TW" altLang="en-US"/>
              <a:t>按一下圖示以新增圖片</a:t>
            </a:r>
          </a:p>
        </p:txBody>
      </p:sp>
    </p:spTree>
    <p:extLst>
      <p:ext uri="{BB962C8B-B14F-4D97-AF65-F5344CB8AC3E}">
        <p14:creationId xmlns:p14="http://schemas.microsoft.com/office/powerpoint/2010/main" val="764746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4063760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40223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3525039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201637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78496106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8589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5"/>
                </a:solidFill>
              </a:defRPr>
            </a:lvl1pPr>
          </a:lstStyle>
          <a:p>
            <a:r>
              <a:rPr lang="zh-TW" altLang="en-US" dirty="0"/>
              <a:t>按一下以編輯母片標題樣式</a:t>
            </a:r>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34754626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38342225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89710534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88252966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94509617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3865808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0613407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313361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27758187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rgbClr val="4472C4"/>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209938567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rgbClr val="4472C4"/>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73673741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rgbClr val="4472C4"/>
          </a:solidFill>
        </p:spPr>
        <p:txBody>
          <a:bodyPr/>
          <a:lstStyle/>
          <a:p>
            <a:r>
              <a:rPr lang="zh-TW" altLang="en-US"/>
              <a:t>按一下圖示以新增圖片</a:t>
            </a:r>
          </a:p>
        </p:txBody>
      </p:sp>
    </p:spTree>
    <p:extLst>
      <p:ext uri="{BB962C8B-B14F-4D97-AF65-F5344CB8AC3E}">
        <p14:creationId xmlns:p14="http://schemas.microsoft.com/office/powerpoint/2010/main" val="378803058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編輯母片文字樣式</a:t>
            </a:r>
          </a:p>
        </p:txBody>
      </p:sp>
      <p:sp>
        <p:nvSpPr>
          <p:cNvPr id="19" name="日期版面配置區 18"/>
          <p:cNvSpPr>
            <a:spLocks noGrp="1"/>
          </p:cNvSpPr>
          <p:nvPr>
            <p:ph type="dt" sz="half" idx="11"/>
          </p:nvPr>
        </p:nvSpPr>
        <p:spPr/>
        <p:txBody>
          <a:bodyPr/>
          <a:lstStyle>
            <a:lvl1pPr>
              <a:defRPr/>
            </a:lvl1pPr>
          </a:lstStyle>
          <a:p>
            <a:r>
              <a:rPr lang="en-US" altLang="zh-TW" dirty="0" smtClean="0"/>
              <a:t>2019</a:t>
            </a:r>
            <a:endParaRPr lang="zh-TW" altLang="en-US" dirty="0"/>
          </a:p>
        </p:txBody>
      </p:sp>
      <p:sp>
        <p:nvSpPr>
          <p:cNvPr id="20" name="頁尾版面配置區 19"/>
          <p:cNvSpPr>
            <a:spLocks noGrp="1"/>
          </p:cNvSpPr>
          <p:nvPr>
            <p:ph type="ftr" sz="quarter" idx="12"/>
          </p:nvPr>
        </p:nvSpPr>
        <p:spPr/>
        <p:txBody>
          <a:bodyPr/>
          <a:lstStyle/>
          <a:p>
            <a:r>
              <a:rPr lang="zh-TW" altLang="en-US" dirty="0" smtClean="0"/>
              <a:t>梅竹黑客松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427546002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88301884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85471951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r>
              <a:rPr lang="en-US" altLang="zh-TW" dirty="0" smtClean="0"/>
              <a:t>2019</a:t>
            </a:r>
            <a:endParaRPr lang="zh-TW" altLang="en-US" dirty="0"/>
          </a:p>
        </p:txBody>
      </p:sp>
      <p:sp>
        <p:nvSpPr>
          <p:cNvPr id="4" name="頁尾版面配置區 3"/>
          <p:cNvSpPr>
            <a:spLocks noGrp="1"/>
          </p:cNvSpPr>
          <p:nvPr>
            <p:ph type="ftr" sz="quarter" idx="11"/>
          </p:nvPr>
        </p:nvSpPr>
        <p:spPr/>
        <p:txBody>
          <a:bodyPr/>
          <a:lstStyle/>
          <a:p>
            <a:r>
              <a:rPr lang="zh-TW" altLang="en-US" dirty="0"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8786014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26911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3"/>
                </a:solidFill>
              </a:defRPr>
            </a:lvl1pPr>
          </a:lstStyle>
          <a:p>
            <a:r>
              <a:rPr lang="zh-TW" altLang="en-US" dirty="0"/>
              <a:t>按一下以編輯母片標題樣式</a:t>
            </a:r>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41991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4927307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28521463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519896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91715747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07490085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76634594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76162692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48891229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40618441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47390259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chemeClr val="accent3"/>
          </a:solidFill>
        </p:spPr>
        <p:txBody>
          <a:bodyPr/>
          <a:lstStyle/>
          <a:p>
            <a:r>
              <a:rPr lang="zh-TW" altLang="en-US" dirty="0"/>
              <a:t>按一下圖示以新增圖片</a:t>
            </a:r>
          </a:p>
        </p:txBody>
      </p:sp>
    </p:spTree>
    <p:extLst>
      <p:ext uri="{BB962C8B-B14F-4D97-AF65-F5344CB8AC3E}">
        <p14:creationId xmlns:p14="http://schemas.microsoft.com/office/powerpoint/2010/main" val="166173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6639487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a:solidFill>
            <a:schemeClr val="accent3"/>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44564127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3"/>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1802268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3"/>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27406685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42698731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3301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3"/>
                </a:solidFill>
              </a:defRPr>
            </a:lvl1pPr>
          </a:lstStyle>
          <a:p>
            <a:r>
              <a:rPr lang="zh-TW" altLang="en-US" dirty="0"/>
              <a:t>按一下以編輯母片標題樣式</a:t>
            </a:r>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6790283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733724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4710577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5110803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5924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7501269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247318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515101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284571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33164025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3"/>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28388076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chemeClr val="accent3"/>
          </a:solidFill>
        </p:spPr>
        <p:txBody>
          <a:bodyPr/>
          <a:lstStyle/>
          <a:p>
            <a:r>
              <a:rPr lang="zh-TW" altLang="en-US" dirty="0"/>
              <a:t>按一下圖示以新增圖片</a:t>
            </a:r>
          </a:p>
        </p:txBody>
      </p:sp>
    </p:spTree>
    <p:extLst>
      <p:ext uri="{BB962C8B-B14F-4D97-AF65-F5344CB8AC3E}">
        <p14:creationId xmlns:p14="http://schemas.microsoft.com/office/powerpoint/2010/main" val="21776899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a:solidFill>
            <a:schemeClr val="accent3"/>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39945943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3"/>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6731937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3"/>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5153637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99233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6990416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746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2"/>
                </a:solidFill>
              </a:defRPr>
            </a:lvl1pPr>
          </a:lstStyle>
          <a:p>
            <a:r>
              <a:rPr lang="zh-TW" altLang="en-US" dirty="0"/>
              <a:t>按一下以編輯母片標題樣式</a:t>
            </a:r>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0360692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4283686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0175559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簡單二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3080595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簡單中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7" y="1620000"/>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8131200" y="1619999"/>
            <a:ext cx="33408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4540217" y="1619999"/>
            <a:ext cx="3351563"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6524858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簡單右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959998" y="4058514"/>
            <a:ext cx="5136001"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6773804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簡單左三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469702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9505186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簡單四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59998" y="1620000"/>
            <a:ext cx="5136001" cy="225705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內容版面配置區 6"/>
          <p:cNvSpPr>
            <a:spLocks noGrp="1"/>
          </p:cNvSpPr>
          <p:nvPr>
            <p:ph sz="quarter" idx="14"/>
          </p:nvPr>
        </p:nvSpPr>
        <p:spPr>
          <a:xfrm>
            <a:off x="6336000" y="1620000"/>
            <a:ext cx="5136000" cy="22570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內容版面配置區 6"/>
          <p:cNvSpPr>
            <a:spLocks noGrp="1"/>
          </p:cNvSpPr>
          <p:nvPr>
            <p:ph sz="quarter" idx="15"/>
          </p:nvPr>
        </p:nvSpPr>
        <p:spPr>
          <a:xfrm>
            <a:off x="6336000" y="4058514"/>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0" name="內容版面配置區 6"/>
          <p:cNvSpPr>
            <a:spLocks noGrp="1"/>
          </p:cNvSpPr>
          <p:nvPr>
            <p:ph sz="quarter" idx="16"/>
          </p:nvPr>
        </p:nvSpPr>
        <p:spPr>
          <a:xfrm>
            <a:off x="959997" y="4058030"/>
            <a:ext cx="5136000" cy="22585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2309777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2"/>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387612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側欄一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1"/>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26110418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側欄圖版">
    <p:spTree>
      <p:nvGrpSpPr>
        <p:cNvPr id="1" name=""/>
        <p:cNvGrpSpPr/>
        <p:nvPr/>
      </p:nvGrpSpPr>
      <p:grpSpPr>
        <a:xfrm>
          <a:off x="0" y="0"/>
          <a:ext cx="0" cy="0"/>
          <a:chOff x="0" y="0"/>
          <a:chExt cx="0" cy="0"/>
        </a:xfrm>
      </p:grpSpPr>
      <p:sp>
        <p:nvSpPr>
          <p:cNvPr id="10" name="文字版面配置區 3"/>
          <p:cNvSpPr>
            <a:spLocks noGrp="1"/>
          </p:cNvSpPr>
          <p:nvPr>
            <p:ph type="body" sz="quarter" idx="15"/>
          </p:nvPr>
        </p:nvSpPr>
        <p:spPr>
          <a:xfrm>
            <a:off x="8592000" y="0"/>
            <a:ext cx="3600000" cy="6858000"/>
          </a:xfrm>
          <a:solidFill>
            <a:schemeClr val="accent2"/>
          </a:solidFill>
        </p:spPr>
        <p:txBody>
          <a:bodyPr anchor="ctr"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6"/>
          </p:nvPr>
        </p:nvSpPr>
        <p:spPr>
          <a:xfrm>
            <a:off x="960000" y="1620000"/>
            <a:ext cx="7392000" cy="4697028"/>
          </a:xfrm>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35440144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側圖一版">
    <p:spTree>
      <p:nvGrpSpPr>
        <p:cNvPr id="1" name=""/>
        <p:cNvGrpSpPr/>
        <p:nvPr/>
      </p:nvGrpSpPr>
      <p:grpSpPr>
        <a:xfrm>
          <a:off x="0" y="0"/>
          <a:ext cx="0" cy="0"/>
          <a:chOff x="0" y="0"/>
          <a:chExt cx="0" cy="0"/>
        </a:xfrm>
      </p:grpSpPr>
      <p:sp>
        <p:nvSpPr>
          <p:cNvPr id="2" name="標題 1"/>
          <p:cNvSpPr>
            <a:spLocks noGrp="1"/>
          </p:cNvSpPr>
          <p:nvPr>
            <p:ph type="title"/>
          </p:nvPr>
        </p:nvSpPr>
        <p:spPr>
          <a:xfrm>
            <a:off x="960000" y="179592"/>
            <a:ext cx="7392000" cy="1080000"/>
          </a:xfrm>
        </p:spPr>
        <p:txBody>
          <a:body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739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矩形 8"/>
          <p:cNvSpPr/>
          <p:nvPr userDrawn="1"/>
        </p:nvSpPr>
        <p:spPr>
          <a:xfrm>
            <a:off x="8352000" y="1259795"/>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8" name="圖片版面配置區 7"/>
          <p:cNvSpPr>
            <a:spLocks noGrp="1"/>
          </p:cNvSpPr>
          <p:nvPr>
            <p:ph type="pic" sz="quarter" idx="14"/>
          </p:nvPr>
        </p:nvSpPr>
        <p:spPr>
          <a:xfrm>
            <a:off x="8592000" y="0"/>
            <a:ext cx="3600000" cy="6858000"/>
          </a:xfrm>
          <a:solidFill>
            <a:schemeClr val="accent2"/>
          </a:solidFill>
        </p:spPr>
        <p:txBody>
          <a:bodyPr/>
          <a:lstStyle/>
          <a:p>
            <a:r>
              <a:rPr lang="zh-TW" altLang="en-US" dirty="0"/>
              <a:t>按一下圖示以新增圖片</a:t>
            </a:r>
          </a:p>
        </p:txBody>
      </p:sp>
    </p:spTree>
    <p:extLst>
      <p:ext uri="{BB962C8B-B14F-4D97-AF65-F5344CB8AC3E}">
        <p14:creationId xmlns:p14="http://schemas.microsoft.com/office/powerpoint/2010/main" val="4463432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警句全版">
    <p:bg>
      <p:bgPr>
        <a:solidFill>
          <a:schemeClr val="accent5"/>
        </a:solidFill>
        <a:effectLst/>
      </p:bgPr>
    </p:bg>
    <p:spTree>
      <p:nvGrpSpPr>
        <p:cNvPr id="1" name=""/>
        <p:cNvGrpSpPr/>
        <p:nvPr/>
      </p:nvGrpSpPr>
      <p:grpSpPr>
        <a:xfrm>
          <a:off x="0" y="0"/>
          <a:ext cx="0" cy="0"/>
          <a:chOff x="0" y="0"/>
          <a:chExt cx="0" cy="0"/>
        </a:xfrm>
      </p:grpSpPr>
      <p:sp>
        <p:nvSpPr>
          <p:cNvPr id="6" name="文字版面配置區 5"/>
          <p:cNvSpPr>
            <a:spLocks noGrp="1"/>
          </p:cNvSpPr>
          <p:nvPr>
            <p:ph type="body" sz="quarter" idx="10"/>
          </p:nvPr>
        </p:nvSpPr>
        <p:spPr>
          <a:xfrm>
            <a:off x="0" y="1"/>
            <a:ext cx="12192000" cy="6857998"/>
          </a:xfrm>
          <a:solidFill>
            <a:schemeClr val="accent2"/>
          </a:solidFill>
        </p:spPr>
        <p:txBody>
          <a:bodyPr anchor="ctr" anchorCtr="1">
            <a:noAutofit/>
          </a:bodyPr>
          <a:lstStyle>
            <a:lvl1pPr marL="0" indent="0">
              <a:buNone/>
              <a:defRPr sz="4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編輯母片文字樣式</a:t>
            </a:r>
          </a:p>
        </p:txBody>
      </p:sp>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26583597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圖片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2"/>
          </a:solidFill>
        </p:spPr>
        <p:txBody>
          <a:bodyPr/>
          <a:lstStyle/>
          <a:p>
            <a:r>
              <a:rPr lang="zh-TW" altLang="en-US"/>
              <a:t>按一下圖示以新增圖片</a:t>
            </a:r>
            <a:endParaRPr lang="zh-TW" altLang="en-US" dirty="0"/>
          </a:p>
        </p:txBody>
      </p:sp>
    </p:spTree>
    <p:extLst>
      <p:ext uri="{BB962C8B-B14F-4D97-AF65-F5344CB8AC3E}">
        <p14:creationId xmlns:p14="http://schemas.microsoft.com/office/powerpoint/2010/main" val="1249481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文圖全版">
    <p:bg>
      <p:bgPr>
        <a:solidFill>
          <a:schemeClr val="accent5"/>
        </a:solidFill>
        <a:effectLst/>
      </p:bgPr>
    </p:bg>
    <p:spTree>
      <p:nvGrpSpPr>
        <p:cNvPr id="1" name=""/>
        <p:cNvGrpSpPr/>
        <p:nvPr/>
      </p:nvGrpSpPr>
      <p:grpSpPr>
        <a:xfrm>
          <a:off x="0" y="0"/>
          <a:ext cx="0" cy="0"/>
          <a:chOff x="0" y="0"/>
          <a:chExt cx="0" cy="0"/>
        </a:xfrm>
      </p:grpSpPr>
      <p:sp>
        <p:nvSpPr>
          <p:cNvPr id="19" name="日期版面配置區 18"/>
          <p:cNvSpPr>
            <a:spLocks noGrp="1"/>
          </p:cNvSpPr>
          <p:nvPr>
            <p:ph type="dt" sz="half" idx="11"/>
          </p:nvPr>
        </p:nvSpPr>
        <p:spPr/>
        <p:txBody>
          <a:bodyPr/>
          <a:lstStyle/>
          <a:p>
            <a:endParaRPr lang="zh-TW" altLang="en-US" dirty="0"/>
          </a:p>
        </p:txBody>
      </p:sp>
      <p:sp>
        <p:nvSpPr>
          <p:cNvPr id="20" name="頁尾版面配置區 19"/>
          <p:cNvSpPr>
            <a:spLocks noGrp="1"/>
          </p:cNvSpPr>
          <p:nvPr>
            <p:ph type="ftr" sz="quarter" idx="12"/>
          </p:nvPr>
        </p:nvSpPr>
        <p:spPr/>
        <p:txBody>
          <a:bodyPr/>
          <a:lstStyle/>
          <a:p>
            <a:r>
              <a:rPr lang="zh-TW" altLang="en-US"/>
              <a:t>「彈」花一現，「膜」力再現</a:t>
            </a:r>
            <a:endParaRPr lang="zh-TW" altLang="en-US" dirty="0"/>
          </a:p>
        </p:txBody>
      </p:sp>
      <p:sp>
        <p:nvSpPr>
          <p:cNvPr id="21" name="投影片編號版面配置區 20"/>
          <p:cNvSpPr>
            <a:spLocks noGrp="1"/>
          </p:cNvSpPr>
          <p:nvPr>
            <p:ph type="sldNum" sz="quarter" idx="13"/>
          </p:nvPr>
        </p:nvSpPr>
        <p:spPr/>
        <p:txBody>
          <a:bodyPr/>
          <a:lstStyle/>
          <a:p>
            <a:fld id="{6043077C-F5DB-4002-97EB-984993892036}" type="slidenum">
              <a:rPr lang="zh-TW" altLang="en-US" smtClean="0"/>
              <a:pPr/>
              <a:t>‹#›</a:t>
            </a:fld>
            <a:endParaRPr lang="zh-TW" altLang="en-US" dirty="0"/>
          </a:p>
        </p:txBody>
      </p:sp>
      <p:sp>
        <p:nvSpPr>
          <p:cNvPr id="3" name="圖片版面配置區 2"/>
          <p:cNvSpPr>
            <a:spLocks noGrp="1"/>
          </p:cNvSpPr>
          <p:nvPr>
            <p:ph type="pic" sz="quarter" idx="14"/>
          </p:nvPr>
        </p:nvSpPr>
        <p:spPr>
          <a:xfrm>
            <a:off x="1" y="1"/>
            <a:ext cx="12192000" cy="6857998"/>
          </a:xfrm>
          <a:solidFill>
            <a:schemeClr val="accent2"/>
          </a:solidFill>
        </p:spPr>
        <p:txBody>
          <a:bodyPr/>
          <a:lstStyle/>
          <a:p>
            <a:r>
              <a:rPr lang="zh-TW" altLang="en-US"/>
              <a:t>按一下圖示以新增圖片</a:t>
            </a:r>
            <a:endParaRPr lang="zh-TW" altLang="en-US" dirty="0"/>
          </a:p>
        </p:txBody>
      </p:sp>
      <p:sp>
        <p:nvSpPr>
          <p:cNvPr id="4" name="文字版面配置區 3"/>
          <p:cNvSpPr>
            <a:spLocks noGrp="1"/>
          </p:cNvSpPr>
          <p:nvPr>
            <p:ph type="body" sz="quarter" idx="15"/>
          </p:nvPr>
        </p:nvSpPr>
        <p:spPr>
          <a:xfrm>
            <a:off x="0" y="3797515"/>
            <a:ext cx="4800000" cy="2700000"/>
          </a:xfrm>
          <a:solidFill>
            <a:srgbClr val="000000">
              <a:alpha val="50196"/>
            </a:srgbClr>
          </a:solidFill>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78928679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空白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Tree>
    <p:extLst>
      <p:ext uri="{BB962C8B-B14F-4D97-AF65-F5344CB8AC3E}">
        <p14:creationId xmlns:p14="http://schemas.microsoft.com/office/powerpoint/2010/main" val="12275278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空白版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6439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大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accent6"/>
                </a:solidFill>
              </a:defRPr>
            </a:lvl1pPr>
          </a:lstStyle>
          <a:p>
            <a:r>
              <a:rPr lang="zh-TW" altLang="en-US" dirty="0"/>
              <a:t>按一下以編輯母片標題樣式</a:t>
            </a:r>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accent6"/>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按一下以編輯母片副標題樣式</a:t>
            </a:r>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22710793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小標題版">
    <p:spTree>
      <p:nvGrpSpPr>
        <p:cNvPr id="1" name=""/>
        <p:cNvGrpSpPr/>
        <p:nvPr/>
      </p:nvGrpSpPr>
      <p:grpSpPr>
        <a:xfrm>
          <a:off x="0" y="0"/>
          <a:ext cx="0" cy="0"/>
          <a:chOff x="0" y="0"/>
          <a:chExt cx="0" cy="0"/>
        </a:xfrm>
      </p:grpSpPr>
      <p:sp>
        <p:nvSpPr>
          <p:cNvPr id="2" name="標題 1"/>
          <p:cNvSpPr>
            <a:spLocks noGrp="1"/>
          </p:cNvSpPr>
          <p:nvPr>
            <p:ph type="ctrTitle"/>
          </p:nvPr>
        </p:nvSpPr>
        <p:spPr>
          <a:xfrm>
            <a:off x="0" y="5058000"/>
            <a:ext cx="8352000" cy="1620000"/>
          </a:xfrm>
          <a:noFill/>
        </p:spPr>
        <p:txBody>
          <a:bodyPr anchor="ctr">
            <a:noAutofit/>
          </a:bodyPr>
          <a:lstStyle>
            <a:lvl1pPr algn="r">
              <a:defRPr sz="4500">
                <a:solidFill>
                  <a:schemeClr val="tx1"/>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8592000" y="5058000"/>
            <a:ext cx="3600000" cy="1620000"/>
          </a:xfrm>
          <a:noFill/>
        </p:spPr>
        <p:txBody>
          <a:bodyPr anchor="ctr">
            <a:normAutofit/>
          </a:bodyPr>
          <a:lstStyle>
            <a:lvl1pPr marL="0" indent="0" algn="l">
              <a:spcBef>
                <a:spcPts val="0"/>
              </a:spcBef>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zh-TW" altLang="en-US" dirty="0"/>
          </a:p>
        </p:txBody>
      </p:sp>
      <p:sp>
        <p:nvSpPr>
          <p:cNvPr id="9" name="圖片版面配置區 8"/>
          <p:cNvSpPr>
            <a:spLocks noGrp="1"/>
          </p:cNvSpPr>
          <p:nvPr>
            <p:ph type="pic" sz="quarter" idx="13"/>
          </p:nvPr>
        </p:nvSpPr>
        <p:spPr>
          <a:xfrm>
            <a:off x="0" y="0"/>
            <a:ext cx="12192000" cy="5058000"/>
          </a:xfrm>
        </p:spPr>
        <p:txBody>
          <a:bodyPr/>
          <a:lstStyle/>
          <a:p>
            <a:r>
              <a:rPr lang="zh-TW" altLang="en-US"/>
              <a:t>按一下圖示以新增圖片</a:t>
            </a:r>
          </a:p>
        </p:txBody>
      </p:sp>
      <p:cxnSp>
        <p:nvCxnSpPr>
          <p:cNvPr id="14" name="Straight Connector 6"/>
          <p:cNvCxnSpPr/>
          <p:nvPr userDrawn="1"/>
        </p:nvCxnSpPr>
        <p:spPr>
          <a:xfrm flipV="1">
            <a:off x="8472000" y="5238001"/>
            <a:ext cx="0" cy="125999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矩形 7">
            <a:hlinkClick r:id="" action="ppaction://noaction"/>
          </p:cNvPr>
          <p:cNvSpPr/>
          <p:nvPr userDrawn="1"/>
        </p:nvSpPr>
        <p:spPr>
          <a:xfrm>
            <a:off x="960000" y="6678000"/>
            <a:ext cx="11232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2" name="矩形 11">
            <a:hlinkClick r:id="" action="ppaction://noaction"/>
          </p:cNvPr>
          <p:cNvSpPr/>
          <p:nvPr userDrawn="1"/>
        </p:nvSpPr>
        <p:spPr>
          <a:xfrm>
            <a:off x="0" y="6678000"/>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3277362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簡單一版">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zh-TW" altLang="en-US"/>
              <a:t>「彈」花一現，「膜」力再現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a:t>
            </a:fld>
            <a:endParaRPr lang="zh-TW" altLang="en-US" dirty="0"/>
          </a:p>
        </p:txBody>
      </p:sp>
      <p:sp>
        <p:nvSpPr>
          <p:cNvPr id="7" name="內容版面配置區 6"/>
          <p:cNvSpPr>
            <a:spLocks noGrp="1"/>
          </p:cNvSpPr>
          <p:nvPr>
            <p:ph sz="quarter" idx="13"/>
          </p:nvPr>
        </p:nvSpPr>
        <p:spPr>
          <a:xfrm>
            <a:off x="960000" y="1620000"/>
            <a:ext cx="10512000" cy="469702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67504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4.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image" Target="../media/image5.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image" Target="../media/image6.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image" Target="../media/image7.png"/><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theme" Target="../theme/theme7.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960000" y="6498484"/>
            <a:ext cx="10512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「彈」花一現，「膜」力再現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1"/>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a:solidFill>
                  <a:schemeClr val="tx1"/>
                </a:solidFill>
              </a:rPr>
              <a:t>MATHEMATICS</a:t>
            </a:r>
            <a:endParaRPr lang="zh-TW" altLang="en-US" sz="1800" dirty="0">
              <a:solidFill>
                <a:schemeClr val="tx1"/>
              </a:solidFill>
            </a:endParaRPr>
          </a:p>
        </p:txBody>
      </p:sp>
      <p:pic>
        <p:nvPicPr>
          <p:cNvPr id="16" name="圖片 1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180000" y="1558838"/>
            <a:ext cx="360000" cy="480000"/>
          </a:xfrm>
          <a:prstGeom prst="rect">
            <a:avLst/>
          </a:prstGeom>
        </p:spPr>
      </p:pic>
    </p:spTree>
    <p:extLst>
      <p:ext uri="{BB962C8B-B14F-4D97-AF65-F5344CB8AC3E}">
        <p14:creationId xmlns:p14="http://schemas.microsoft.com/office/powerpoint/2010/main" val="180685858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1"/>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1"/>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1"/>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1"/>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1"/>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960000" y="6498484"/>
            <a:ext cx="10512000" cy="360000"/>
          </a:xfrm>
          <a:prstGeom prst="rect">
            <a:avLst/>
          </a:prstGeom>
        </p:spPr>
        <p:txBody>
          <a:bodyPr vert="horz" lIns="91440" tIns="45720" rIns="91440" bIns="45720" rtlCol="0" anchor="ctr"/>
          <a:lstStyle>
            <a:lvl1pPr algn="l">
              <a:defRPr sz="1500">
                <a:solidFill>
                  <a:schemeClr val="tx1"/>
                </a:solidFill>
              </a:defRPr>
            </a:lvl1pPr>
          </a:lstStyle>
          <a:p>
            <a:r>
              <a:rPr lang="zh-TW" altLang="en-US"/>
              <a:t>「彈」花一現，「膜」力再現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5"/>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a:solidFill>
                  <a:schemeClr val="tx1"/>
                </a:solidFill>
              </a:rPr>
              <a:t>PHYSICS</a:t>
            </a:r>
            <a:endParaRPr lang="zh-TW" altLang="en-US" sz="1800" dirty="0">
              <a:solidFill>
                <a:schemeClr val="tx1"/>
              </a:solidFill>
            </a:endParaRPr>
          </a:p>
        </p:txBody>
      </p:sp>
      <p:pic>
        <p:nvPicPr>
          <p:cNvPr id="13" name="圖片 1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180000" y="1560000"/>
            <a:ext cx="360000" cy="480000"/>
          </a:xfrm>
          <a:prstGeom prst="rect">
            <a:avLst/>
          </a:prstGeom>
        </p:spPr>
      </p:pic>
    </p:spTree>
    <p:extLst>
      <p:ext uri="{BB962C8B-B14F-4D97-AF65-F5344CB8AC3E}">
        <p14:creationId xmlns:p14="http://schemas.microsoft.com/office/powerpoint/2010/main" val="17451867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5"/>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5"/>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5"/>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5"/>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5"/>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r>
              <a:rPr lang="en-US" altLang="zh-TW" dirty="0" smtClean="0"/>
              <a:t>2019</a:t>
            </a:r>
            <a:endParaRPr lang="zh-TW" altLang="en-US" dirty="0"/>
          </a:p>
        </p:txBody>
      </p:sp>
      <p:sp>
        <p:nvSpPr>
          <p:cNvPr id="5" name="頁尾版面配置區 4"/>
          <p:cNvSpPr>
            <a:spLocks noGrp="1"/>
          </p:cNvSpPr>
          <p:nvPr>
            <p:ph type="ftr" sz="quarter" idx="3"/>
          </p:nvPr>
        </p:nvSpPr>
        <p:spPr>
          <a:xfrm>
            <a:off x="960000" y="6498484"/>
            <a:ext cx="10512000" cy="360000"/>
          </a:xfrm>
          <a:prstGeom prst="rect">
            <a:avLst/>
          </a:prstGeom>
        </p:spPr>
        <p:txBody>
          <a:bodyPr vert="horz" lIns="91440" tIns="45720" rIns="91440" bIns="45720" rtlCol="0" anchor="ctr"/>
          <a:lstStyle>
            <a:lvl1pPr algn="l">
              <a:defRPr sz="1500">
                <a:solidFill>
                  <a:schemeClr val="tx1"/>
                </a:solidFill>
              </a:defRPr>
            </a:lvl1pPr>
          </a:lstStyle>
          <a:p>
            <a:r>
              <a:rPr lang="zh-TW" altLang="en-US" dirty="0" smtClean="0"/>
              <a:t>梅竹黑客松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5"/>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smtClean="0">
                <a:solidFill>
                  <a:schemeClr val="tx1"/>
                </a:solidFill>
              </a:rPr>
              <a:t> Logitech</a:t>
            </a:r>
            <a:endParaRPr lang="zh-TW" altLang="en-US" sz="1800" dirty="0">
              <a:solidFill>
                <a:schemeClr val="tx1"/>
              </a:solidFill>
            </a:endParaRPr>
          </a:p>
        </p:txBody>
      </p:sp>
      <p:pic>
        <p:nvPicPr>
          <p:cNvPr id="1028" name="Picture 4" descr="「logitech g logo png」的圖片搜尋結果"/>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0000" y="1618624"/>
            <a:ext cx="48000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56653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5"/>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5"/>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5"/>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5"/>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5"/>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960000" y="6498484"/>
            <a:ext cx="10512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「彈」花一現，「膜」力再現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3"/>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a:solidFill>
                  <a:schemeClr val="tx1"/>
                </a:solidFill>
              </a:rPr>
              <a:t>ENGINEERING</a:t>
            </a:r>
            <a:endParaRPr lang="zh-TW" altLang="en-US" sz="1800" dirty="0">
              <a:solidFill>
                <a:schemeClr val="tx1"/>
              </a:solidFill>
            </a:endParaRPr>
          </a:p>
        </p:txBody>
      </p:sp>
      <p:pic>
        <p:nvPicPr>
          <p:cNvPr id="12" name="圖片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180000" y="1558865"/>
            <a:ext cx="360000" cy="480000"/>
          </a:xfrm>
          <a:prstGeom prst="rect">
            <a:avLst/>
          </a:prstGeom>
        </p:spPr>
      </p:pic>
    </p:spTree>
    <p:extLst>
      <p:ext uri="{BB962C8B-B14F-4D97-AF65-F5344CB8AC3E}">
        <p14:creationId xmlns:p14="http://schemas.microsoft.com/office/powerpoint/2010/main" val="417412314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3"/>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3"/>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3"/>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3"/>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3"/>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960000" y="6498484"/>
            <a:ext cx="10512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「彈」花一現，「膜」力再現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3"/>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a:solidFill>
                  <a:schemeClr val="tx1"/>
                </a:solidFill>
              </a:rPr>
              <a:t>BIOLOGY</a:t>
            </a:r>
            <a:endParaRPr lang="zh-TW" altLang="en-US" sz="1800" dirty="0">
              <a:solidFill>
                <a:schemeClr val="tx1"/>
              </a:solidFill>
            </a:endParaRPr>
          </a:p>
        </p:txBody>
      </p:sp>
      <p:pic>
        <p:nvPicPr>
          <p:cNvPr id="12" name="圖片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180000" y="1558624"/>
            <a:ext cx="360000" cy="480000"/>
          </a:xfrm>
          <a:prstGeom prst="rect">
            <a:avLst/>
          </a:prstGeom>
        </p:spPr>
      </p:pic>
    </p:spTree>
    <p:extLst>
      <p:ext uri="{BB962C8B-B14F-4D97-AF65-F5344CB8AC3E}">
        <p14:creationId xmlns:p14="http://schemas.microsoft.com/office/powerpoint/2010/main" val="131330610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3"/>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3"/>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3"/>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3"/>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3"/>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960000" y="6498484"/>
            <a:ext cx="10512000" cy="359030"/>
          </a:xfrm>
          <a:prstGeom prst="rect">
            <a:avLst/>
          </a:prstGeom>
        </p:spPr>
        <p:txBody>
          <a:bodyPr vert="horz" lIns="91440" tIns="45720" rIns="91440" bIns="45720" rtlCol="0" anchor="ctr"/>
          <a:lstStyle>
            <a:lvl1pPr algn="l">
              <a:defRPr sz="1500">
                <a:solidFill>
                  <a:schemeClr val="tx1"/>
                </a:solidFill>
              </a:defRPr>
            </a:lvl1pPr>
          </a:lstStyle>
          <a:p>
            <a:r>
              <a:rPr lang="zh-TW" altLang="en-US"/>
              <a:t>「彈」花一現，「膜」力再現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2"/>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a:solidFill>
                  <a:schemeClr val="tx1"/>
                </a:solidFill>
              </a:rPr>
              <a:t>CHEMISTRY</a:t>
            </a:r>
            <a:endParaRPr lang="zh-TW" altLang="en-US" sz="1800" dirty="0">
              <a:solidFill>
                <a:schemeClr val="tx1"/>
              </a:solidFill>
            </a:endParaRPr>
          </a:p>
        </p:txBody>
      </p:sp>
      <p:pic>
        <p:nvPicPr>
          <p:cNvPr id="13" name="圖片 1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180000" y="1558838"/>
            <a:ext cx="360000" cy="480000"/>
          </a:xfrm>
          <a:prstGeom prst="rect">
            <a:avLst/>
          </a:prstGeom>
        </p:spPr>
      </p:pic>
    </p:spTree>
    <p:extLst>
      <p:ext uri="{BB962C8B-B14F-4D97-AF65-F5344CB8AC3E}">
        <p14:creationId xmlns:p14="http://schemas.microsoft.com/office/powerpoint/2010/main" val="135204519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2"/>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2"/>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2"/>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2"/>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2"/>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11472000" y="6497514"/>
            <a:ext cx="72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5" name="矩形 14"/>
          <p:cNvSpPr/>
          <p:nvPr userDrawn="1"/>
        </p:nvSpPr>
        <p:spPr>
          <a:xfrm>
            <a:off x="0" y="1259322"/>
            <a:ext cx="7200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 dirty="0">
                <a:noFill/>
              </a:rPr>
              <a:t>本簡報範本之智慧財產權屬王昱揚所有。本人（王昱揚）同意提供本檔案作為新竹高級中學第二十八屆數理資優班成果發表會研究簡報之用。其他使用情形需取得本人同意，方可進行使用及一切相關智慧財產權之行為。智慧財產權所有，抄襲必究。</a:t>
            </a:r>
          </a:p>
        </p:txBody>
      </p:sp>
      <p:sp>
        <p:nvSpPr>
          <p:cNvPr id="14" name="矩形 13"/>
          <p:cNvSpPr/>
          <p:nvPr userDrawn="1"/>
        </p:nvSpPr>
        <p:spPr>
          <a:xfrm>
            <a:off x="0" y="1439108"/>
            <a:ext cx="7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7" name="矩形 6"/>
          <p:cNvSpPr/>
          <p:nvPr userDrawn="1"/>
        </p:nvSpPr>
        <p:spPr>
          <a:xfrm>
            <a:off x="0" y="6498000"/>
            <a:ext cx="11472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960000" y="179592"/>
            <a:ext cx="10512000" cy="108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960000" y="1619593"/>
            <a:ext cx="10512000" cy="4698407"/>
          </a:xfrm>
          <a:prstGeom prst="rect">
            <a:avLst/>
          </a:prstGeom>
        </p:spPr>
        <p:txBody>
          <a:bodyPr vert="horz" lIns="91440" tIns="45720" rIns="91440" bIns="45720" spcCol="36000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0" y="6498000"/>
            <a:ext cx="960000" cy="360000"/>
          </a:xfrm>
          <a:prstGeom prst="rect">
            <a:avLst/>
          </a:prstGeom>
        </p:spPr>
        <p:txBody>
          <a:bodyPr vert="horz" lIns="91440" tIns="45720" rIns="91440" bIns="45720" rtlCol="0" anchor="ctr"/>
          <a:lstStyle>
            <a:lvl1pPr algn="l">
              <a:defRPr sz="1500">
                <a:solidFill>
                  <a:schemeClr val="tx1"/>
                </a:solidFill>
              </a:defRPr>
            </a:lvl1pPr>
          </a:lstStyle>
          <a:p>
            <a:endParaRPr lang="zh-TW" altLang="en-US" dirty="0"/>
          </a:p>
        </p:txBody>
      </p:sp>
      <p:sp>
        <p:nvSpPr>
          <p:cNvPr id="5" name="頁尾版面配置區 4"/>
          <p:cNvSpPr>
            <a:spLocks noGrp="1"/>
          </p:cNvSpPr>
          <p:nvPr>
            <p:ph type="ftr" sz="quarter" idx="3"/>
          </p:nvPr>
        </p:nvSpPr>
        <p:spPr>
          <a:xfrm>
            <a:off x="960000" y="6498484"/>
            <a:ext cx="10512000" cy="359516"/>
          </a:xfrm>
          <a:prstGeom prst="rect">
            <a:avLst/>
          </a:prstGeom>
        </p:spPr>
        <p:txBody>
          <a:bodyPr vert="horz" lIns="91440" tIns="45720" rIns="91440" bIns="45720" rtlCol="0" anchor="ctr"/>
          <a:lstStyle>
            <a:lvl1pPr algn="l">
              <a:defRPr sz="1500">
                <a:solidFill>
                  <a:schemeClr val="tx1"/>
                </a:solidFill>
              </a:defRPr>
            </a:lvl1pPr>
          </a:lstStyle>
          <a:p>
            <a:r>
              <a:rPr lang="zh-TW" altLang="en-US"/>
              <a:t>「彈」花一現，「膜」力再現</a:t>
            </a:r>
            <a:endParaRPr lang="zh-TW" altLang="en-US" dirty="0"/>
          </a:p>
        </p:txBody>
      </p:sp>
      <p:sp>
        <p:nvSpPr>
          <p:cNvPr id="6" name="投影片編號版面配置區 5"/>
          <p:cNvSpPr>
            <a:spLocks noGrp="1"/>
          </p:cNvSpPr>
          <p:nvPr>
            <p:ph type="sldNum" sz="quarter" idx="4"/>
          </p:nvPr>
        </p:nvSpPr>
        <p:spPr>
          <a:xfrm>
            <a:off x="11472000" y="6497999"/>
            <a:ext cx="720000" cy="360000"/>
          </a:xfrm>
          <a:prstGeom prst="rect">
            <a:avLst/>
          </a:prstGeom>
          <a:solidFill>
            <a:schemeClr val="accent6"/>
          </a:solidFill>
        </p:spPr>
        <p:txBody>
          <a:bodyPr vert="horz" lIns="91440" tIns="45720" rIns="91440" bIns="45720" rtlCol="0" anchor="ctr"/>
          <a:lstStyle>
            <a:lvl1pPr algn="ctr">
              <a:defRPr sz="1500">
                <a:solidFill>
                  <a:schemeClr val="bg1"/>
                </a:solidFill>
              </a:defRPr>
            </a:lvl1pPr>
          </a:lstStyle>
          <a:p>
            <a:fld id="{6043077C-F5DB-4002-97EB-984993892036}" type="slidenum">
              <a:rPr lang="zh-TW" altLang="en-US" smtClean="0"/>
              <a:pPr/>
              <a:t>‹#›</a:t>
            </a:fld>
            <a:endParaRPr lang="zh-TW" altLang="en-US" dirty="0"/>
          </a:p>
        </p:txBody>
      </p:sp>
      <p:sp>
        <p:nvSpPr>
          <p:cNvPr id="8" name="矩形 7">
            <a:hlinkClick r:id="" action="ppaction://noaction"/>
          </p:cNvPr>
          <p:cNvSpPr/>
          <p:nvPr userDrawn="1"/>
        </p:nvSpPr>
        <p:spPr>
          <a:xfrm>
            <a:off x="960000" y="1260000"/>
            <a:ext cx="11232000" cy="1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a:hlinkClick r:id="" action="ppaction://noaction"/>
          </p:cNvPr>
          <p:cNvSpPr/>
          <p:nvPr userDrawn="1"/>
        </p:nvSpPr>
        <p:spPr>
          <a:xfrm>
            <a:off x="0" y="1259592"/>
            <a:ext cx="72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p>
        </p:txBody>
      </p:sp>
      <p:sp>
        <p:nvSpPr>
          <p:cNvPr id="10" name="矩形 9"/>
          <p:cNvSpPr/>
          <p:nvPr userDrawn="1"/>
        </p:nvSpPr>
        <p:spPr>
          <a:xfrm rot="5400000">
            <a:off x="-720000" y="2699108"/>
            <a:ext cx="2160000" cy="72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TW" sz="1800" dirty="0">
                <a:solidFill>
                  <a:schemeClr val="tx1"/>
                </a:solidFill>
              </a:rPr>
              <a:t>EARTH</a:t>
            </a:r>
            <a:r>
              <a:rPr lang="en-US" altLang="zh-TW" sz="1800" baseline="0" dirty="0">
                <a:solidFill>
                  <a:schemeClr val="tx1"/>
                </a:solidFill>
              </a:rPr>
              <a:t> SCIENCE</a:t>
            </a:r>
            <a:endParaRPr lang="zh-TW" altLang="en-US" sz="1800" dirty="0">
              <a:solidFill>
                <a:schemeClr val="tx1"/>
              </a:solidFill>
            </a:endParaRPr>
          </a:p>
        </p:txBody>
      </p:sp>
      <p:pic>
        <p:nvPicPr>
          <p:cNvPr id="12" name="圖片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rot="5400000">
            <a:off x="180000" y="1558865"/>
            <a:ext cx="360000" cy="480000"/>
          </a:xfrm>
          <a:prstGeom prst="rect">
            <a:avLst/>
          </a:prstGeom>
        </p:spPr>
      </p:pic>
    </p:spTree>
    <p:extLst>
      <p:ext uri="{BB962C8B-B14F-4D97-AF65-F5344CB8AC3E}">
        <p14:creationId xmlns:p14="http://schemas.microsoft.com/office/powerpoint/2010/main" val="332451383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hd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60000" indent="-360000" algn="l" defTabSz="685800" rtl="0" eaLnBrk="1" latinLnBrk="0" hangingPunct="1">
        <a:lnSpc>
          <a:spcPct val="100000"/>
        </a:lnSpc>
        <a:spcBef>
          <a:spcPts val="500"/>
        </a:spcBef>
        <a:buClr>
          <a:schemeClr val="accent6"/>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6"/>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6"/>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6"/>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6"/>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41.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41.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41.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標題 6"/>
          <p:cNvSpPr>
            <a:spLocks noGrp="1"/>
          </p:cNvSpPr>
          <p:nvPr>
            <p:ph type="subTitle" idx="1"/>
          </p:nvPr>
        </p:nvSpPr>
        <p:spPr/>
        <p:txBody>
          <a:bodyPr/>
          <a:lstStyle/>
          <a:p>
            <a:r>
              <a:rPr lang="en-US" altLang="zh-TW" dirty="0"/>
              <a:t>Logitech </a:t>
            </a:r>
            <a:r>
              <a:rPr lang="en-US" altLang="zh-TW" dirty="0" smtClean="0"/>
              <a:t>x</a:t>
            </a:r>
            <a:endParaRPr lang="en-US" altLang="zh-TW" dirty="0"/>
          </a:p>
          <a:p>
            <a:endParaRPr lang="en-US" altLang="zh-TW" dirty="0"/>
          </a:p>
          <a:p>
            <a:r>
              <a:rPr lang="en-US" altLang="zh-TW" dirty="0"/>
              <a:t>	</a:t>
            </a:r>
            <a:r>
              <a:rPr lang="zh-TW" altLang="en-US" dirty="0" smtClean="0"/>
              <a:t>竹中</a:t>
            </a:r>
            <a:r>
              <a:rPr lang="en-US" altLang="zh-TW" smtClean="0"/>
              <a:t>317</a:t>
            </a:r>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648" y="5667675"/>
            <a:ext cx="400650" cy="4006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4" name="圖片版面配置區 13"/>
          <p:cNvSpPr>
            <a:spLocks noGrp="1"/>
          </p:cNvSpPr>
          <p:nvPr>
            <p:ph type="pic" sz="quarter" idx="13"/>
          </p:nvPr>
        </p:nvSpPr>
        <p:spPr/>
      </p:sp>
      <p:pic>
        <p:nvPicPr>
          <p:cNvPr id="17" name="內容版面配置區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4306" y="180295"/>
            <a:ext cx="4729719" cy="4697413"/>
          </a:xfrm>
          <a:prstGeom prst="rect">
            <a:avLst/>
          </a:prstGeom>
        </p:spPr>
      </p:pic>
      <p:sp>
        <p:nvSpPr>
          <p:cNvPr id="18" name="標題 5"/>
          <p:cNvSpPr txBox="1">
            <a:spLocks/>
          </p:cNvSpPr>
          <p:nvPr/>
        </p:nvSpPr>
        <p:spPr>
          <a:xfrm>
            <a:off x="0" y="5058000"/>
            <a:ext cx="8425619" cy="1620000"/>
          </a:xfrm>
          <a:prstGeom prst="rect">
            <a:avLst/>
          </a:prstGeom>
          <a:noFill/>
        </p:spPr>
        <p:txBody>
          <a:bodyPr vert="horz" lIns="91440" tIns="45720" rIns="91440" bIns="45720" rtlCol="0" anchor="ctr">
            <a:noAutofit/>
          </a:bodyPr>
          <a:lstStyle>
            <a:lvl1pPr algn="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zh-TW" altLang="en-US" sz="2800" dirty="0"/>
              <a:t>向傳統開會</a:t>
            </a:r>
            <a:r>
              <a:rPr lang="en-US" altLang="zh-TW" sz="2800" dirty="0"/>
              <a:t>SAY NO</a:t>
            </a:r>
            <a:br>
              <a:rPr lang="en-US" altLang="zh-TW" sz="2800" dirty="0"/>
            </a:br>
            <a:r>
              <a:rPr lang="zh-TW" altLang="en-US" sz="2800" dirty="0" smtClean="0"/>
              <a:t>智能</a:t>
            </a:r>
            <a:r>
              <a:rPr lang="zh-TW" altLang="en-US" sz="2800" dirty="0"/>
              <a:t>開會系統提升開會效率</a:t>
            </a:r>
          </a:p>
        </p:txBody>
      </p:sp>
      <p:sp>
        <p:nvSpPr>
          <p:cNvPr id="2" name="標題 1"/>
          <p:cNvSpPr>
            <a:spLocks noGrp="1"/>
          </p:cNvSpPr>
          <p:nvPr>
            <p:ph type="ctrTitle"/>
          </p:nvPr>
        </p:nvSpPr>
        <p:spPr/>
        <p:txBody>
          <a:bodyPr/>
          <a:lstStyle/>
          <a:p>
            <a:endParaRPr lang="zh-TW" altLang="en-US"/>
          </a:p>
        </p:txBody>
      </p:sp>
    </p:spTree>
    <p:extLst>
      <p:ext uri="{BB962C8B-B14F-4D97-AF65-F5344CB8AC3E}">
        <p14:creationId xmlns:p14="http://schemas.microsoft.com/office/powerpoint/2010/main" val="3364703345"/>
      </p:ext>
    </p:extLst>
  </p:cSld>
  <p:clrMapOvr>
    <a:masterClrMapping/>
  </p:clrMapOvr>
  <mc:AlternateContent xmlns:mc="http://schemas.openxmlformats.org/markup-compatibility/2006" xmlns:p14="http://schemas.microsoft.com/office/powerpoint/2010/main">
    <mc:Choice Requires="p14">
      <p:transition spd="slow" p14:dur="2000" advTm="2523"/>
    </mc:Choice>
    <mc:Fallback xmlns="">
      <p:transition spd="slow" advTm="252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介面優化</a:t>
            </a:r>
            <a:endParaRPr lang="zh-TW" altLang="en-US" dirty="0"/>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10</a:t>
            </a:fld>
            <a:endParaRPr lang="zh-TW" altLang="en-US" dirty="0"/>
          </a:p>
        </p:txBody>
      </p:sp>
      <p:sp>
        <p:nvSpPr>
          <p:cNvPr id="20" name="內容版面配置區 4"/>
          <p:cNvSpPr>
            <a:spLocks noGrp="1"/>
          </p:cNvSpPr>
          <p:nvPr>
            <p:ph sz="quarter" idx="13"/>
          </p:nvPr>
        </p:nvSpPr>
        <p:spPr>
          <a:xfrm>
            <a:off x="6348249" y="2843879"/>
            <a:ext cx="3706179" cy="1812205"/>
          </a:xfrm>
        </p:spPr>
        <p:txBody>
          <a:bodyPr>
            <a:normAutofit/>
          </a:bodyPr>
          <a:lstStyle/>
          <a:p>
            <a:pPr marL="0" indent="0">
              <a:buNone/>
            </a:pPr>
            <a:r>
              <a:rPr lang="zh-TW" altLang="en-US" sz="4000" dirty="0"/>
              <a:t>增加</a:t>
            </a:r>
            <a:r>
              <a:rPr lang="en-US" altLang="zh-TW" sz="4000" dirty="0"/>
              <a:t>GUI</a:t>
            </a:r>
            <a:r>
              <a:rPr lang="zh-TW" altLang="en-US" sz="4000" dirty="0"/>
              <a:t>介面</a:t>
            </a:r>
            <a:endParaRPr lang="en-US" altLang="zh-TW" sz="4000" dirty="0"/>
          </a:p>
          <a:p>
            <a:r>
              <a:rPr lang="zh-TW" altLang="en-US" dirty="0" smtClean="0"/>
              <a:t>站在使用者</a:t>
            </a:r>
            <a:r>
              <a:rPr lang="zh-TW" altLang="en-US" dirty="0"/>
              <a:t>角度</a:t>
            </a:r>
            <a:endParaRPr lang="en-US" altLang="zh-TW" dirty="0"/>
          </a:p>
          <a:p>
            <a:r>
              <a:rPr lang="zh-TW" altLang="en-US" dirty="0" smtClean="0"/>
              <a:t>增加便利性</a:t>
            </a:r>
            <a:endParaRPr lang="en-US" altLang="zh-TW" dirty="0" smtClean="0"/>
          </a:p>
          <a:p>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104" y="1529527"/>
            <a:ext cx="2518700" cy="4698539"/>
          </a:xfrm>
          <a:prstGeom prst="rect">
            <a:avLst/>
          </a:prstGeom>
        </p:spPr>
      </p:pic>
    </p:spTree>
    <p:extLst>
      <p:ext uri="{BB962C8B-B14F-4D97-AF65-F5344CB8AC3E}">
        <p14:creationId xmlns:p14="http://schemas.microsoft.com/office/powerpoint/2010/main" val="289062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smtClean="0"/>
              <a:t>Demo</a:t>
            </a:r>
            <a:endParaRPr lang="zh-TW" altLang="en-US" dirty="0"/>
          </a:p>
        </p:txBody>
      </p:sp>
      <p:sp>
        <p:nvSpPr>
          <p:cNvPr id="3" name="頁尾版面配置區 2"/>
          <p:cNvSpPr>
            <a:spLocks noGrp="1"/>
          </p:cNvSpPr>
          <p:nvPr>
            <p:ph type="ftr" sz="quarter" idx="12"/>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3"/>
          </p:nvPr>
        </p:nvSpPr>
        <p:spPr/>
        <p:txBody>
          <a:bodyPr/>
          <a:lstStyle/>
          <a:p>
            <a:fld id="{6043077C-F5DB-4002-97EB-984993892036}" type="slidenum">
              <a:rPr lang="zh-TW" altLang="en-US" smtClean="0"/>
              <a:pPr/>
              <a:t>11</a:t>
            </a:fld>
            <a:endParaRPr lang="zh-TW" altLang="en-US" dirty="0"/>
          </a:p>
        </p:txBody>
      </p:sp>
      <p:sp>
        <p:nvSpPr>
          <p:cNvPr id="5" name="文字方塊 4"/>
          <p:cNvSpPr txBox="1"/>
          <p:nvPr/>
        </p:nvSpPr>
        <p:spPr>
          <a:xfrm>
            <a:off x="4188414" y="2743679"/>
            <a:ext cx="1107996" cy="1200329"/>
          </a:xfrm>
          <a:prstGeom prst="rect">
            <a:avLst/>
          </a:prstGeom>
          <a:noFill/>
        </p:spPr>
        <p:txBody>
          <a:bodyPr wrap="none" rtlCol="0">
            <a:spAutoFit/>
          </a:bodyPr>
          <a:lstStyle/>
          <a:p>
            <a:r>
              <a:rPr lang="zh-TW" altLang="en-US" sz="7200" dirty="0"/>
              <a:t>「</a:t>
            </a:r>
          </a:p>
        </p:txBody>
      </p:sp>
      <p:sp>
        <p:nvSpPr>
          <p:cNvPr id="6" name="文字方塊 5"/>
          <p:cNvSpPr txBox="1"/>
          <p:nvPr/>
        </p:nvSpPr>
        <p:spPr>
          <a:xfrm rot="10800000">
            <a:off x="6779258" y="2953879"/>
            <a:ext cx="1107996" cy="1200329"/>
          </a:xfrm>
          <a:prstGeom prst="rect">
            <a:avLst/>
          </a:prstGeom>
          <a:noFill/>
        </p:spPr>
        <p:txBody>
          <a:bodyPr wrap="none" rtlCol="0">
            <a:spAutoFit/>
          </a:bodyPr>
          <a:lstStyle/>
          <a:p>
            <a:r>
              <a:rPr lang="zh-TW" altLang="en-US" sz="7200" dirty="0"/>
              <a:t>「</a:t>
            </a:r>
          </a:p>
        </p:txBody>
      </p:sp>
    </p:spTree>
    <p:extLst>
      <p:ext uri="{BB962C8B-B14F-4D97-AF65-F5344CB8AC3E}">
        <p14:creationId xmlns:p14="http://schemas.microsoft.com/office/powerpoint/2010/main" val="352959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zh-TW" altLang="en-US" sz="4800" dirty="0"/>
              <a:t>前瞻性</a:t>
            </a:r>
            <a:endParaRPr lang="zh-TW" altLang="en-US" dirty="0"/>
          </a:p>
        </p:txBody>
      </p:sp>
      <p:sp>
        <p:nvSpPr>
          <p:cNvPr id="3" name="頁尾版面配置區 2"/>
          <p:cNvSpPr>
            <a:spLocks noGrp="1"/>
          </p:cNvSpPr>
          <p:nvPr>
            <p:ph type="ftr" sz="quarter" idx="12"/>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3"/>
          </p:nvPr>
        </p:nvSpPr>
        <p:spPr/>
        <p:txBody>
          <a:bodyPr/>
          <a:lstStyle/>
          <a:p>
            <a:fld id="{6043077C-F5DB-4002-97EB-984993892036}" type="slidenum">
              <a:rPr lang="zh-TW" altLang="en-US" smtClean="0"/>
              <a:pPr/>
              <a:t>12</a:t>
            </a:fld>
            <a:endParaRPr lang="zh-TW" altLang="en-US" dirty="0"/>
          </a:p>
        </p:txBody>
      </p:sp>
      <p:sp>
        <p:nvSpPr>
          <p:cNvPr id="9" name="文字方塊 8"/>
          <p:cNvSpPr txBox="1"/>
          <p:nvPr/>
        </p:nvSpPr>
        <p:spPr>
          <a:xfrm>
            <a:off x="4188414" y="2743679"/>
            <a:ext cx="1107996" cy="1200329"/>
          </a:xfrm>
          <a:prstGeom prst="rect">
            <a:avLst/>
          </a:prstGeom>
          <a:noFill/>
        </p:spPr>
        <p:txBody>
          <a:bodyPr wrap="none" rtlCol="0">
            <a:spAutoFit/>
          </a:bodyPr>
          <a:lstStyle/>
          <a:p>
            <a:r>
              <a:rPr lang="zh-TW" altLang="en-US" sz="7200" dirty="0"/>
              <a:t>「</a:t>
            </a:r>
          </a:p>
        </p:txBody>
      </p:sp>
      <p:sp>
        <p:nvSpPr>
          <p:cNvPr id="10" name="文字方塊 9"/>
          <p:cNvSpPr txBox="1"/>
          <p:nvPr/>
        </p:nvSpPr>
        <p:spPr>
          <a:xfrm rot="10800000">
            <a:off x="6779258" y="2953879"/>
            <a:ext cx="1107996" cy="1200329"/>
          </a:xfrm>
          <a:prstGeom prst="rect">
            <a:avLst/>
          </a:prstGeom>
          <a:noFill/>
        </p:spPr>
        <p:txBody>
          <a:bodyPr wrap="none" rtlCol="0">
            <a:spAutoFit/>
          </a:bodyPr>
          <a:lstStyle/>
          <a:p>
            <a:r>
              <a:rPr lang="zh-TW" altLang="en-US" sz="7200" dirty="0"/>
              <a:t>「</a:t>
            </a:r>
          </a:p>
        </p:txBody>
      </p:sp>
    </p:spTree>
    <p:extLst>
      <p:ext uri="{BB962C8B-B14F-4D97-AF65-F5344CB8AC3E}">
        <p14:creationId xmlns:p14="http://schemas.microsoft.com/office/powerpoint/2010/main" val="13333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情</a:t>
            </a:r>
            <a:r>
              <a:rPr lang="zh-TW" altLang="en-US" dirty="0"/>
              <a:t>境</a:t>
            </a:r>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13</a:t>
            </a:fld>
            <a:endParaRPr lang="zh-TW" altLang="en-US" dirty="0"/>
          </a:p>
        </p:txBody>
      </p:sp>
      <p:grpSp>
        <p:nvGrpSpPr>
          <p:cNvPr id="6" name="群組 5"/>
          <p:cNvGrpSpPr/>
          <p:nvPr/>
        </p:nvGrpSpPr>
        <p:grpSpPr>
          <a:xfrm>
            <a:off x="2559216" y="2647761"/>
            <a:ext cx="7253568" cy="2462068"/>
            <a:chOff x="2627453" y="2097595"/>
            <a:chExt cx="8244728" cy="2798496"/>
          </a:xfrm>
        </p:grpSpPr>
        <p:sp>
          <p:nvSpPr>
            <p:cNvPr id="7" name="標題 1"/>
            <p:cNvSpPr txBox="1">
              <a:spLocks/>
            </p:cNvSpPr>
            <p:nvPr/>
          </p:nvSpPr>
          <p:spPr>
            <a:xfrm>
              <a:off x="2627453" y="2670093"/>
              <a:ext cx="54102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3500" dirty="0"/>
                <a:t>Scenario:</a:t>
              </a:r>
            </a:p>
            <a:p>
              <a:pPr algn="ctr"/>
              <a:r>
                <a:rPr lang="en-US" altLang="zh-TW" sz="3500" dirty="0"/>
                <a:t>Remote conference</a:t>
              </a:r>
              <a:endParaRPr lang="zh-TW" altLang="en-US" sz="3500" dirty="0"/>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3157" y="2467331"/>
              <a:ext cx="2059024" cy="2059024"/>
            </a:xfrm>
            <a:prstGeom prst="rect">
              <a:avLst/>
            </a:prstGeom>
          </p:spPr>
        </p:pic>
        <p:sp>
          <p:nvSpPr>
            <p:cNvPr id="9" name="手繪多邊形 8"/>
            <p:cNvSpPr/>
            <p:nvPr/>
          </p:nvSpPr>
          <p:spPr>
            <a:xfrm>
              <a:off x="2731713" y="2097595"/>
              <a:ext cx="5046473" cy="2798496"/>
            </a:xfrm>
            <a:custGeom>
              <a:avLst/>
              <a:gdLst>
                <a:gd name="connsiteX0" fmla="*/ 7651522 w 7758591"/>
                <a:gd name="connsiteY0" fmla="*/ 2168169 h 3171463"/>
                <a:gd name="connsiteX1" fmla="*/ 7758591 w 7758591"/>
                <a:gd name="connsiteY1" fmla="*/ 2168169 h 3171463"/>
                <a:gd name="connsiteX2" fmla="*/ 7758591 w 7758591"/>
                <a:gd name="connsiteY2" fmla="*/ 3171463 h 3171463"/>
                <a:gd name="connsiteX3" fmla="*/ 6824745 w 7758591"/>
                <a:gd name="connsiteY3" fmla="*/ 3171463 h 3171463"/>
                <a:gd name="connsiteX4" fmla="*/ 6824745 w 7758591"/>
                <a:gd name="connsiteY4" fmla="*/ 3064394 h 3171463"/>
                <a:gd name="connsiteX5" fmla="*/ 7651522 w 7758591"/>
                <a:gd name="connsiteY5" fmla="*/ 3064394 h 3171463"/>
                <a:gd name="connsiteX6" fmla="*/ 0 w 7758591"/>
                <a:gd name="connsiteY6" fmla="*/ 2168169 h 3171463"/>
                <a:gd name="connsiteX7" fmla="*/ 107069 w 7758591"/>
                <a:gd name="connsiteY7" fmla="*/ 2168169 h 3171463"/>
                <a:gd name="connsiteX8" fmla="*/ 107069 w 7758591"/>
                <a:gd name="connsiteY8" fmla="*/ 3064394 h 3171463"/>
                <a:gd name="connsiteX9" fmla="*/ 933844 w 7758591"/>
                <a:gd name="connsiteY9" fmla="*/ 3064394 h 3171463"/>
                <a:gd name="connsiteX10" fmla="*/ 933844 w 7758591"/>
                <a:gd name="connsiteY10" fmla="*/ 3171463 h 3171463"/>
                <a:gd name="connsiteX11" fmla="*/ 0 w 7758591"/>
                <a:gd name="connsiteY11" fmla="*/ 3171463 h 3171463"/>
                <a:gd name="connsiteX12" fmla="*/ 6824745 w 7758591"/>
                <a:gd name="connsiteY12" fmla="*/ 0 h 3171463"/>
                <a:gd name="connsiteX13" fmla="*/ 7758591 w 7758591"/>
                <a:gd name="connsiteY13" fmla="*/ 0 h 3171463"/>
                <a:gd name="connsiteX14" fmla="*/ 7758591 w 7758591"/>
                <a:gd name="connsiteY14" fmla="*/ 1003292 h 3171463"/>
                <a:gd name="connsiteX15" fmla="*/ 7651522 w 7758591"/>
                <a:gd name="connsiteY15" fmla="*/ 1003292 h 3171463"/>
                <a:gd name="connsiteX16" fmla="*/ 7651522 w 7758591"/>
                <a:gd name="connsiteY16" fmla="*/ 107069 h 3171463"/>
                <a:gd name="connsiteX17" fmla="*/ 6824745 w 7758591"/>
                <a:gd name="connsiteY17" fmla="*/ 107069 h 3171463"/>
                <a:gd name="connsiteX18" fmla="*/ 0 w 7758591"/>
                <a:gd name="connsiteY18" fmla="*/ 0 h 3171463"/>
                <a:gd name="connsiteX19" fmla="*/ 933844 w 7758591"/>
                <a:gd name="connsiteY19" fmla="*/ 0 h 3171463"/>
                <a:gd name="connsiteX20" fmla="*/ 933844 w 7758591"/>
                <a:gd name="connsiteY20" fmla="*/ 107069 h 3171463"/>
                <a:gd name="connsiteX21" fmla="*/ 107069 w 7758591"/>
                <a:gd name="connsiteY21" fmla="*/ 107069 h 3171463"/>
                <a:gd name="connsiteX22" fmla="*/ 107069 w 7758591"/>
                <a:gd name="connsiteY22" fmla="*/ 1003292 h 3171463"/>
                <a:gd name="connsiteX23" fmla="*/ 0 w 7758591"/>
                <a:gd name="connsiteY23" fmla="*/ 1003292 h 31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58591" h="3171463">
                  <a:moveTo>
                    <a:pt x="7651522" y="2168169"/>
                  </a:moveTo>
                  <a:lnTo>
                    <a:pt x="7758591" y="2168169"/>
                  </a:lnTo>
                  <a:lnTo>
                    <a:pt x="7758591" y="3171463"/>
                  </a:lnTo>
                  <a:lnTo>
                    <a:pt x="6824745" y="3171463"/>
                  </a:lnTo>
                  <a:lnTo>
                    <a:pt x="6824745" y="3064394"/>
                  </a:lnTo>
                  <a:lnTo>
                    <a:pt x="7651522" y="3064394"/>
                  </a:lnTo>
                  <a:close/>
                  <a:moveTo>
                    <a:pt x="0" y="2168169"/>
                  </a:moveTo>
                  <a:lnTo>
                    <a:pt x="107069" y="2168169"/>
                  </a:lnTo>
                  <a:lnTo>
                    <a:pt x="107069" y="3064394"/>
                  </a:lnTo>
                  <a:lnTo>
                    <a:pt x="933844" y="3064394"/>
                  </a:lnTo>
                  <a:lnTo>
                    <a:pt x="933844" y="3171463"/>
                  </a:lnTo>
                  <a:lnTo>
                    <a:pt x="0" y="3171463"/>
                  </a:lnTo>
                  <a:close/>
                  <a:moveTo>
                    <a:pt x="6824745" y="0"/>
                  </a:moveTo>
                  <a:lnTo>
                    <a:pt x="7758591" y="0"/>
                  </a:lnTo>
                  <a:lnTo>
                    <a:pt x="7758591" y="1003292"/>
                  </a:lnTo>
                  <a:lnTo>
                    <a:pt x="7651522" y="1003292"/>
                  </a:lnTo>
                  <a:lnTo>
                    <a:pt x="7651522" y="107069"/>
                  </a:lnTo>
                  <a:lnTo>
                    <a:pt x="6824745" y="107069"/>
                  </a:lnTo>
                  <a:close/>
                  <a:moveTo>
                    <a:pt x="0" y="0"/>
                  </a:moveTo>
                  <a:lnTo>
                    <a:pt x="933844" y="0"/>
                  </a:lnTo>
                  <a:lnTo>
                    <a:pt x="933844" y="107069"/>
                  </a:lnTo>
                  <a:lnTo>
                    <a:pt x="107069" y="107069"/>
                  </a:lnTo>
                  <a:lnTo>
                    <a:pt x="107069" y="1003292"/>
                  </a:lnTo>
                  <a:lnTo>
                    <a:pt x="0" y="1003292"/>
                  </a:lnTo>
                  <a:close/>
                </a:path>
              </a:pathLst>
            </a:custGeom>
            <a:solidFill>
              <a:srgbClr val="2A7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Tree>
    <p:extLst>
      <p:ext uri="{BB962C8B-B14F-4D97-AF65-F5344CB8AC3E}">
        <p14:creationId xmlns:p14="http://schemas.microsoft.com/office/powerpoint/2010/main" val="3666346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5"/>
          </p:nvPr>
        </p:nvSpPr>
        <p:spPr>
          <a:xfrm>
            <a:off x="6702094" y="0"/>
            <a:ext cx="3965907" cy="6858000"/>
          </a:xfrm>
        </p:spPr>
        <p:txBody>
          <a:bodyPr/>
          <a:lstStyle/>
          <a:p>
            <a:pPr marL="0" indent="0">
              <a:lnSpc>
                <a:spcPct val="90000"/>
              </a:lnSpc>
              <a:spcBef>
                <a:spcPts val="1000"/>
              </a:spcBef>
              <a:buNone/>
            </a:pPr>
            <a:r>
              <a:rPr lang="zh-TW" altLang="en-US" sz="3600" dirty="0">
                <a:latin typeface="微軟正黑體" panose="020B0604030504040204" pitchFamily="34" charset="-120"/>
                <a:ea typeface="微軟正黑體" panose="020B0604030504040204" pitchFamily="34" charset="-120"/>
              </a:rPr>
              <a:t>會議語音文字紀錄</a:t>
            </a:r>
            <a:endParaRPr lang="en-US" altLang="zh-TW" sz="3600" dirty="0">
              <a:latin typeface="微軟正黑體" panose="020B0604030504040204" pitchFamily="34" charset="-120"/>
              <a:ea typeface="微軟正黑體" panose="020B0604030504040204" pitchFamily="34" charset="-120"/>
            </a:endParaRPr>
          </a:p>
          <a:p>
            <a:pPr marL="571500" indent="-571500">
              <a:lnSpc>
                <a:spcPct val="90000"/>
              </a:lnSpc>
              <a:spcBef>
                <a:spcPts val="1000"/>
              </a:spcBef>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專注於會議</a:t>
            </a:r>
            <a:endParaRPr lang="en-US" altLang="zh-TW" sz="3200" dirty="0">
              <a:latin typeface="微軟正黑體" panose="020B0604030504040204" pitchFamily="34" charset="-120"/>
              <a:ea typeface="微軟正黑體" panose="020B0604030504040204" pitchFamily="34" charset="-120"/>
            </a:endParaRPr>
          </a:p>
          <a:p>
            <a:pPr marL="571500" indent="-571500">
              <a:lnSpc>
                <a:spcPct val="90000"/>
              </a:lnSpc>
              <a:spcBef>
                <a:spcPts val="1000"/>
              </a:spcBef>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不怕漏失訊息</a:t>
            </a:r>
          </a:p>
          <a:p>
            <a:endParaRPr lang="zh-TW" altLang="en-US" dirty="0"/>
          </a:p>
        </p:txBody>
      </p:sp>
      <p:sp>
        <p:nvSpPr>
          <p:cNvPr id="4" name="頁尾版面配置區 3"/>
          <p:cNvSpPr>
            <a:spLocks noGrp="1"/>
          </p:cNvSpPr>
          <p:nvPr>
            <p:ph type="ftr" sz="quarter" idx="11"/>
          </p:nvPr>
        </p:nvSpPr>
        <p:spPr/>
        <p:txBody>
          <a:bodyPr/>
          <a:lstStyle/>
          <a:p>
            <a:r>
              <a:rPr lang="zh-TW" altLang="en-US"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14</a:t>
            </a:fld>
            <a:endParaRPr lang="zh-TW" altLang="en-US" dirty="0"/>
          </a:p>
        </p:txBody>
      </p:sp>
      <p:sp>
        <p:nvSpPr>
          <p:cNvPr id="7" name="圓角矩形 6"/>
          <p:cNvSpPr/>
          <p:nvPr/>
        </p:nvSpPr>
        <p:spPr>
          <a:xfrm>
            <a:off x="2170417" y="4502761"/>
            <a:ext cx="8153400" cy="291476"/>
          </a:xfrm>
          <a:prstGeom prst="roundRect">
            <a:avLst>
              <a:gd name="adj" fmla="val 49833"/>
            </a:avLst>
          </a:prstGeom>
          <a:solidFill>
            <a:srgbClr val="3C9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p:cNvGrpSpPr/>
          <p:nvPr/>
        </p:nvGrpSpPr>
        <p:grpSpPr>
          <a:xfrm>
            <a:off x="3646732" y="2993769"/>
            <a:ext cx="1633228" cy="1623090"/>
            <a:chOff x="4408368" y="2219738"/>
            <a:chExt cx="2591872" cy="2575785"/>
          </a:xfrm>
        </p:grpSpPr>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408368" y="2219738"/>
              <a:ext cx="2591872" cy="2575785"/>
            </a:xfrm>
            <a:custGeom>
              <a:avLst/>
              <a:gdLst>
                <a:gd name="connsiteX0" fmla="*/ 0 w 2575785"/>
                <a:gd name="connsiteY0" fmla="*/ 0 h 2575785"/>
                <a:gd name="connsiteX1" fmla="*/ 1287892 w 2575785"/>
                <a:gd name="connsiteY1" fmla="*/ 0 h 2575785"/>
                <a:gd name="connsiteX2" fmla="*/ 1287892 w 2575785"/>
                <a:gd name="connsiteY2" fmla="*/ 1287892 h 2575785"/>
                <a:gd name="connsiteX3" fmla="*/ 2575785 w 2575785"/>
                <a:gd name="connsiteY3" fmla="*/ 1287892 h 2575785"/>
                <a:gd name="connsiteX4" fmla="*/ 2575785 w 2575785"/>
                <a:gd name="connsiteY4" fmla="*/ 2575785 h 2575785"/>
                <a:gd name="connsiteX5" fmla="*/ 0 w 2575785"/>
                <a:gd name="connsiteY5" fmla="*/ 2575785 h 257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5785" h="2575785">
                  <a:moveTo>
                    <a:pt x="0" y="0"/>
                  </a:moveTo>
                  <a:lnTo>
                    <a:pt x="1287892" y="0"/>
                  </a:lnTo>
                  <a:lnTo>
                    <a:pt x="1287892" y="1287892"/>
                  </a:lnTo>
                  <a:lnTo>
                    <a:pt x="2575785" y="1287892"/>
                  </a:lnTo>
                  <a:lnTo>
                    <a:pt x="2575785" y="2575785"/>
                  </a:lnTo>
                  <a:lnTo>
                    <a:pt x="0" y="2575785"/>
                  </a:lnTo>
                  <a:close/>
                </a:path>
              </a:pathLst>
            </a:custGeom>
          </p:spPr>
        </p:pic>
        <p:sp>
          <p:nvSpPr>
            <p:cNvPr id="10" name="矩形 9"/>
            <p:cNvSpPr/>
            <p:nvPr/>
          </p:nvSpPr>
          <p:spPr>
            <a:xfrm>
              <a:off x="5681827" y="2541847"/>
              <a:ext cx="968356" cy="965783"/>
            </a:xfrm>
            <a:prstGeom prst="rect">
              <a:avLst/>
            </a:prstGeom>
            <a:solidFill>
              <a:srgbClr val="DF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4438849" y="2530760"/>
              <a:ext cx="2241814" cy="1671782"/>
            </a:xfrm>
            <a:prstGeom prst="roundRect">
              <a:avLst>
                <a:gd name="adj" fmla="val 12247"/>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2" name="內容版面配置區 3"/>
          <p:cNvPicPr>
            <a:picLocks noChangeAspect="1"/>
          </p:cNvPicPr>
          <p:nvPr/>
        </p:nvPicPr>
        <p:blipFill rotWithShape="1">
          <a:blip r:embed="rId3" cstate="hqprint">
            <a:extLst>
              <a:ext uri="{BEBA8EAE-BF5A-486C-A8C5-ECC9F3942E4B}">
                <a14:imgProps xmlns:a14="http://schemas.microsoft.com/office/drawing/2010/main">
                  <a14:imgLayer r:embed="rId4">
                    <a14:imgEffect>
                      <a14:backgroundRemoval t="8883" b="82713" l="5865" r="100000"/>
                    </a14:imgEffect>
                  </a14:imgLayer>
                </a14:imgProps>
              </a:ext>
              <a:ext uri="{28A0092B-C50C-407E-A947-70E740481C1C}">
                <a14:useLocalDpi xmlns:a14="http://schemas.microsoft.com/office/drawing/2010/main" val="0"/>
              </a:ext>
            </a:extLst>
          </a:blip>
          <a:srcRect l="22279" t="10262" r="18939" b="9078"/>
          <a:stretch/>
        </p:blipFill>
        <p:spPr>
          <a:xfrm flipH="1">
            <a:off x="3139850" y="3864087"/>
            <a:ext cx="382068" cy="824921"/>
          </a:xfrm>
          <a:prstGeom prst="rect">
            <a:avLst/>
          </a:prstGeom>
        </p:spPr>
      </p:pic>
      <p:pic>
        <p:nvPicPr>
          <p:cNvPr id="13" name="圖片 12"/>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0" b="49609" l="51758" r="100000"/>
                    </a14:imgEffect>
                  </a14:imgLayer>
                </a14:imgProps>
              </a:ext>
              <a:ext uri="{28A0092B-C50C-407E-A947-70E740481C1C}">
                <a14:useLocalDpi xmlns:a14="http://schemas.microsoft.com/office/drawing/2010/main" val="0"/>
              </a:ext>
            </a:extLst>
          </a:blip>
          <a:srcRect l="52197" b="52929"/>
          <a:stretch/>
        </p:blipFill>
        <p:spPr>
          <a:xfrm>
            <a:off x="8081473" y="840599"/>
            <a:ext cx="954899" cy="895080"/>
          </a:xfrm>
          <a:custGeom>
            <a:avLst/>
            <a:gdLst>
              <a:gd name="connsiteX0" fmla="*/ 0 w 1562128"/>
              <a:gd name="connsiteY0" fmla="*/ 0 h 1464269"/>
              <a:gd name="connsiteX1" fmla="*/ 1562128 w 1562128"/>
              <a:gd name="connsiteY1" fmla="*/ 0 h 1464269"/>
              <a:gd name="connsiteX2" fmla="*/ 1562128 w 1562128"/>
              <a:gd name="connsiteY2" fmla="*/ 1464269 h 1464269"/>
              <a:gd name="connsiteX3" fmla="*/ 1401942 w 1562128"/>
              <a:gd name="connsiteY3" fmla="*/ 1464269 h 1464269"/>
              <a:gd name="connsiteX4" fmla="*/ 1401942 w 1562128"/>
              <a:gd name="connsiteY4" fmla="*/ 1302387 h 1464269"/>
              <a:gd name="connsiteX5" fmla="*/ 881242 w 1562128"/>
              <a:gd name="connsiteY5" fmla="*/ 1302387 h 1464269"/>
              <a:gd name="connsiteX6" fmla="*/ 881242 w 1562128"/>
              <a:gd name="connsiteY6" fmla="*/ 1464269 h 1464269"/>
              <a:gd name="connsiteX7" fmla="*/ 0 w 1562128"/>
              <a:gd name="connsiteY7" fmla="*/ 1464269 h 146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28" h="1464269">
                <a:moveTo>
                  <a:pt x="0" y="0"/>
                </a:moveTo>
                <a:lnTo>
                  <a:pt x="1562128" y="0"/>
                </a:lnTo>
                <a:lnTo>
                  <a:pt x="1562128" y="1464269"/>
                </a:lnTo>
                <a:lnTo>
                  <a:pt x="1401942" y="1464269"/>
                </a:lnTo>
                <a:lnTo>
                  <a:pt x="1401942" y="1302387"/>
                </a:lnTo>
                <a:lnTo>
                  <a:pt x="881242" y="1302387"/>
                </a:lnTo>
                <a:lnTo>
                  <a:pt x="881242" y="1464269"/>
                </a:lnTo>
                <a:lnTo>
                  <a:pt x="0" y="1464269"/>
                </a:lnTo>
                <a:close/>
              </a:path>
            </a:pathLst>
          </a:custGeom>
        </p:spPr>
      </p:pic>
      <p:grpSp>
        <p:nvGrpSpPr>
          <p:cNvPr id="18" name="群組 17"/>
          <p:cNvGrpSpPr/>
          <p:nvPr/>
        </p:nvGrpSpPr>
        <p:grpSpPr>
          <a:xfrm>
            <a:off x="5318939" y="3225163"/>
            <a:ext cx="1305041" cy="1423336"/>
            <a:chOff x="3015574" y="2126141"/>
            <a:chExt cx="2442508" cy="2663909"/>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15574" y="2126141"/>
              <a:ext cx="2442508" cy="2663909"/>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2181" y="2540527"/>
              <a:ext cx="1177224" cy="1257539"/>
            </a:xfrm>
            <a:prstGeom prst="rect">
              <a:avLst/>
            </a:prstGeom>
          </p:spPr>
        </p:pic>
      </p:grpSp>
      <p:pic>
        <p:nvPicPr>
          <p:cNvPr id="17" name="圖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0720" y="4560225"/>
            <a:ext cx="2958296" cy="987143"/>
          </a:xfrm>
          <a:prstGeom prst="rect">
            <a:avLst/>
          </a:prstGeom>
        </p:spPr>
      </p:pic>
    </p:spTree>
    <p:extLst>
      <p:ext uri="{BB962C8B-B14F-4D97-AF65-F5344CB8AC3E}">
        <p14:creationId xmlns:p14="http://schemas.microsoft.com/office/powerpoint/2010/main" val="8593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withEffect">
                                  <p:stCondLst>
                                    <p:cond delay="0"/>
                                  </p:stCondLst>
                                  <p:childTnLst>
                                    <p:animMotion origin="layout" path="M -0.41996 0.25486 L -0.01528 -0.00393 " pathEditMode="relative" rAng="0" ptsTypes="AA">
                                      <p:cBhvr>
                                        <p:cTn id="6" dur="250" fill="hold"/>
                                        <p:tgtEl>
                                          <p:spTgt spid="13"/>
                                        </p:tgtEl>
                                        <p:attrNameLst>
                                          <p:attrName>ppt_x</p:attrName>
                                          <p:attrName>ppt_y</p:attrName>
                                        </p:attrNameLst>
                                      </p:cBhvr>
                                      <p:rCtr x="20226" y="-12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5"/>
          </p:nvPr>
        </p:nvSpPr>
        <p:spPr>
          <a:xfrm>
            <a:off x="6702094" y="0"/>
            <a:ext cx="3965907" cy="6858000"/>
          </a:xfrm>
        </p:spPr>
        <p:txBody>
          <a:bodyPr/>
          <a:lstStyle/>
          <a:p>
            <a:pPr marL="0" indent="0">
              <a:lnSpc>
                <a:spcPct val="90000"/>
              </a:lnSpc>
              <a:spcBef>
                <a:spcPts val="1000"/>
              </a:spcBef>
              <a:buNone/>
            </a:pPr>
            <a:r>
              <a:rPr lang="zh-TW" altLang="en-US" sz="3600" dirty="0">
                <a:latin typeface="微軟正黑體" panose="020B0604030504040204" pitchFamily="34" charset="-120"/>
                <a:ea typeface="微軟正黑體" panose="020B0604030504040204" pitchFamily="34" charset="-120"/>
              </a:rPr>
              <a:t>會議文字大綱</a:t>
            </a:r>
          </a:p>
          <a:p>
            <a:pPr marL="571500" indent="-571500">
              <a:lnSpc>
                <a:spcPct val="90000"/>
              </a:lnSpc>
              <a:spcBef>
                <a:spcPts val="1000"/>
              </a:spcBef>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快速理解會議</a:t>
            </a:r>
          </a:p>
          <a:p>
            <a:endParaRPr lang="zh-TW" altLang="en-US" dirty="0"/>
          </a:p>
        </p:txBody>
      </p:sp>
      <p:sp>
        <p:nvSpPr>
          <p:cNvPr id="4" name="頁尾版面配置區 3"/>
          <p:cNvSpPr>
            <a:spLocks noGrp="1"/>
          </p:cNvSpPr>
          <p:nvPr>
            <p:ph type="ftr" sz="quarter" idx="11"/>
          </p:nvPr>
        </p:nvSpPr>
        <p:spPr/>
        <p:txBody>
          <a:bodyPr/>
          <a:lstStyle/>
          <a:p>
            <a:r>
              <a:rPr lang="zh-TW" altLang="en-US"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15</a:t>
            </a:fld>
            <a:endParaRPr lang="zh-TW" altLang="en-US" dirty="0"/>
          </a:p>
        </p:txBody>
      </p:sp>
      <p:sp>
        <p:nvSpPr>
          <p:cNvPr id="7" name="圓角矩形 6"/>
          <p:cNvSpPr/>
          <p:nvPr/>
        </p:nvSpPr>
        <p:spPr>
          <a:xfrm>
            <a:off x="2170417" y="4502761"/>
            <a:ext cx="8153400" cy="291476"/>
          </a:xfrm>
          <a:prstGeom prst="roundRect">
            <a:avLst>
              <a:gd name="adj" fmla="val 49833"/>
            </a:avLst>
          </a:prstGeom>
          <a:solidFill>
            <a:srgbClr val="3C9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p:cNvGrpSpPr/>
          <p:nvPr/>
        </p:nvGrpSpPr>
        <p:grpSpPr>
          <a:xfrm>
            <a:off x="3646732" y="2993769"/>
            <a:ext cx="1633228" cy="1623090"/>
            <a:chOff x="4408368" y="2219738"/>
            <a:chExt cx="2591872" cy="2575785"/>
          </a:xfrm>
        </p:grpSpPr>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408368" y="2219738"/>
              <a:ext cx="2591872" cy="2575785"/>
            </a:xfrm>
            <a:custGeom>
              <a:avLst/>
              <a:gdLst>
                <a:gd name="connsiteX0" fmla="*/ 0 w 2575785"/>
                <a:gd name="connsiteY0" fmla="*/ 0 h 2575785"/>
                <a:gd name="connsiteX1" fmla="*/ 1287892 w 2575785"/>
                <a:gd name="connsiteY1" fmla="*/ 0 h 2575785"/>
                <a:gd name="connsiteX2" fmla="*/ 1287892 w 2575785"/>
                <a:gd name="connsiteY2" fmla="*/ 1287892 h 2575785"/>
                <a:gd name="connsiteX3" fmla="*/ 2575785 w 2575785"/>
                <a:gd name="connsiteY3" fmla="*/ 1287892 h 2575785"/>
                <a:gd name="connsiteX4" fmla="*/ 2575785 w 2575785"/>
                <a:gd name="connsiteY4" fmla="*/ 2575785 h 2575785"/>
                <a:gd name="connsiteX5" fmla="*/ 0 w 2575785"/>
                <a:gd name="connsiteY5" fmla="*/ 2575785 h 257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5785" h="2575785">
                  <a:moveTo>
                    <a:pt x="0" y="0"/>
                  </a:moveTo>
                  <a:lnTo>
                    <a:pt x="1287892" y="0"/>
                  </a:lnTo>
                  <a:lnTo>
                    <a:pt x="1287892" y="1287892"/>
                  </a:lnTo>
                  <a:lnTo>
                    <a:pt x="2575785" y="1287892"/>
                  </a:lnTo>
                  <a:lnTo>
                    <a:pt x="2575785" y="2575785"/>
                  </a:lnTo>
                  <a:lnTo>
                    <a:pt x="0" y="2575785"/>
                  </a:lnTo>
                  <a:close/>
                </a:path>
              </a:pathLst>
            </a:custGeom>
          </p:spPr>
        </p:pic>
        <p:sp>
          <p:nvSpPr>
            <p:cNvPr id="10" name="矩形 9"/>
            <p:cNvSpPr/>
            <p:nvPr/>
          </p:nvSpPr>
          <p:spPr>
            <a:xfrm>
              <a:off x="5681827" y="2541847"/>
              <a:ext cx="968356" cy="965783"/>
            </a:xfrm>
            <a:prstGeom prst="rect">
              <a:avLst/>
            </a:prstGeom>
            <a:solidFill>
              <a:srgbClr val="DF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4438849" y="2530760"/>
              <a:ext cx="2241814" cy="1671782"/>
            </a:xfrm>
            <a:prstGeom prst="roundRect">
              <a:avLst>
                <a:gd name="adj" fmla="val 12247"/>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2" name="內容版面配置區 3"/>
          <p:cNvPicPr>
            <a:picLocks noChangeAspect="1"/>
          </p:cNvPicPr>
          <p:nvPr/>
        </p:nvPicPr>
        <p:blipFill rotWithShape="1">
          <a:blip r:embed="rId3" cstate="hqprint">
            <a:extLst>
              <a:ext uri="{BEBA8EAE-BF5A-486C-A8C5-ECC9F3942E4B}">
                <a14:imgProps xmlns:a14="http://schemas.microsoft.com/office/drawing/2010/main">
                  <a14:imgLayer r:embed="rId4">
                    <a14:imgEffect>
                      <a14:backgroundRemoval t="8883" b="82713" l="5865" r="100000"/>
                    </a14:imgEffect>
                  </a14:imgLayer>
                </a14:imgProps>
              </a:ext>
              <a:ext uri="{28A0092B-C50C-407E-A947-70E740481C1C}">
                <a14:useLocalDpi xmlns:a14="http://schemas.microsoft.com/office/drawing/2010/main" val="0"/>
              </a:ext>
            </a:extLst>
          </a:blip>
          <a:srcRect l="22279" t="10262" r="18939" b="9078"/>
          <a:stretch/>
        </p:blipFill>
        <p:spPr>
          <a:xfrm flipH="1">
            <a:off x="3139850" y="3864087"/>
            <a:ext cx="382068" cy="824921"/>
          </a:xfrm>
          <a:prstGeom prst="rect">
            <a:avLst/>
          </a:prstGeom>
        </p:spPr>
      </p:pic>
      <p:pic>
        <p:nvPicPr>
          <p:cNvPr id="13" name="圖片 12"/>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0" b="49609" l="51758" r="100000"/>
                    </a14:imgEffect>
                  </a14:imgLayer>
                </a14:imgProps>
              </a:ext>
              <a:ext uri="{28A0092B-C50C-407E-A947-70E740481C1C}">
                <a14:useLocalDpi xmlns:a14="http://schemas.microsoft.com/office/drawing/2010/main" val="0"/>
              </a:ext>
            </a:extLst>
          </a:blip>
          <a:srcRect l="52197" b="52929"/>
          <a:stretch/>
        </p:blipFill>
        <p:spPr>
          <a:xfrm>
            <a:off x="4372262" y="2644222"/>
            <a:ext cx="954899" cy="895080"/>
          </a:xfrm>
          <a:custGeom>
            <a:avLst/>
            <a:gdLst>
              <a:gd name="connsiteX0" fmla="*/ 0 w 1562128"/>
              <a:gd name="connsiteY0" fmla="*/ 0 h 1464269"/>
              <a:gd name="connsiteX1" fmla="*/ 1562128 w 1562128"/>
              <a:gd name="connsiteY1" fmla="*/ 0 h 1464269"/>
              <a:gd name="connsiteX2" fmla="*/ 1562128 w 1562128"/>
              <a:gd name="connsiteY2" fmla="*/ 1464269 h 1464269"/>
              <a:gd name="connsiteX3" fmla="*/ 1401942 w 1562128"/>
              <a:gd name="connsiteY3" fmla="*/ 1464269 h 1464269"/>
              <a:gd name="connsiteX4" fmla="*/ 1401942 w 1562128"/>
              <a:gd name="connsiteY4" fmla="*/ 1302387 h 1464269"/>
              <a:gd name="connsiteX5" fmla="*/ 881242 w 1562128"/>
              <a:gd name="connsiteY5" fmla="*/ 1302387 h 1464269"/>
              <a:gd name="connsiteX6" fmla="*/ 881242 w 1562128"/>
              <a:gd name="connsiteY6" fmla="*/ 1464269 h 1464269"/>
              <a:gd name="connsiteX7" fmla="*/ 0 w 1562128"/>
              <a:gd name="connsiteY7" fmla="*/ 1464269 h 146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28" h="1464269">
                <a:moveTo>
                  <a:pt x="0" y="0"/>
                </a:moveTo>
                <a:lnTo>
                  <a:pt x="1562128" y="0"/>
                </a:lnTo>
                <a:lnTo>
                  <a:pt x="1562128" y="1464269"/>
                </a:lnTo>
                <a:lnTo>
                  <a:pt x="1401942" y="1464269"/>
                </a:lnTo>
                <a:lnTo>
                  <a:pt x="1401942" y="1302387"/>
                </a:lnTo>
                <a:lnTo>
                  <a:pt x="881242" y="1302387"/>
                </a:lnTo>
                <a:lnTo>
                  <a:pt x="881242" y="1464269"/>
                </a:lnTo>
                <a:lnTo>
                  <a:pt x="0" y="1464269"/>
                </a:lnTo>
                <a:close/>
              </a:path>
            </a:pathLst>
          </a:cu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18939" y="3225163"/>
            <a:ext cx="1305041" cy="1423336"/>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6563" y="3152711"/>
            <a:ext cx="932252" cy="995855"/>
          </a:xfrm>
          <a:prstGeom prst="rect">
            <a:avLst/>
          </a:prstGeom>
        </p:spPr>
      </p:pic>
      <p:pic>
        <p:nvPicPr>
          <p:cNvPr id="17" name="圖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0720" y="4560225"/>
            <a:ext cx="2958296" cy="987143"/>
          </a:xfrm>
          <a:prstGeom prst="rect">
            <a:avLst/>
          </a:prstGeom>
        </p:spPr>
      </p:pic>
    </p:spTree>
    <p:extLst>
      <p:ext uri="{BB962C8B-B14F-4D97-AF65-F5344CB8AC3E}">
        <p14:creationId xmlns:p14="http://schemas.microsoft.com/office/powerpoint/2010/main" val="94836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nodeType="withEffect">
                                  <p:stCondLst>
                                    <p:cond delay="0"/>
                                  </p:stCondLst>
                                  <p:childTnLst>
                                    <p:animMotion origin="layout" path="M 1.11111E-6 4.07407E-6 L 0.25191 -0.23195 " pathEditMode="relative" rAng="0" ptsTypes="AA">
                                      <p:cBhvr>
                                        <p:cTn id="6" dur="500" fill="hold"/>
                                        <p:tgtEl>
                                          <p:spTgt spid="15"/>
                                        </p:tgtEl>
                                        <p:attrNameLst>
                                          <p:attrName>ppt_x</p:attrName>
                                          <p:attrName>ppt_y</p:attrName>
                                        </p:attrNameLst>
                                      </p:cBhvr>
                                      <p:rCtr x="12587" y="-1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5"/>
          </p:nvPr>
        </p:nvSpPr>
        <p:spPr>
          <a:xfrm>
            <a:off x="6702094" y="0"/>
            <a:ext cx="3965907" cy="6858000"/>
          </a:xfrm>
        </p:spPr>
        <p:txBody>
          <a:bodyPr/>
          <a:lstStyle/>
          <a:p>
            <a:pPr marL="0" indent="0">
              <a:lnSpc>
                <a:spcPct val="90000"/>
              </a:lnSpc>
              <a:spcBef>
                <a:spcPts val="1000"/>
              </a:spcBef>
              <a:buNone/>
            </a:pPr>
            <a:r>
              <a:rPr lang="zh-TW" altLang="en-US" sz="3600" dirty="0">
                <a:latin typeface="微軟正黑體" panose="020B0604030504040204" pitchFamily="34" charset="-120"/>
                <a:ea typeface="微軟正黑體" panose="020B0604030504040204" pitchFamily="34" charset="-120"/>
              </a:rPr>
              <a:t>產品串聯</a:t>
            </a:r>
            <a:endParaRPr lang="en-US" altLang="zh-TW" sz="3600" dirty="0">
              <a:latin typeface="微軟正黑體" panose="020B0604030504040204" pitchFamily="34" charset="-120"/>
              <a:ea typeface="微軟正黑體" panose="020B0604030504040204" pitchFamily="34" charset="-120"/>
            </a:endParaRPr>
          </a:p>
          <a:p>
            <a:pPr marL="817200" lvl="1" indent="-457200">
              <a:lnSpc>
                <a:spcPct val="90000"/>
              </a:lnSpc>
              <a:spcBef>
                <a:spcPts val="1000"/>
              </a:spcBef>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結合鍵盤</a:t>
            </a:r>
            <a:endParaRPr lang="en-US" altLang="zh-TW" sz="3200" dirty="0">
              <a:latin typeface="微軟正黑體" panose="020B0604030504040204" pitchFamily="34" charset="-120"/>
              <a:ea typeface="微軟正黑體" panose="020B0604030504040204" pitchFamily="34" charset="-120"/>
            </a:endParaRPr>
          </a:p>
          <a:p>
            <a:pPr marL="817200" lvl="1" indent="-457200">
              <a:lnSpc>
                <a:spcPct val="90000"/>
              </a:lnSpc>
              <a:spcBef>
                <a:spcPts val="1000"/>
              </a:spcBef>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鍵盤增加螢幕放大縮小鍵</a:t>
            </a:r>
          </a:p>
          <a:p>
            <a:endParaRPr lang="zh-TW" altLang="en-US" dirty="0"/>
          </a:p>
        </p:txBody>
      </p:sp>
      <p:sp>
        <p:nvSpPr>
          <p:cNvPr id="4" name="頁尾版面配置區 3"/>
          <p:cNvSpPr>
            <a:spLocks noGrp="1"/>
          </p:cNvSpPr>
          <p:nvPr>
            <p:ph type="ftr" sz="quarter" idx="11"/>
          </p:nvPr>
        </p:nvSpPr>
        <p:spPr/>
        <p:txBody>
          <a:bodyPr/>
          <a:lstStyle/>
          <a:p>
            <a:r>
              <a:rPr lang="zh-TW" altLang="en-US" smtClean="0"/>
              <a:t>梅竹黑客松</a:t>
            </a:r>
            <a:endParaRPr lang="zh-TW" altLang="en-US" dirty="0"/>
          </a:p>
        </p:txBody>
      </p:sp>
      <p:sp>
        <p:nvSpPr>
          <p:cNvPr id="5" name="投影片編號版面配置區 4"/>
          <p:cNvSpPr>
            <a:spLocks noGrp="1"/>
          </p:cNvSpPr>
          <p:nvPr>
            <p:ph type="sldNum" sz="quarter" idx="12"/>
          </p:nvPr>
        </p:nvSpPr>
        <p:spPr/>
        <p:txBody>
          <a:bodyPr/>
          <a:lstStyle/>
          <a:p>
            <a:fld id="{6043077C-F5DB-4002-97EB-984993892036}" type="slidenum">
              <a:rPr lang="zh-TW" altLang="en-US" smtClean="0"/>
              <a:pPr/>
              <a:t>16</a:t>
            </a:fld>
            <a:endParaRPr lang="zh-TW" altLang="en-US" dirty="0"/>
          </a:p>
        </p:txBody>
      </p:sp>
      <p:sp>
        <p:nvSpPr>
          <p:cNvPr id="7" name="圓角矩形 6"/>
          <p:cNvSpPr/>
          <p:nvPr/>
        </p:nvSpPr>
        <p:spPr>
          <a:xfrm>
            <a:off x="2170417" y="4502761"/>
            <a:ext cx="8153400" cy="291476"/>
          </a:xfrm>
          <a:prstGeom prst="roundRect">
            <a:avLst>
              <a:gd name="adj" fmla="val 49833"/>
            </a:avLst>
          </a:prstGeom>
          <a:solidFill>
            <a:srgbClr val="3C9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p:cNvGrpSpPr/>
          <p:nvPr/>
        </p:nvGrpSpPr>
        <p:grpSpPr>
          <a:xfrm>
            <a:off x="3646732" y="2993769"/>
            <a:ext cx="1633228" cy="1623090"/>
            <a:chOff x="4408368" y="2219738"/>
            <a:chExt cx="2591872" cy="2575785"/>
          </a:xfrm>
        </p:grpSpPr>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408368" y="2219738"/>
              <a:ext cx="2591872" cy="2575785"/>
            </a:xfrm>
            <a:custGeom>
              <a:avLst/>
              <a:gdLst>
                <a:gd name="connsiteX0" fmla="*/ 0 w 2575785"/>
                <a:gd name="connsiteY0" fmla="*/ 0 h 2575785"/>
                <a:gd name="connsiteX1" fmla="*/ 1287892 w 2575785"/>
                <a:gd name="connsiteY1" fmla="*/ 0 h 2575785"/>
                <a:gd name="connsiteX2" fmla="*/ 1287892 w 2575785"/>
                <a:gd name="connsiteY2" fmla="*/ 1287892 h 2575785"/>
                <a:gd name="connsiteX3" fmla="*/ 2575785 w 2575785"/>
                <a:gd name="connsiteY3" fmla="*/ 1287892 h 2575785"/>
                <a:gd name="connsiteX4" fmla="*/ 2575785 w 2575785"/>
                <a:gd name="connsiteY4" fmla="*/ 2575785 h 2575785"/>
                <a:gd name="connsiteX5" fmla="*/ 0 w 2575785"/>
                <a:gd name="connsiteY5" fmla="*/ 2575785 h 257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5785" h="2575785">
                  <a:moveTo>
                    <a:pt x="0" y="0"/>
                  </a:moveTo>
                  <a:lnTo>
                    <a:pt x="1287892" y="0"/>
                  </a:lnTo>
                  <a:lnTo>
                    <a:pt x="1287892" y="1287892"/>
                  </a:lnTo>
                  <a:lnTo>
                    <a:pt x="2575785" y="1287892"/>
                  </a:lnTo>
                  <a:lnTo>
                    <a:pt x="2575785" y="2575785"/>
                  </a:lnTo>
                  <a:lnTo>
                    <a:pt x="0" y="2575785"/>
                  </a:lnTo>
                  <a:close/>
                </a:path>
              </a:pathLst>
            </a:custGeom>
          </p:spPr>
        </p:pic>
        <p:sp>
          <p:nvSpPr>
            <p:cNvPr id="10" name="矩形 9"/>
            <p:cNvSpPr/>
            <p:nvPr/>
          </p:nvSpPr>
          <p:spPr>
            <a:xfrm>
              <a:off x="5681827" y="2541847"/>
              <a:ext cx="968356" cy="965783"/>
            </a:xfrm>
            <a:prstGeom prst="rect">
              <a:avLst/>
            </a:prstGeom>
            <a:solidFill>
              <a:srgbClr val="DF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4438849" y="2530760"/>
              <a:ext cx="2241814" cy="1671782"/>
            </a:xfrm>
            <a:prstGeom prst="roundRect">
              <a:avLst>
                <a:gd name="adj" fmla="val 12247"/>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2" name="內容版面配置區 3"/>
          <p:cNvPicPr>
            <a:picLocks noChangeAspect="1"/>
          </p:cNvPicPr>
          <p:nvPr/>
        </p:nvPicPr>
        <p:blipFill rotWithShape="1">
          <a:blip r:embed="rId3" cstate="hqprint">
            <a:extLst>
              <a:ext uri="{BEBA8EAE-BF5A-486C-A8C5-ECC9F3942E4B}">
                <a14:imgProps xmlns:a14="http://schemas.microsoft.com/office/drawing/2010/main">
                  <a14:imgLayer r:embed="rId4">
                    <a14:imgEffect>
                      <a14:backgroundRemoval t="8883" b="82713" l="5865" r="100000"/>
                    </a14:imgEffect>
                  </a14:imgLayer>
                </a14:imgProps>
              </a:ext>
              <a:ext uri="{28A0092B-C50C-407E-A947-70E740481C1C}">
                <a14:useLocalDpi xmlns:a14="http://schemas.microsoft.com/office/drawing/2010/main" val="0"/>
              </a:ext>
            </a:extLst>
          </a:blip>
          <a:srcRect l="22279" t="10262" r="18939" b="9078"/>
          <a:stretch/>
        </p:blipFill>
        <p:spPr>
          <a:xfrm flipH="1">
            <a:off x="3139850" y="3864087"/>
            <a:ext cx="382068" cy="824921"/>
          </a:xfrm>
          <a:prstGeom prst="rect">
            <a:avLst/>
          </a:prstGeom>
        </p:spPr>
      </p:pic>
      <p:pic>
        <p:nvPicPr>
          <p:cNvPr id="13" name="圖片 12"/>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0" b="49609" l="51758" r="100000"/>
                    </a14:imgEffect>
                  </a14:imgLayer>
                </a14:imgProps>
              </a:ext>
              <a:ext uri="{28A0092B-C50C-407E-A947-70E740481C1C}">
                <a14:useLocalDpi xmlns:a14="http://schemas.microsoft.com/office/drawing/2010/main" val="0"/>
              </a:ext>
            </a:extLst>
          </a:blip>
          <a:srcRect l="52197" b="52929"/>
          <a:stretch/>
        </p:blipFill>
        <p:spPr>
          <a:xfrm>
            <a:off x="4372262" y="2644222"/>
            <a:ext cx="954899" cy="895080"/>
          </a:xfrm>
          <a:custGeom>
            <a:avLst/>
            <a:gdLst>
              <a:gd name="connsiteX0" fmla="*/ 0 w 1562128"/>
              <a:gd name="connsiteY0" fmla="*/ 0 h 1464269"/>
              <a:gd name="connsiteX1" fmla="*/ 1562128 w 1562128"/>
              <a:gd name="connsiteY1" fmla="*/ 0 h 1464269"/>
              <a:gd name="connsiteX2" fmla="*/ 1562128 w 1562128"/>
              <a:gd name="connsiteY2" fmla="*/ 1464269 h 1464269"/>
              <a:gd name="connsiteX3" fmla="*/ 1401942 w 1562128"/>
              <a:gd name="connsiteY3" fmla="*/ 1464269 h 1464269"/>
              <a:gd name="connsiteX4" fmla="*/ 1401942 w 1562128"/>
              <a:gd name="connsiteY4" fmla="*/ 1302387 h 1464269"/>
              <a:gd name="connsiteX5" fmla="*/ 881242 w 1562128"/>
              <a:gd name="connsiteY5" fmla="*/ 1302387 h 1464269"/>
              <a:gd name="connsiteX6" fmla="*/ 881242 w 1562128"/>
              <a:gd name="connsiteY6" fmla="*/ 1464269 h 1464269"/>
              <a:gd name="connsiteX7" fmla="*/ 0 w 1562128"/>
              <a:gd name="connsiteY7" fmla="*/ 1464269 h 146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28" h="1464269">
                <a:moveTo>
                  <a:pt x="0" y="0"/>
                </a:moveTo>
                <a:lnTo>
                  <a:pt x="1562128" y="0"/>
                </a:lnTo>
                <a:lnTo>
                  <a:pt x="1562128" y="1464269"/>
                </a:lnTo>
                <a:lnTo>
                  <a:pt x="1401942" y="1464269"/>
                </a:lnTo>
                <a:lnTo>
                  <a:pt x="1401942" y="1302387"/>
                </a:lnTo>
                <a:lnTo>
                  <a:pt x="881242" y="1302387"/>
                </a:lnTo>
                <a:lnTo>
                  <a:pt x="881242" y="1464269"/>
                </a:lnTo>
                <a:lnTo>
                  <a:pt x="0" y="1464269"/>
                </a:lnTo>
                <a:close/>
              </a:path>
            </a:pathLst>
          </a:custGeom>
        </p:spPr>
      </p:pic>
      <p:grpSp>
        <p:nvGrpSpPr>
          <p:cNvPr id="18" name="群組 17"/>
          <p:cNvGrpSpPr/>
          <p:nvPr/>
        </p:nvGrpSpPr>
        <p:grpSpPr>
          <a:xfrm>
            <a:off x="5318939" y="3225163"/>
            <a:ext cx="1305041" cy="1423336"/>
            <a:chOff x="3015574" y="2126141"/>
            <a:chExt cx="2442508" cy="2663909"/>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15574" y="2126141"/>
              <a:ext cx="2442508" cy="2663909"/>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2181" y="2540527"/>
              <a:ext cx="1177224" cy="1257539"/>
            </a:xfrm>
            <a:prstGeom prst="rect">
              <a:avLst/>
            </a:prstGeom>
          </p:spPr>
        </p:pic>
      </p:grpSp>
      <p:pic>
        <p:nvPicPr>
          <p:cNvPr id="17" name="圖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86791" y="4665324"/>
            <a:ext cx="2958296" cy="987143"/>
          </a:xfrm>
          <a:prstGeom prst="rect">
            <a:avLst/>
          </a:prstGeom>
        </p:spPr>
      </p:pic>
    </p:spTree>
    <p:extLst>
      <p:ext uri="{BB962C8B-B14F-4D97-AF65-F5344CB8AC3E}">
        <p14:creationId xmlns:p14="http://schemas.microsoft.com/office/powerpoint/2010/main" val="328293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nodeType="withEffect">
                                  <p:stCondLst>
                                    <p:cond delay="0"/>
                                  </p:stCondLst>
                                  <p:childTnLst>
                                    <p:animMotion origin="layout" path="M 0.26806 -0.28773 L 0.52431 -0.55925 " pathEditMode="relative" rAng="0" ptsTypes="AA">
                                      <p:cBhvr>
                                        <p:cTn id="6" dur="500" fill="hold"/>
                                        <p:tgtEl>
                                          <p:spTgt spid="17"/>
                                        </p:tgtEl>
                                        <p:attrNameLst>
                                          <p:attrName>ppt_x</p:attrName>
                                          <p:attrName>ppt_y</p:attrName>
                                        </p:attrNameLst>
                                      </p:cBhvr>
                                      <p:rCtr x="12812" y="-13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17</a:t>
            </a:fld>
            <a:endParaRPr lang="zh-TW" altLang="en-US" dirty="0"/>
          </a:p>
        </p:txBody>
      </p:sp>
      <p:pic>
        <p:nvPicPr>
          <p:cNvPr id="6" name="內容版面配置區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4815" y="4467047"/>
            <a:ext cx="1477204" cy="1467114"/>
          </a:xfrm>
          <a:prstGeom prst="rect">
            <a:avLst/>
          </a:prstGeom>
        </p:spPr>
      </p:pic>
      <p:sp>
        <p:nvSpPr>
          <p:cNvPr id="7" name="橢圓 6"/>
          <p:cNvSpPr/>
          <p:nvPr/>
        </p:nvSpPr>
        <p:spPr>
          <a:xfrm>
            <a:off x="2505814" y="1954254"/>
            <a:ext cx="1663996" cy="1473410"/>
          </a:xfrm>
          <a:prstGeom prst="ellipse">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5">
                    <a:lumMod val="50000"/>
                  </a:schemeClr>
                </a:solidFill>
              </a:rPr>
              <a:t>AI</a:t>
            </a:r>
          </a:p>
          <a:p>
            <a:pPr algn="ctr"/>
            <a:r>
              <a:rPr lang="en-US" altLang="zh-TW" dirty="0">
                <a:solidFill>
                  <a:schemeClr val="accent5">
                    <a:lumMod val="50000"/>
                  </a:schemeClr>
                </a:solidFill>
              </a:rPr>
              <a:t> </a:t>
            </a:r>
            <a:r>
              <a:rPr lang="zh-TW" altLang="en-US" dirty="0">
                <a:solidFill>
                  <a:schemeClr val="accent5">
                    <a:lumMod val="50000"/>
                  </a:schemeClr>
                </a:solidFill>
              </a:rPr>
              <a:t>語音辨識</a:t>
            </a:r>
            <a:endParaRPr lang="en-US" altLang="zh-TW" dirty="0">
              <a:solidFill>
                <a:schemeClr val="accent5">
                  <a:lumMod val="50000"/>
                </a:schemeClr>
              </a:solidFill>
            </a:endParaRPr>
          </a:p>
          <a:p>
            <a:pPr algn="ctr"/>
            <a:r>
              <a:rPr lang="zh-TW" altLang="en-US" dirty="0">
                <a:solidFill>
                  <a:schemeClr val="accent5">
                    <a:lumMod val="50000"/>
                  </a:schemeClr>
                </a:solidFill>
              </a:rPr>
              <a:t>系統</a:t>
            </a:r>
          </a:p>
        </p:txBody>
      </p:sp>
      <p:sp>
        <p:nvSpPr>
          <p:cNvPr id="8" name="橢圓 7"/>
          <p:cNvSpPr/>
          <p:nvPr/>
        </p:nvSpPr>
        <p:spPr>
          <a:xfrm>
            <a:off x="3766714" y="4611935"/>
            <a:ext cx="1887853" cy="1473410"/>
          </a:xfrm>
          <a:prstGeom prst="ellipse">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5">
                    <a:lumMod val="50000"/>
                  </a:schemeClr>
                </a:solidFill>
              </a:rPr>
              <a:t>Text_rank</a:t>
            </a:r>
            <a:endParaRPr lang="en-US" altLang="zh-TW" dirty="0">
              <a:solidFill>
                <a:schemeClr val="accent5">
                  <a:lumMod val="50000"/>
                </a:schemeClr>
              </a:solidFill>
            </a:endParaRPr>
          </a:p>
          <a:p>
            <a:pPr algn="ctr"/>
            <a:r>
              <a:rPr lang="en-US" altLang="zh-TW" dirty="0">
                <a:solidFill>
                  <a:schemeClr val="accent5">
                    <a:lumMod val="50000"/>
                  </a:schemeClr>
                </a:solidFill>
              </a:rPr>
              <a:t>Algorithm</a:t>
            </a:r>
          </a:p>
        </p:txBody>
      </p:sp>
      <p:sp>
        <p:nvSpPr>
          <p:cNvPr id="9" name="橢圓 8"/>
          <p:cNvSpPr/>
          <p:nvPr/>
        </p:nvSpPr>
        <p:spPr>
          <a:xfrm>
            <a:off x="5247281" y="1976632"/>
            <a:ext cx="1663996" cy="1473410"/>
          </a:xfrm>
          <a:prstGeom prst="ellipse">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5">
                    <a:lumMod val="50000"/>
                  </a:schemeClr>
                </a:solidFill>
              </a:rPr>
              <a:t>GUI </a:t>
            </a:r>
            <a:r>
              <a:rPr lang="zh-TW" altLang="en-US" dirty="0">
                <a:solidFill>
                  <a:schemeClr val="accent5">
                    <a:lumMod val="50000"/>
                  </a:schemeClr>
                </a:solidFill>
              </a:rPr>
              <a:t>介面</a:t>
            </a:r>
            <a:endParaRPr lang="en-US" altLang="zh-TW" dirty="0">
              <a:solidFill>
                <a:schemeClr val="accent5">
                  <a:lumMod val="50000"/>
                </a:schemeClr>
              </a:solidFill>
            </a:endParaRPr>
          </a:p>
          <a:p>
            <a:pPr algn="ctr"/>
            <a:r>
              <a:rPr lang="zh-TW" altLang="en-US" dirty="0">
                <a:solidFill>
                  <a:schemeClr val="accent5">
                    <a:lumMod val="50000"/>
                  </a:schemeClr>
                </a:solidFill>
              </a:rPr>
              <a:t>設計整合</a:t>
            </a:r>
          </a:p>
        </p:txBody>
      </p:sp>
      <p:sp>
        <p:nvSpPr>
          <p:cNvPr id="10" name="矩形 9"/>
          <p:cNvSpPr/>
          <p:nvPr/>
        </p:nvSpPr>
        <p:spPr>
          <a:xfrm>
            <a:off x="2763656" y="3607727"/>
            <a:ext cx="1406154" cy="584775"/>
          </a:xfrm>
          <a:prstGeom prst="rect">
            <a:avLst/>
          </a:prstGeom>
        </p:spPr>
        <p:txBody>
          <a:bodyPr wrap="none">
            <a:spAutoFit/>
          </a:bodyPr>
          <a:lstStyle/>
          <a:p>
            <a:r>
              <a:rPr lang="en-US" altLang="zh-TW" sz="3200" dirty="0"/>
              <a:t>Smart </a:t>
            </a:r>
            <a:endParaRPr lang="zh-TW" altLang="en-US" sz="3200" dirty="0"/>
          </a:p>
        </p:txBody>
      </p:sp>
      <p:sp>
        <p:nvSpPr>
          <p:cNvPr id="11" name="矩形 10"/>
          <p:cNvSpPr/>
          <p:nvPr/>
        </p:nvSpPr>
        <p:spPr>
          <a:xfrm>
            <a:off x="5247282" y="3596219"/>
            <a:ext cx="1877437" cy="584775"/>
          </a:xfrm>
          <a:prstGeom prst="rect">
            <a:avLst/>
          </a:prstGeom>
        </p:spPr>
        <p:txBody>
          <a:bodyPr wrap="none">
            <a:spAutoFit/>
          </a:bodyPr>
          <a:lstStyle/>
          <a:p>
            <a:r>
              <a:rPr lang="en-US" altLang="zh-TW" sz="3200" dirty="0"/>
              <a:t>Friendly  </a:t>
            </a:r>
            <a:endParaRPr lang="zh-TW" altLang="en-US" sz="3200" dirty="0"/>
          </a:p>
        </p:txBody>
      </p:sp>
      <p:sp>
        <p:nvSpPr>
          <p:cNvPr id="12" name="矩形 11"/>
          <p:cNvSpPr/>
          <p:nvPr/>
        </p:nvSpPr>
        <p:spPr>
          <a:xfrm>
            <a:off x="7716882" y="3607727"/>
            <a:ext cx="2802947" cy="584775"/>
          </a:xfrm>
          <a:prstGeom prst="rect">
            <a:avLst/>
          </a:prstGeom>
        </p:spPr>
        <p:txBody>
          <a:bodyPr wrap="none">
            <a:spAutoFit/>
          </a:bodyPr>
          <a:lstStyle/>
          <a:p>
            <a:r>
              <a:rPr lang="en-US" altLang="zh-TW" sz="3200" b="1" dirty="0">
                <a:solidFill>
                  <a:srgbClr val="C00000"/>
                </a:solidFill>
              </a:rPr>
              <a:t>Good</a:t>
            </a:r>
            <a:r>
              <a:rPr lang="en-US" altLang="zh-TW" sz="3200" dirty="0">
                <a:solidFill>
                  <a:srgbClr val="C00000"/>
                </a:solidFill>
              </a:rPr>
              <a:t> </a:t>
            </a:r>
            <a:r>
              <a:rPr lang="en-US" altLang="zh-TW" sz="3200" b="1" dirty="0">
                <a:solidFill>
                  <a:srgbClr val="C00000"/>
                </a:solidFill>
              </a:rPr>
              <a:t>Product</a:t>
            </a:r>
            <a:endParaRPr lang="zh-TW" altLang="en-US" sz="3200" dirty="0">
              <a:solidFill>
                <a:srgbClr val="C00000"/>
              </a:solidFill>
            </a:endParaRPr>
          </a:p>
        </p:txBody>
      </p:sp>
      <p:sp>
        <p:nvSpPr>
          <p:cNvPr id="14" name="加號 13"/>
          <p:cNvSpPr/>
          <p:nvPr/>
        </p:nvSpPr>
        <p:spPr>
          <a:xfrm>
            <a:off x="4423891" y="3619235"/>
            <a:ext cx="462455" cy="573267"/>
          </a:xfrm>
          <a:prstGeom prst="mathPlus">
            <a:avLst>
              <a:gd name="adj1" fmla="val 9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等於 14"/>
          <p:cNvSpPr/>
          <p:nvPr/>
        </p:nvSpPr>
        <p:spPr>
          <a:xfrm>
            <a:off x="7040639" y="3727571"/>
            <a:ext cx="574377" cy="385018"/>
          </a:xfrm>
          <a:prstGeom prst="mathEqual">
            <a:avLst>
              <a:gd name="adj1" fmla="val 11765"/>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內容版面配置區 12"/>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1790981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Thanks for your watching</a:t>
            </a:r>
            <a:r>
              <a:rPr lang="en-US" altLang="zh-TW" dirty="0" smtClean="0"/>
              <a:t>!</a:t>
            </a:r>
            <a:endParaRPr lang="zh-TW" altLang="en-US" dirty="0"/>
          </a:p>
        </p:txBody>
      </p:sp>
      <p:sp>
        <p:nvSpPr>
          <p:cNvPr id="3" name="頁尾版面配置區 2"/>
          <p:cNvSpPr>
            <a:spLocks noGrp="1"/>
          </p:cNvSpPr>
          <p:nvPr>
            <p:ph type="ftr" sz="quarter" idx="12"/>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3"/>
          </p:nvPr>
        </p:nvSpPr>
        <p:spPr/>
        <p:txBody>
          <a:bodyPr/>
          <a:lstStyle/>
          <a:p>
            <a:fld id="{6043077C-F5DB-4002-97EB-984993892036}" type="slidenum">
              <a:rPr lang="zh-TW" altLang="en-US" smtClean="0"/>
              <a:pPr/>
              <a:t>18</a:t>
            </a:fld>
            <a:endParaRPr lang="zh-TW" altLang="en-US" dirty="0"/>
          </a:p>
        </p:txBody>
      </p:sp>
    </p:spTree>
    <p:extLst>
      <p:ext uri="{BB962C8B-B14F-4D97-AF65-F5344CB8AC3E}">
        <p14:creationId xmlns:p14="http://schemas.microsoft.com/office/powerpoint/2010/main" val="83388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smtClean="0"/>
              <a:t>Q &amp; A</a:t>
            </a:r>
            <a:endParaRPr lang="zh-TW" altLang="en-US" dirty="0"/>
          </a:p>
        </p:txBody>
      </p:sp>
      <p:sp>
        <p:nvSpPr>
          <p:cNvPr id="3" name="頁尾版面配置區 2"/>
          <p:cNvSpPr>
            <a:spLocks noGrp="1"/>
          </p:cNvSpPr>
          <p:nvPr>
            <p:ph type="ftr" sz="quarter" idx="12"/>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3"/>
          </p:nvPr>
        </p:nvSpPr>
        <p:spPr/>
        <p:txBody>
          <a:bodyPr/>
          <a:lstStyle/>
          <a:p>
            <a:fld id="{6043077C-F5DB-4002-97EB-984993892036}" type="slidenum">
              <a:rPr lang="zh-TW" altLang="en-US" smtClean="0"/>
              <a:pPr/>
              <a:t>19</a:t>
            </a:fld>
            <a:endParaRPr lang="zh-TW" altLang="en-US" dirty="0"/>
          </a:p>
        </p:txBody>
      </p:sp>
    </p:spTree>
    <p:extLst>
      <p:ext uri="{BB962C8B-B14F-4D97-AF65-F5344CB8AC3E}">
        <p14:creationId xmlns:p14="http://schemas.microsoft.com/office/powerpoint/2010/main" val="1211627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傳統開會</a:t>
            </a:r>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2</a:t>
            </a:fld>
            <a:endParaRPr lang="zh-TW" altLang="en-US" dirty="0"/>
          </a:p>
        </p:txBody>
      </p:sp>
      <p:sp>
        <p:nvSpPr>
          <p:cNvPr id="5" name="內容版面配置區 4"/>
          <p:cNvSpPr>
            <a:spLocks noGrp="1"/>
          </p:cNvSpPr>
          <p:nvPr>
            <p:ph sz="quarter" idx="13"/>
          </p:nvPr>
        </p:nvSpPr>
        <p:spPr>
          <a:xfrm>
            <a:off x="6830290" y="3125976"/>
            <a:ext cx="3076036" cy="1754041"/>
          </a:xfrm>
        </p:spPr>
        <p:txBody>
          <a:bodyPr/>
          <a:lstStyle/>
          <a:p>
            <a:r>
              <a:rPr lang="zh-TW" altLang="en-US" dirty="0" smtClean="0"/>
              <a:t>無法參與討論</a:t>
            </a:r>
            <a:endParaRPr lang="en-US" altLang="zh-TW" dirty="0" smtClean="0"/>
          </a:p>
          <a:p>
            <a:r>
              <a:rPr lang="zh-TW" altLang="en-US" dirty="0" smtClean="0"/>
              <a:t>誤解語意</a:t>
            </a:r>
            <a:endParaRPr lang="en-US" altLang="zh-TW" dirty="0" smtClean="0"/>
          </a:p>
          <a:p>
            <a:r>
              <a:rPr lang="zh-TW" altLang="en-US" dirty="0" smtClean="0"/>
              <a:t>觀點不</a:t>
            </a:r>
            <a:r>
              <a:rPr lang="zh-TW" altLang="en-US" dirty="0"/>
              <a:t>同</a:t>
            </a:r>
            <a:endParaRPr lang="en-US" altLang="zh-TW" dirty="0" smtClean="0"/>
          </a:p>
          <a:p>
            <a:endParaRPr lang="zh-TW" altLang="en-US" dirty="0"/>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4779" y="2570762"/>
            <a:ext cx="1753090" cy="1753090"/>
          </a:xfrm>
          <a:prstGeom prst="rect">
            <a:avLst/>
          </a:prstGeom>
        </p:spPr>
      </p:pic>
      <p:sp>
        <p:nvSpPr>
          <p:cNvPr id="8" name="文字方塊 7"/>
          <p:cNvSpPr txBox="1"/>
          <p:nvPr/>
        </p:nvSpPr>
        <p:spPr>
          <a:xfrm>
            <a:off x="2675041" y="4555886"/>
            <a:ext cx="3132566" cy="630942"/>
          </a:xfrm>
          <a:prstGeom prst="rect">
            <a:avLst/>
          </a:prstGeom>
          <a:noFill/>
        </p:spPr>
        <p:txBody>
          <a:bodyPr wrap="square" rtlCol="0">
            <a:spAutoFit/>
          </a:bodyPr>
          <a:lstStyle/>
          <a:p>
            <a:pPr algn="ctr"/>
            <a:r>
              <a:rPr lang="zh-TW" altLang="en-US" sz="3500" dirty="0"/>
              <a:t>人工會議記錄</a:t>
            </a:r>
          </a:p>
        </p:txBody>
      </p:sp>
      <p:sp>
        <p:nvSpPr>
          <p:cNvPr id="9" name="乘號 8"/>
          <p:cNvSpPr/>
          <p:nvPr/>
        </p:nvSpPr>
        <p:spPr>
          <a:xfrm>
            <a:off x="2828160" y="2034143"/>
            <a:ext cx="2826328" cy="2826328"/>
          </a:xfrm>
          <a:prstGeom prst="mathMultiply">
            <a:avLst>
              <a:gd name="adj1" fmla="val 17638"/>
            </a:avLst>
          </a:prstGeom>
          <a:solidFill>
            <a:srgbClr val="FE5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3267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sz="4800" dirty="0"/>
              <a:t>AI </a:t>
            </a:r>
            <a:r>
              <a:rPr lang="zh-TW" altLang="en-US" sz="4800" dirty="0"/>
              <a:t>智能會議記錄系統</a:t>
            </a:r>
          </a:p>
          <a:p>
            <a:endParaRPr lang="zh-TW" altLang="en-US" dirty="0"/>
          </a:p>
        </p:txBody>
      </p:sp>
      <p:sp>
        <p:nvSpPr>
          <p:cNvPr id="3" name="頁尾版面配置區 2"/>
          <p:cNvSpPr>
            <a:spLocks noGrp="1"/>
          </p:cNvSpPr>
          <p:nvPr>
            <p:ph type="ftr" sz="quarter" idx="12"/>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3"/>
          </p:nvPr>
        </p:nvSpPr>
        <p:spPr/>
        <p:txBody>
          <a:bodyPr/>
          <a:lstStyle/>
          <a:p>
            <a:fld id="{6043077C-F5DB-4002-97EB-984993892036}" type="slidenum">
              <a:rPr lang="zh-TW" altLang="en-US" smtClean="0"/>
              <a:pPr/>
              <a:t>3</a:t>
            </a:fld>
            <a:endParaRPr lang="zh-TW" altLang="en-US" dirty="0"/>
          </a:p>
        </p:txBody>
      </p:sp>
      <p:sp>
        <p:nvSpPr>
          <p:cNvPr id="9" name="文字方塊 8"/>
          <p:cNvSpPr txBox="1"/>
          <p:nvPr/>
        </p:nvSpPr>
        <p:spPr>
          <a:xfrm>
            <a:off x="2391145" y="2375817"/>
            <a:ext cx="1107996" cy="1200329"/>
          </a:xfrm>
          <a:prstGeom prst="rect">
            <a:avLst/>
          </a:prstGeom>
          <a:noFill/>
        </p:spPr>
        <p:txBody>
          <a:bodyPr wrap="none" rtlCol="0">
            <a:spAutoFit/>
          </a:bodyPr>
          <a:lstStyle/>
          <a:p>
            <a:r>
              <a:rPr lang="zh-TW" altLang="en-US" sz="7200" dirty="0"/>
              <a:t>「</a:t>
            </a:r>
          </a:p>
        </p:txBody>
      </p:sp>
      <p:sp>
        <p:nvSpPr>
          <p:cNvPr id="10" name="文字方塊 9"/>
          <p:cNvSpPr txBox="1"/>
          <p:nvPr/>
        </p:nvSpPr>
        <p:spPr>
          <a:xfrm rot="10800000">
            <a:off x="8597504" y="2575506"/>
            <a:ext cx="1107996" cy="1200329"/>
          </a:xfrm>
          <a:prstGeom prst="rect">
            <a:avLst/>
          </a:prstGeom>
          <a:noFill/>
        </p:spPr>
        <p:txBody>
          <a:bodyPr wrap="none" rtlCol="0">
            <a:spAutoFit/>
          </a:bodyPr>
          <a:lstStyle/>
          <a:p>
            <a:r>
              <a:rPr lang="zh-TW" altLang="en-US" sz="7200" dirty="0"/>
              <a:t>「</a:t>
            </a:r>
          </a:p>
        </p:txBody>
      </p:sp>
    </p:spTree>
    <p:extLst>
      <p:ext uri="{BB962C8B-B14F-4D97-AF65-F5344CB8AC3E}">
        <p14:creationId xmlns:p14="http://schemas.microsoft.com/office/powerpoint/2010/main" val="2190486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藍</a:t>
            </a:r>
            <a:r>
              <a:rPr lang="zh-TW" altLang="en-US" dirty="0"/>
              <a:t>圖</a:t>
            </a:r>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4</a:t>
            </a:fld>
            <a:endParaRPr lang="zh-TW" altLang="en-US" dirty="0"/>
          </a:p>
        </p:txBody>
      </p:sp>
      <p:grpSp>
        <p:nvGrpSpPr>
          <p:cNvPr id="17" name="Group 593">
            <a:extLst>
              <a:ext uri="{FF2B5EF4-FFF2-40B4-BE49-F238E27FC236}">
                <a16:creationId xmlns:a16="http://schemas.microsoft.com/office/drawing/2014/main" id="{BA50253F-FBD5-49C2-AEBE-8086FF8877C2}"/>
              </a:ext>
            </a:extLst>
          </p:cNvPr>
          <p:cNvGrpSpPr/>
          <p:nvPr/>
        </p:nvGrpSpPr>
        <p:grpSpPr>
          <a:xfrm>
            <a:off x="8276687" y="3931959"/>
            <a:ext cx="2147470" cy="1530780"/>
            <a:chOff x="4559990" y="3547350"/>
            <a:chExt cx="2147470" cy="1530780"/>
          </a:xfrm>
          <a:solidFill>
            <a:srgbClr val="0680C3"/>
          </a:solidFill>
        </p:grpSpPr>
        <p:sp>
          <p:nvSpPr>
            <p:cNvPr id="19" name="Pentagon 7">
              <a:extLst>
                <a:ext uri="{FF2B5EF4-FFF2-40B4-BE49-F238E27FC236}">
                  <a16:creationId xmlns:a16="http://schemas.microsoft.com/office/drawing/2014/main" id="{BEFCC8C2-5821-4351-BB4A-02AA27908E1A}"/>
                </a:ext>
              </a:extLst>
            </p:cNvPr>
            <p:cNvSpPr/>
            <p:nvPr/>
          </p:nvSpPr>
          <p:spPr>
            <a:xfrm>
              <a:off x="4559990" y="3547350"/>
              <a:ext cx="2147470" cy="31962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0" name="Donut 8">
              <a:extLst>
                <a:ext uri="{FF2B5EF4-FFF2-40B4-BE49-F238E27FC236}">
                  <a16:creationId xmlns:a16="http://schemas.microsoft.com/office/drawing/2014/main" id="{86F44195-A1F9-45C2-96A8-61C654937948}"/>
                </a:ext>
              </a:extLst>
            </p:cNvPr>
            <p:cNvSpPr/>
            <p:nvPr/>
          </p:nvSpPr>
          <p:spPr>
            <a:xfrm>
              <a:off x="4824734" y="3626395"/>
              <a:ext cx="1451735" cy="1451735"/>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1" name="Group 596">
            <a:extLst>
              <a:ext uri="{FF2B5EF4-FFF2-40B4-BE49-F238E27FC236}">
                <a16:creationId xmlns:a16="http://schemas.microsoft.com/office/drawing/2014/main" id="{2C78008E-8310-41B6-BC4A-E0B07A230857}"/>
              </a:ext>
            </a:extLst>
          </p:cNvPr>
          <p:cNvGrpSpPr/>
          <p:nvPr/>
        </p:nvGrpSpPr>
        <p:grpSpPr>
          <a:xfrm flipV="1">
            <a:off x="6280015" y="2723020"/>
            <a:ext cx="2147470" cy="1535158"/>
            <a:chOff x="8567658" y="3512928"/>
            <a:chExt cx="2147470" cy="1535158"/>
          </a:xfrm>
          <a:solidFill>
            <a:srgbClr val="00ABE5"/>
          </a:solidFill>
        </p:grpSpPr>
        <p:sp>
          <p:nvSpPr>
            <p:cNvPr id="22" name="Pentagon 10">
              <a:extLst>
                <a:ext uri="{FF2B5EF4-FFF2-40B4-BE49-F238E27FC236}">
                  <a16:creationId xmlns:a16="http://schemas.microsoft.com/office/drawing/2014/main" id="{A8029CE9-C6F1-4391-8D15-6D156EE0F00F}"/>
                </a:ext>
              </a:extLst>
            </p:cNvPr>
            <p:cNvSpPr/>
            <p:nvPr/>
          </p:nvSpPr>
          <p:spPr>
            <a:xfrm>
              <a:off x="8567658" y="3512928"/>
              <a:ext cx="2147470" cy="324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Donut 11">
              <a:extLst>
                <a:ext uri="{FF2B5EF4-FFF2-40B4-BE49-F238E27FC236}">
                  <a16:creationId xmlns:a16="http://schemas.microsoft.com/office/drawing/2014/main" id="{98E490D6-44BD-4C4D-A212-6384515DD49D}"/>
                </a:ext>
              </a:extLst>
            </p:cNvPr>
            <p:cNvSpPr/>
            <p:nvPr/>
          </p:nvSpPr>
          <p:spPr>
            <a:xfrm>
              <a:off x="8832402" y="3596351"/>
              <a:ext cx="1451735" cy="1451735"/>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4" name="群組 23"/>
          <p:cNvGrpSpPr/>
          <p:nvPr/>
        </p:nvGrpSpPr>
        <p:grpSpPr>
          <a:xfrm>
            <a:off x="4295129" y="3928364"/>
            <a:ext cx="2147470" cy="1535158"/>
            <a:chOff x="3107458" y="3928364"/>
            <a:chExt cx="2147470" cy="1535158"/>
          </a:xfrm>
          <a:solidFill>
            <a:srgbClr val="70AD47"/>
          </a:solidFill>
        </p:grpSpPr>
        <p:sp>
          <p:nvSpPr>
            <p:cNvPr id="25" name="Pentagon 13">
              <a:extLst>
                <a:ext uri="{FF2B5EF4-FFF2-40B4-BE49-F238E27FC236}">
                  <a16:creationId xmlns:a16="http://schemas.microsoft.com/office/drawing/2014/main" id="{93FDDD01-4AD2-40AA-88DB-A4965BB9FD9B}"/>
                </a:ext>
              </a:extLst>
            </p:cNvPr>
            <p:cNvSpPr/>
            <p:nvPr/>
          </p:nvSpPr>
          <p:spPr>
            <a:xfrm>
              <a:off x="3107458" y="3928364"/>
              <a:ext cx="2147470" cy="324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Donut 14">
              <a:extLst>
                <a:ext uri="{FF2B5EF4-FFF2-40B4-BE49-F238E27FC236}">
                  <a16:creationId xmlns:a16="http://schemas.microsoft.com/office/drawing/2014/main" id="{0564EEF0-4537-4946-9543-A4046D01CE16}"/>
                </a:ext>
              </a:extLst>
            </p:cNvPr>
            <p:cNvSpPr/>
            <p:nvPr/>
          </p:nvSpPr>
          <p:spPr>
            <a:xfrm>
              <a:off x="3372202" y="4011787"/>
              <a:ext cx="1451735" cy="1451735"/>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7" name="직사각형 113">
            <a:extLst>
              <a:ext uri="{FF2B5EF4-FFF2-40B4-BE49-F238E27FC236}">
                <a16:creationId xmlns:a16="http://schemas.microsoft.com/office/drawing/2014/main" id="{ECD3C49B-8E26-4E37-B1FE-F2CBE2679980}"/>
              </a:ext>
            </a:extLst>
          </p:cNvPr>
          <p:cNvSpPr>
            <a:spLocks noChangeArrowheads="1"/>
          </p:cNvSpPr>
          <p:nvPr/>
        </p:nvSpPr>
        <p:spPr bwMode="auto">
          <a:xfrm>
            <a:off x="4735560" y="3941403"/>
            <a:ext cx="1107247" cy="276999"/>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zh-TW" sz="1200" b="1" dirty="0">
                <a:solidFill>
                  <a:schemeClr val="bg1"/>
                </a:solidFill>
                <a:cs typeface="Arial" charset="0"/>
              </a:rPr>
              <a:t>Text</a:t>
            </a:r>
            <a:endParaRPr lang="ko-KR" altLang="en-US" sz="1200" dirty="0">
              <a:solidFill>
                <a:schemeClr val="bg1"/>
              </a:solidFill>
            </a:endParaRPr>
          </a:p>
        </p:txBody>
      </p:sp>
      <p:grpSp>
        <p:nvGrpSpPr>
          <p:cNvPr id="28" name="Group 606">
            <a:extLst>
              <a:ext uri="{FF2B5EF4-FFF2-40B4-BE49-F238E27FC236}">
                <a16:creationId xmlns:a16="http://schemas.microsoft.com/office/drawing/2014/main" id="{EEA57231-70A6-43D0-AE47-4EF860B75958}"/>
              </a:ext>
            </a:extLst>
          </p:cNvPr>
          <p:cNvGrpSpPr/>
          <p:nvPr/>
        </p:nvGrpSpPr>
        <p:grpSpPr>
          <a:xfrm>
            <a:off x="6387817" y="4401162"/>
            <a:ext cx="1786710" cy="641625"/>
            <a:chOff x="2543198" y="4388490"/>
            <a:chExt cx="2577763" cy="502105"/>
          </a:xfrm>
        </p:grpSpPr>
        <p:sp>
          <p:nvSpPr>
            <p:cNvPr id="29" name="TextBox 607">
              <a:extLst>
                <a:ext uri="{FF2B5EF4-FFF2-40B4-BE49-F238E27FC236}">
                  <a16:creationId xmlns:a16="http://schemas.microsoft.com/office/drawing/2014/main" id="{611F930B-36F3-4E08-B318-18902524D843}"/>
                </a:ext>
              </a:extLst>
            </p:cNvPr>
            <p:cNvSpPr txBox="1"/>
            <p:nvPr/>
          </p:nvSpPr>
          <p:spPr>
            <a:xfrm>
              <a:off x="2551706" y="4673829"/>
              <a:ext cx="2569255" cy="216766"/>
            </a:xfrm>
            <a:prstGeom prst="rect">
              <a:avLst/>
            </a:prstGeom>
            <a:noFill/>
          </p:spPr>
          <p:txBody>
            <a:bodyPr wrap="square" rtlCol="0">
              <a:spAutoFit/>
            </a:bodyPr>
            <a:lstStyle/>
            <a:p>
              <a:pPr algn="ctr"/>
              <a:r>
                <a:rPr lang="zh-TW" altLang="en-US" sz="1200" dirty="0">
                  <a:solidFill>
                    <a:schemeClr val="tx1">
                      <a:lumMod val="75000"/>
                      <a:lumOff val="25000"/>
                    </a:schemeClr>
                  </a:solidFill>
                  <a:cs typeface="Arial" pitchFamily="34" charset="0"/>
                </a:rPr>
                <a:t>演算法提取文本重點</a:t>
              </a:r>
              <a:endParaRPr lang="ko-KR" altLang="en-US" sz="1200" dirty="0">
                <a:solidFill>
                  <a:schemeClr val="tx1">
                    <a:lumMod val="75000"/>
                    <a:lumOff val="25000"/>
                  </a:schemeClr>
                </a:solidFill>
                <a:cs typeface="Arial" pitchFamily="34" charset="0"/>
              </a:endParaRPr>
            </a:p>
          </p:txBody>
        </p:sp>
        <p:sp>
          <p:nvSpPr>
            <p:cNvPr id="30" name="TextBox 608">
              <a:extLst>
                <a:ext uri="{FF2B5EF4-FFF2-40B4-BE49-F238E27FC236}">
                  <a16:creationId xmlns:a16="http://schemas.microsoft.com/office/drawing/2014/main" id="{816E98D0-A606-4EB4-B993-FB12EB714CD8}"/>
                </a:ext>
              </a:extLst>
            </p:cNvPr>
            <p:cNvSpPr txBox="1"/>
            <p:nvPr/>
          </p:nvSpPr>
          <p:spPr>
            <a:xfrm>
              <a:off x="2543198" y="4388490"/>
              <a:ext cx="2577763" cy="216766"/>
            </a:xfrm>
            <a:prstGeom prst="rect">
              <a:avLst/>
            </a:prstGeom>
            <a:noFill/>
          </p:spPr>
          <p:txBody>
            <a:bodyPr wrap="square" rtlCol="0">
              <a:spAutoFit/>
            </a:bodyPr>
            <a:lstStyle/>
            <a:p>
              <a:pPr algn="ctr"/>
              <a:r>
                <a:rPr lang="en-US" altLang="zh-TW" sz="1200" b="1" dirty="0">
                  <a:solidFill>
                    <a:schemeClr val="tx1">
                      <a:lumMod val="75000"/>
                      <a:lumOff val="25000"/>
                    </a:schemeClr>
                  </a:solidFill>
                  <a:cs typeface="Arial" pitchFamily="34" charset="0"/>
                </a:rPr>
                <a:t>Learning </a:t>
              </a:r>
              <a:r>
                <a:rPr lang="en-US" altLang="zh-TW" sz="1200" b="1" dirty="0" err="1">
                  <a:solidFill>
                    <a:schemeClr val="tx1">
                      <a:lumMod val="75000"/>
                      <a:lumOff val="25000"/>
                    </a:schemeClr>
                  </a:solidFill>
                  <a:cs typeface="Arial" pitchFamily="34" charset="0"/>
                </a:rPr>
                <a:t>algo</a:t>
              </a:r>
              <a:r>
                <a:rPr lang="en-US" altLang="zh-TW" sz="1200" b="1" dirty="0">
                  <a:solidFill>
                    <a:schemeClr val="tx1">
                      <a:lumMod val="75000"/>
                      <a:lumOff val="25000"/>
                    </a:schemeClr>
                  </a:solidFill>
                  <a:cs typeface="Arial" pitchFamily="34" charset="0"/>
                </a:rPr>
                <a:t> training</a:t>
              </a:r>
              <a:endParaRPr lang="ko-KR" altLang="en-US" sz="1200" b="1" dirty="0">
                <a:solidFill>
                  <a:schemeClr val="tx1">
                    <a:lumMod val="75000"/>
                    <a:lumOff val="25000"/>
                  </a:schemeClr>
                </a:solidFill>
                <a:cs typeface="Arial" pitchFamily="34" charset="0"/>
              </a:endParaRPr>
            </a:p>
          </p:txBody>
        </p:sp>
      </p:grpSp>
      <p:grpSp>
        <p:nvGrpSpPr>
          <p:cNvPr id="31" name="Group 609">
            <a:extLst>
              <a:ext uri="{FF2B5EF4-FFF2-40B4-BE49-F238E27FC236}">
                <a16:creationId xmlns:a16="http://schemas.microsoft.com/office/drawing/2014/main" id="{8EBA966D-1211-4E3F-A42B-5C69B5DBF3EA}"/>
              </a:ext>
            </a:extLst>
          </p:cNvPr>
          <p:cNvGrpSpPr/>
          <p:nvPr/>
        </p:nvGrpSpPr>
        <p:grpSpPr>
          <a:xfrm>
            <a:off x="4483631" y="2926552"/>
            <a:ext cx="1808718" cy="772627"/>
            <a:chOff x="2511446" y="4314943"/>
            <a:chExt cx="2609515" cy="559462"/>
          </a:xfrm>
        </p:grpSpPr>
        <p:sp>
          <p:nvSpPr>
            <p:cNvPr id="32" name="TextBox 610">
              <a:extLst>
                <a:ext uri="{FF2B5EF4-FFF2-40B4-BE49-F238E27FC236}">
                  <a16:creationId xmlns:a16="http://schemas.microsoft.com/office/drawing/2014/main" id="{610BBB80-8D33-436D-8569-06F30787CCF5}"/>
                </a:ext>
              </a:extLst>
            </p:cNvPr>
            <p:cNvSpPr txBox="1"/>
            <p:nvPr/>
          </p:nvSpPr>
          <p:spPr>
            <a:xfrm>
              <a:off x="2551706" y="4673829"/>
              <a:ext cx="2569255" cy="200576"/>
            </a:xfrm>
            <a:prstGeom prst="rect">
              <a:avLst/>
            </a:prstGeom>
            <a:noFill/>
          </p:spPr>
          <p:txBody>
            <a:bodyPr wrap="square" rtlCol="0">
              <a:spAutoFit/>
            </a:bodyPr>
            <a:lstStyle/>
            <a:p>
              <a:pPr algn="ctr"/>
              <a:r>
                <a:rPr lang="zh-TW" altLang="en-US" sz="1200" dirty="0"/>
                <a:t>產生會議的逐字稿</a:t>
              </a:r>
              <a:endParaRPr lang="ko-KR" altLang="en-US" sz="1200" dirty="0">
                <a:solidFill>
                  <a:schemeClr val="tx1">
                    <a:lumMod val="75000"/>
                    <a:lumOff val="25000"/>
                  </a:schemeClr>
                </a:solidFill>
                <a:cs typeface="Arial" pitchFamily="34" charset="0"/>
              </a:endParaRPr>
            </a:p>
          </p:txBody>
        </p:sp>
        <p:sp>
          <p:nvSpPr>
            <p:cNvPr id="33" name="TextBox 611">
              <a:extLst>
                <a:ext uri="{FF2B5EF4-FFF2-40B4-BE49-F238E27FC236}">
                  <a16:creationId xmlns:a16="http://schemas.microsoft.com/office/drawing/2014/main" id="{8A78FC84-BCCC-4477-BAD5-E3C5DD727015}"/>
                </a:ext>
              </a:extLst>
            </p:cNvPr>
            <p:cNvSpPr txBox="1"/>
            <p:nvPr/>
          </p:nvSpPr>
          <p:spPr>
            <a:xfrm>
              <a:off x="2511446" y="4314943"/>
              <a:ext cx="2577762" cy="334293"/>
            </a:xfrm>
            <a:prstGeom prst="rect">
              <a:avLst/>
            </a:prstGeom>
            <a:noFill/>
          </p:spPr>
          <p:txBody>
            <a:bodyPr wrap="square" rtlCol="0">
              <a:spAutoFit/>
            </a:bodyPr>
            <a:lstStyle/>
            <a:p>
              <a:pPr algn="ctr"/>
              <a:r>
                <a:rPr lang="en-US" altLang="zh-TW" sz="1200" b="1" dirty="0">
                  <a:solidFill>
                    <a:schemeClr val="tx1">
                      <a:lumMod val="75000"/>
                      <a:lumOff val="25000"/>
                    </a:schemeClr>
                  </a:solidFill>
                  <a:cs typeface="Arial" pitchFamily="34" charset="0"/>
                </a:rPr>
                <a:t>Google Cloud </a:t>
              </a:r>
            </a:p>
            <a:p>
              <a:pPr algn="ctr"/>
              <a:r>
                <a:rPr lang="en-US" altLang="zh-TW" sz="1200" b="1" dirty="0">
                  <a:solidFill>
                    <a:schemeClr val="tx1">
                      <a:lumMod val="75000"/>
                      <a:lumOff val="25000"/>
                    </a:schemeClr>
                  </a:solidFill>
                  <a:cs typeface="Arial" pitchFamily="34" charset="0"/>
                </a:rPr>
                <a:t>Speech-to-Text</a:t>
              </a:r>
              <a:endParaRPr lang="ko-KR" altLang="en-US" sz="1200" b="1" dirty="0">
                <a:solidFill>
                  <a:schemeClr val="tx1">
                    <a:lumMod val="75000"/>
                    <a:lumOff val="25000"/>
                  </a:schemeClr>
                </a:solidFill>
                <a:cs typeface="Arial" pitchFamily="34" charset="0"/>
              </a:endParaRPr>
            </a:p>
          </p:txBody>
        </p:sp>
      </p:grpSp>
      <p:grpSp>
        <p:nvGrpSpPr>
          <p:cNvPr id="34" name="Group 612">
            <a:extLst>
              <a:ext uri="{FF2B5EF4-FFF2-40B4-BE49-F238E27FC236}">
                <a16:creationId xmlns:a16="http://schemas.microsoft.com/office/drawing/2014/main" id="{F6AD441E-BE02-4FB9-91E1-CE44AEC37B97}"/>
              </a:ext>
            </a:extLst>
          </p:cNvPr>
          <p:cNvGrpSpPr/>
          <p:nvPr/>
        </p:nvGrpSpPr>
        <p:grpSpPr>
          <a:xfrm>
            <a:off x="8457067" y="3010385"/>
            <a:ext cx="1786710" cy="826291"/>
            <a:chOff x="2543198" y="4388490"/>
            <a:chExt cx="2577763" cy="646616"/>
          </a:xfrm>
        </p:grpSpPr>
        <p:sp>
          <p:nvSpPr>
            <p:cNvPr id="35" name="TextBox 613">
              <a:extLst>
                <a:ext uri="{FF2B5EF4-FFF2-40B4-BE49-F238E27FC236}">
                  <a16:creationId xmlns:a16="http://schemas.microsoft.com/office/drawing/2014/main" id="{59FDFDF1-1695-4249-890A-07D5FE868348}"/>
                </a:ext>
              </a:extLst>
            </p:cNvPr>
            <p:cNvSpPr txBox="1"/>
            <p:nvPr/>
          </p:nvSpPr>
          <p:spPr>
            <a:xfrm>
              <a:off x="2551706" y="4673829"/>
              <a:ext cx="2569255" cy="361277"/>
            </a:xfrm>
            <a:prstGeom prst="rect">
              <a:avLst/>
            </a:prstGeom>
            <a:noFill/>
          </p:spPr>
          <p:txBody>
            <a:bodyPr wrap="square" rtlCol="0">
              <a:spAutoFit/>
            </a:bodyPr>
            <a:lstStyle/>
            <a:p>
              <a:pPr algn="ctr"/>
              <a:r>
                <a:rPr lang="zh-TW" altLang="en-US" sz="1200" dirty="0">
                  <a:solidFill>
                    <a:schemeClr val="tx1">
                      <a:lumMod val="75000"/>
                      <a:lumOff val="25000"/>
                    </a:schemeClr>
                  </a:solidFill>
                  <a:cs typeface="Arial" pitchFamily="34" charset="0"/>
                </a:rPr>
                <a:t>方便未與會者與下次開會的回顧</a:t>
              </a:r>
              <a:endParaRPr lang="ko-KR" altLang="en-US" sz="1200" dirty="0">
                <a:solidFill>
                  <a:schemeClr val="tx1">
                    <a:lumMod val="75000"/>
                    <a:lumOff val="25000"/>
                  </a:schemeClr>
                </a:solidFill>
                <a:cs typeface="Arial" pitchFamily="34" charset="0"/>
              </a:endParaRPr>
            </a:p>
          </p:txBody>
        </p:sp>
        <p:sp>
          <p:nvSpPr>
            <p:cNvPr id="36" name="TextBox 614">
              <a:extLst>
                <a:ext uri="{FF2B5EF4-FFF2-40B4-BE49-F238E27FC236}">
                  <a16:creationId xmlns:a16="http://schemas.microsoft.com/office/drawing/2014/main" id="{9A9C2A11-C043-4A4A-9C8E-447E54E18981}"/>
                </a:ext>
              </a:extLst>
            </p:cNvPr>
            <p:cNvSpPr txBox="1"/>
            <p:nvPr/>
          </p:nvSpPr>
          <p:spPr>
            <a:xfrm>
              <a:off x="2543198" y="4388490"/>
              <a:ext cx="2577763" cy="216766"/>
            </a:xfrm>
            <a:prstGeom prst="rect">
              <a:avLst/>
            </a:prstGeom>
            <a:noFill/>
          </p:spPr>
          <p:txBody>
            <a:bodyPr wrap="square" rtlCol="0">
              <a:spAutoFit/>
            </a:bodyPr>
            <a:lstStyle/>
            <a:p>
              <a:pPr algn="ctr"/>
              <a:r>
                <a:rPr lang="zh-TW" altLang="en-US" sz="1200" b="1" dirty="0">
                  <a:solidFill>
                    <a:schemeClr val="tx1">
                      <a:lumMod val="75000"/>
                      <a:lumOff val="25000"/>
                    </a:schemeClr>
                  </a:solidFill>
                  <a:cs typeface="Arial" pitchFamily="34" charset="0"/>
                </a:rPr>
                <a:t>會議大綱與逐字稿</a:t>
              </a:r>
              <a:endParaRPr lang="ko-KR" altLang="en-US" sz="1200" b="1" dirty="0">
                <a:solidFill>
                  <a:schemeClr val="tx1">
                    <a:lumMod val="75000"/>
                    <a:lumOff val="25000"/>
                  </a:schemeClr>
                </a:solidFill>
                <a:cs typeface="Arial" pitchFamily="34" charset="0"/>
              </a:endParaRPr>
            </a:p>
          </p:txBody>
        </p:sp>
      </p:grpSp>
      <p:sp>
        <p:nvSpPr>
          <p:cNvPr id="37" name="직사각형 113">
            <a:extLst>
              <a:ext uri="{FF2B5EF4-FFF2-40B4-BE49-F238E27FC236}">
                <a16:creationId xmlns:a16="http://schemas.microsoft.com/office/drawing/2014/main" id="{FFB4D591-6954-4C4E-A3BD-281FE9E41340}"/>
              </a:ext>
            </a:extLst>
          </p:cNvPr>
          <p:cNvSpPr>
            <a:spLocks noChangeArrowheads="1"/>
          </p:cNvSpPr>
          <p:nvPr/>
        </p:nvSpPr>
        <p:spPr bwMode="auto">
          <a:xfrm>
            <a:off x="6727551" y="3941403"/>
            <a:ext cx="1107247" cy="276999"/>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err="1">
                <a:solidFill>
                  <a:schemeClr val="bg1"/>
                </a:solidFill>
                <a:cs typeface="Arial" charset="0"/>
              </a:rPr>
              <a:t>Trarning</a:t>
            </a:r>
            <a:endParaRPr lang="ko-KR" altLang="en-US" sz="1200" dirty="0">
              <a:solidFill>
                <a:schemeClr val="bg1"/>
              </a:solidFill>
            </a:endParaRPr>
          </a:p>
        </p:txBody>
      </p:sp>
      <p:sp>
        <p:nvSpPr>
          <p:cNvPr id="38" name="직사각형 113">
            <a:extLst>
              <a:ext uri="{FF2B5EF4-FFF2-40B4-BE49-F238E27FC236}">
                <a16:creationId xmlns:a16="http://schemas.microsoft.com/office/drawing/2014/main" id="{10BA04F9-D95E-4F48-B1AA-92DA60B8F8CD}"/>
              </a:ext>
            </a:extLst>
          </p:cNvPr>
          <p:cNvSpPr>
            <a:spLocks noChangeArrowheads="1"/>
          </p:cNvSpPr>
          <p:nvPr/>
        </p:nvSpPr>
        <p:spPr bwMode="auto">
          <a:xfrm>
            <a:off x="8719542" y="3941403"/>
            <a:ext cx="1107247" cy="276999"/>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bg1"/>
                </a:solidFill>
                <a:cs typeface="Arial" charset="0"/>
              </a:rPr>
              <a:t>Minutes</a:t>
            </a:r>
            <a:endParaRPr lang="ko-KR" altLang="en-US" sz="1200" dirty="0">
              <a:solidFill>
                <a:schemeClr val="bg1"/>
              </a:solidFill>
            </a:endParaRPr>
          </a:p>
        </p:txBody>
      </p:sp>
      <p:grpSp>
        <p:nvGrpSpPr>
          <p:cNvPr id="39" name="Group 9">
            <a:extLst>
              <a:ext uri="{FF2B5EF4-FFF2-40B4-BE49-F238E27FC236}">
                <a16:creationId xmlns:a16="http://schemas.microsoft.com/office/drawing/2014/main" id="{F27B7703-456B-4C48-9ADC-045803FC82C7}"/>
              </a:ext>
            </a:extLst>
          </p:cNvPr>
          <p:cNvGrpSpPr/>
          <p:nvPr/>
        </p:nvGrpSpPr>
        <p:grpSpPr>
          <a:xfrm flipV="1">
            <a:off x="2306579" y="2723020"/>
            <a:ext cx="2147470" cy="1535158"/>
            <a:chOff x="8567658" y="3512928"/>
            <a:chExt cx="2147470" cy="1535158"/>
          </a:xfrm>
          <a:solidFill>
            <a:srgbClr val="A8A69C"/>
          </a:solidFill>
        </p:grpSpPr>
        <p:sp>
          <p:nvSpPr>
            <p:cNvPr id="40" name="Pentagon 10">
              <a:extLst>
                <a:ext uri="{FF2B5EF4-FFF2-40B4-BE49-F238E27FC236}">
                  <a16:creationId xmlns:a16="http://schemas.microsoft.com/office/drawing/2014/main" id="{EBD481AA-E85F-420A-8BBD-DBA6EC5EF5AD}"/>
                </a:ext>
              </a:extLst>
            </p:cNvPr>
            <p:cNvSpPr/>
            <p:nvPr/>
          </p:nvSpPr>
          <p:spPr>
            <a:xfrm>
              <a:off x="8567658" y="3512928"/>
              <a:ext cx="2147470" cy="32400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Donut 11">
              <a:extLst>
                <a:ext uri="{FF2B5EF4-FFF2-40B4-BE49-F238E27FC236}">
                  <a16:creationId xmlns:a16="http://schemas.microsoft.com/office/drawing/2014/main" id="{CA0FB165-4C62-42C9-BEF2-56B9617EB242}"/>
                </a:ext>
              </a:extLst>
            </p:cNvPr>
            <p:cNvSpPr/>
            <p:nvPr/>
          </p:nvSpPr>
          <p:spPr>
            <a:xfrm>
              <a:off x="8832402" y="3596351"/>
              <a:ext cx="1451735" cy="1451735"/>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42" name="Group 22">
            <a:extLst>
              <a:ext uri="{FF2B5EF4-FFF2-40B4-BE49-F238E27FC236}">
                <a16:creationId xmlns:a16="http://schemas.microsoft.com/office/drawing/2014/main" id="{A2E4FA7D-EEB8-4FE0-9ABF-D995AC29436C}"/>
              </a:ext>
            </a:extLst>
          </p:cNvPr>
          <p:cNvGrpSpPr/>
          <p:nvPr/>
        </p:nvGrpSpPr>
        <p:grpSpPr>
          <a:xfrm>
            <a:off x="2403835" y="4371458"/>
            <a:ext cx="1786710" cy="641625"/>
            <a:chOff x="2543198" y="4388490"/>
            <a:chExt cx="2577763" cy="502105"/>
          </a:xfrm>
        </p:grpSpPr>
        <p:sp>
          <p:nvSpPr>
            <p:cNvPr id="43" name="TextBox 622">
              <a:extLst>
                <a:ext uri="{FF2B5EF4-FFF2-40B4-BE49-F238E27FC236}">
                  <a16:creationId xmlns:a16="http://schemas.microsoft.com/office/drawing/2014/main" id="{71083B6D-DB42-4996-A592-B39164D2A6A1}"/>
                </a:ext>
              </a:extLst>
            </p:cNvPr>
            <p:cNvSpPr txBox="1"/>
            <p:nvPr/>
          </p:nvSpPr>
          <p:spPr>
            <a:xfrm>
              <a:off x="2551706" y="4673829"/>
              <a:ext cx="2569255" cy="216766"/>
            </a:xfrm>
            <a:prstGeom prst="rect">
              <a:avLst/>
            </a:prstGeom>
            <a:noFill/>
          </p:spPr>
          <p:txBody>
            <a:bodyPr wrap="square" rtlCol="0">
              <a:spAutoFit/>
            </a:bodyPr>
            <a:lstStyle/>
            <a:p>
              <a:pPr algn="ctr"/>
              <a:r>
                <a:rPr lang="zh-TW" altLang="en-US" sz="1200" dirty="0">
                  <a:solidFill>
                    <a:schemeClr val="tx1">
                      <a:lumMod val="75000"/>
                      <a:lumOff val="25000"/>
                    </a:schemeClr>
                  </a:solidFill>
                  <a:cs typeface="Arial" pitchFamily="34" charset="0"/>
                </a:rPr>
                <a:t>收入音質清晰的檔案</a:t>
              </a:r>
              <a:endParaRPr lang="ko-KR" altLang="en-US" sz="1200" dirty="0">
                <a:solidFill>
                  <a:schemeClr val="tx1">
                    <a:lumMod val="75000"/>
                    <a:lumOff val="25000"/>
                  </a:schemeClr>
                </a:solidFill>
                <a:cs typeface="Arial" pitchFamily="34" charset="0"/>
              </a:endParaRPr>
            </a:p>
          </p:txBody>
        </p:sp>
        <p:sp>
          <p:nvSpPr>
            <p:cNvPr id="44" name="TextBox 623">
              <a:extLst>
                <a:ext uri="{FF2B5EF4-FFF2-40B4-BE49-F238E27FC236}">
                  <a16:creationId xmlns:a16="http://schemas.microsoft.com/office/drawing/2014/main" id="{3CD3240F-3B23-4791-9F24-58409BDB7FCA}"/>
                </a:ext>
              </a:extLst>
            </p:cNvPr>
            <p:cNvSpPr txBox="1"/>
            <p:nvPr/>
          </p:nvSpPr>
          <p:spPr>
            <a:xfrm>
              <a:off x="2543198" y="4388490"/>
              <a:ext cx="2577763" cy="216766"/>
            </a:xfrm>
            <a:prstGeom prst="rect">
              <a:avLst/>
            </a:prstGeom>
            <a:noFill/>
          </p:spPr>
          <p:txBody>
            <a:bodyPr wrap="square" rtlCol="0">
              <a:spAutoFit/>
            </a:bodyPr>
            <a:lstStyle/>
            <a:p>
              <a:pPr algn="ctr"/>
              <a:r>
                <a:rPr lang="zh-TW" altLang="en-US" sz="1200" b="1" dirty="0">
                  <a:solidFill>
                    <a:schemeClr val="tx1">
                      <a:lumMod val="75000"/>
                      <a:lumOff val="25000"/>
                    </a:schemeClr>
                  </a:solidFill>
                  <a:cs typeface="Arial" pitchFamily="34" charset="0"/>
                </a:rPr>
                <a:t>收音</a:t>
              </a:r>
              <a:endParaRPr lang="ko-KR" altLang="en-US" sz="1200" b="1" dirty="0">
                <a:solidFill>
                  <a:schemeClr val="tx1">
                    <a:lumMod val="75000"/>
                    <a:lumOff val="25000"/>
                  </a:schemeClr>
                </a:solidFill>
                <a:cs typeface="Arial" pitchFamily="34" charset="0"/>
              </a:endParaRPr>
            </a:p>
          </p:txBody>
        </p:sp>
      </p:grpSp>
      <p:sp>
        <p:nvSpPr>
          <p:cNvPr id="45" name="직사각형 113">
            <a:extLst>
              <a:ext uri="{FF2B5EF4-FFF2-40B4-BE49-F238E27FC236}">
                <a16:creationId xmlns:a16="http://schemas.microsoft.com/office/drawing/2014/main" id="{655E7A89-2A1C-4663-A9F7-851790455E5E}"/>
              </a:ext>
            </a:extLst>
          </p:cNvPr>
          <p:cNvSpPr>
            <a:spLocks noChangeArrowheads="1"/>
          </p:cNvSpPr>
          <p:nvPr/>
        </p:nvSpPr>
        <p:spPr bwMode="auto">
          <a:xfrm>
            <a:off x="2743569" y="3941403"/>
            <a:ext cx="1107247" cy="276999"/>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zh-TW" sz="1200" b="1" dirty="0">
                <a:solidFill>
                  <a:schemeClr val="bg1"/>
                </a:solidFill>
                <a:cs typeface="Arial" charset="0"/>
              </a:rPr>
              <a:t>Voice input</a:t>
            </a:r>
            <a:endParaRPr lang="ko-KR" altLang="en-US" sz="1200" dirty="0">
              <a:solidFill>
                <a:schemeClr val="bg1"/>
              </a:solidFill>
            </a:endParaRPr>
          </a:p>
        </p:txBody>
      </p:sp>
      <p:sp>
        <p:nvSpPr>
          <p:cNvPr id="46" name="Teardrop 1">
            <a:extLst>
              <a:ext uri="{FF2B5EF4-FFF2-40B4-BE49-F238E27FC236}">
                <a16:creationId xmlns:a16="http://schemas.microsoft.com/office/drawing/2014/main" id="{DB0EA6D6-768E-4E57-8016-7CA23D32CD92}"/>
              </a:ext>
            </a:extLst>
          </p:cNvPr>
          <p:cNvSpPr/>
          <p:nvPr/>
        </p:nvSpPr>
        <p:spPr>
          <a:xfrm rot="18805991">
            <a:off x="7074805" y="3219374"/>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00AB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7" name="圖片 4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69021" y="3222959"/>
            <a:ext cx="451242" cy="451242"/>
          </a:xfrm>
          <a:prstGeom prst="rect">
            <a:avLst/>
          </a:prstGeom>
          <a:noFill/>
        </p:spPr>
      </p:pic>
      <p:pic>
        <p:nvPicPr>
          <p:cNvPr id="48" name="圖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9211" y="4442068"/>
            <a:ext cx="552602" cy="552602"/>
          </a:xfrm>
          <a:prstGeom prst="rect">
            <a:avLst/>
          </a:prstGeom>
        </p:spPr>
      </p:pic>
      <p:pic>
        <p:nvPicPr>
          <p:cNvPr id="49" name="圖片 48"/>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84675" y="4391898"/>
            <a:ext cx="612326" cy="612326"/>
          </a:xfrm>
          <a:prstGeom prst="rect">
            <a:avLst/>
          </a:prstGeom>
          <a:noFill/>
          <a:ln>
            <a:noFill/>
          </a:ln>
        </p:spPr>
      </p:pic>
    </p:spTree>
    <p:extLst>
      <p:ext uri="{BB962C8B-B14F-4D97-AF65-F5344CB8AC3E}">
        <p14:creationId xmlns:p14="http://schemas.microsoft.com/office/powerpoint/2010/main" val="553853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會議語音系</a:t>
            </a:r>
            <a:r>
              <a:rPr lang="zh-TW" altLang="en-US" dirty="0"/>
              <a:t>統</a:t>
            </a:r>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5</a:t>
            </a:fld>
            <a:endParaRPr lang="zh-TW" altLang="en-US" dirty="0"/>
          </a:p>
        </p:txBody>
      </p:sp>
      <p:sp>
        <p:nvSpPr>
          <p:cNvPr id="20" name="內容版面配置區 4"/>
          <p:cNvSpPr>
            <a:spLocks noGrp="1"/>
          </p:cNvSpPr>
          <p:nvPr>
            <p:ph sz="quarter" idx="13"/>
          </p:nvPr>
        </p:nvSpPr>
        <p:spPr>
          <a:xfrm>
            <a:off x="2364827" y="1761314"/>
            <a:ext cx="5465380" cy="2074963"/>
          </a:xfrm>
        </p:spPr>
        <p:txBody>
          <a:bodyPr>
            <a:normAutofit lnSpcReduction="10000"/>
          </a:bodyPr>
          <a:lstStyle/>
          <a:p>
            <a:r>
              <a:rPr lang="zh-TW" altLang="en-US" sz="3200" dirty="0"/>
              <a:t>錄音輸入</a:t>
            </a:r>
            <a:endParaRPr lang="en-US" altLang="zh-TW" sz="3200" dirty="0"/>
          </a:p>
          <a:p>
            <a:r>
              <a:rPr lang="zh-TW" altLang="en-US" sz="3200" dirty="0"/>
              <a:t>語音辨識系統</a:t>
            </a:r>
            <a:endParaRPr lang="en-US" altLang="zh-TW" sz="3200" dirty="0"/>
          </a:p>
          <a:p>
            <a:r>
              <a:rPr lang="zh-TW" altLang="en-US" sz="3200" dirty="0"/>
              <a:t>文本提取大綱演算法</a:t>
            </a:r>
            <a:endParaRPr lang="en-US" altLang="zh-TW" sz="3200" dirty="0"/>
          </a:p>
          <a:p>
            <a:r>
              <a:rPr lang="en-US" altLang="zh-TW" sz="3200" dirty="0"/>
              <a:t>GUI</a:t>
            </a:r>
            <a:r>
              <a:rPr lang="zh-TW" altLang="en-US" sz="3200" dirty="0"/>
              <a:t>介面</a:t>
            </a:r>
            <a:endParaRPr lang="en-US" altLang="zh-TW" sz="3200" dirty="0"/>
          </a:p>
          <a:p>
            <a:endParaRPr lang="zh-TW" altLang="en-US" dirty="0"/>
          </a:p>
        </p:txBody>
      </p:sp>
    </p:spTree>
    <p:extLst>
      <p:ext uri="{BB962C8B-B14F-4D97-AF65-F5344CB8AC3E}">
        <p14:creationId xmlns:p14="http://schemas.microsoft.com/office/powerpoint/2010/main" val="1252145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錄音</a:t>
            </a:r>
            <a:r>
              <a:rPr lang="zh-TW" altLang="en-US" dirty="0"/>
              <a:t>輸入</a:t>
            </a:r>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6</a:t>
            </a:fld>
            <a:endParaRPr lang="zh-TW" altLang="en-US" dirty="0"/>
          </a:p>
        </p:txBody>
      </p:sp>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8979" y="2310126"/>
            <a:ext cx="1993925" cy="3137338"/>
          </a:xfrm>
          <a:prstGeom prst="rect">
            <a:avLst/>
          </a:prstGeom>
        </p:spPr>
      </p:pic>
      <p:sp>
        <p:nvSpPr>
          <p:cNvPr id="20" name="內容版面配置區 4"/>
          <p:cNvSpPr>
            <a:spLocks noGrp="1"/>
          </p:cNvSpPr>
          <p:nvPr>
            <p:ph sz="quarter" idx="13"/>
          </p:nvPr>
        </p:nvSpPr>
        <p:spPr>
          <a:xfrm>
            <a:off x="6159063" y="2778372"/>
            <a:ext cx="3580054" cy="2224553"/>
          </a:xfrm>
        </p:spPr>
        <p:txBody>
          <a:bodyPr>
            <a:normAutofit/>
          </a:bodyPr>
          <a:lstStyle/>
          <a:p>
            <a:pPr marL="0" indent="0">
              <a:buNone/>
            </a:pPr>
            <a:r>
              <a:rPr lang="zh-TW" altLang="en-US" dirty="0" smtClean="0"/>
              <a:t>要求</a:t>
            </a:r>
            <a:endParaRPr lang="en-US" altLang="zh-TW" dirty="0" smtClean="0"/>
          </a:p>
          <a:p>
            <a:r>
              <a:rPr lang="zh-TW" altLang="en-US" dirty="0" smtClean="0"/>
              <a:t>音質清</a:t>
            </a:r>
            <a:r>
              <a:rPr lang="zh-TW" altLang="en-US" dirty="0"/>
              <a:t>晰</a:t>
            </a:r>
            <a:endParaRPr lang="en-US" altLang="zh-TW" dirty="0" smtClean="0"/>
          </a:p>
          <a:p>
            <a:r>
              <a:rPr lang="zh-TW" altLang="en-US" dirty="0" smtClean="0"/>
              <a:t>辨識度高</a:t>
            </a:r>
            <a:endParaRPr lang="en-US" altLang="zh-TW" dirty="0" smtClean="0"/>
          </a:p>
          <a:p>
            <a:r>
              <a:rPr lang="zh-TW" altLang="en-US" dirty="0" smtClean="0"/>
              <a:t>指向性 </a:t>
            </a:r>
            <a:r>
              <a:rPr lang="en-US" altLang="zh-TW" dirty="0" smtClean="0"/>
              <a:t>VS </a:t>
            </a:r>
            <a:r>
              <a:rPr lang="zh-TW" altLang="en-US" dirty="0" smtClean="0"/>
              <a:t>全向性</a:t>
            </a:r>
            <a:endParaRPr lang="en-US" altLang="zh-TW" dirty="0" smtClean="0"/>
          </a:p>
          <a:p>
            <a:endParaRPr lang="zh-TW" altLang="en-US" dirty="0"/>
          </a:p>
        </p:txBody>
      </p:sp>
    </p:spTree>
    <p:extLst>
      <p:ext uri="{BB962C8B-B14F-4D97-AF65-F5344CB8AC3E}">
        <p14:creationId xmlns:p14="http://schemas.microsoft.com/office/powerpoint/2010/main" val="1377109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800" dirty="0"/>
              <a:t>語音辨識系統</a:t>
            </a:r>
            <a:endParaRPr lang="en-US" altLang="zh-TW" sz="4800" dirty="0"/>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7</a:t>
            </a:fld>
            <a:endParaRPr lang="zh-TW" altLang="en-US" dirty="0"/>
          </a:p>
        </p:txBody>
      </p:sp>
      <p:sp>
        <p:nvSpPr>
          <p:cNvPr id="20" name="內容版面配置區 4"/>
          <p:cNvSpPr>
            <a:spLocks noGrp="1"/>
          </p:cNvSpPr>
          <p:nvPr>
            <p:ph sz="quarter" idx="13"/>
          </p:nvPr>
        </p:nvSpPr>
        <p:spPr>
          <a:xfrm>
            <a:off x="6938662" y="4562988"/>
            <a:ext cx="3459338" cy="1754041"/>
          </a:xfrm>
        </p:spPr>
        <p:txBody>
          <a:bodyPr>
            <a:normAutofit/>
          </a:bodyPr>
          <a:lstStyle/>
          <a:p>
            <a:pPr marL="0" indent="0">
              <a:buNone/>
            </a:pPr>
            <a:r>
              <a:rPr lang="zh-TW" altLang="en-US" sz="4000" dirty="0"/>
              <a:t>增加辨識度</a:t>
            </a:r>
            <a:endParaRPr lang="en-US" altLang="zh-TW" sz="4000" dirty="0"/>
          </a:p>
          <a:p>
            <a:r>
              <a:rPr lang="zh-TW" altLang="en-US" dirty="0" smtClean="0"/>
              <a:t>量化訊</a:t>
            </a:r>
            <a:r>
              <a:rPr lang="zh-TW" altLang="en-US" dirty="0"/>
              <a:t>號</a:t>
            </a:r>
            <a:endParaRPr lang="en-US" altLang="zh-TW" dirty="0" smtClean="0"/>
          </a:p>
          <a:p>
            <a:r>
              <a:rPr lang="zh-TW" altLang="en-US" dirty="0" smtClean="0"/>
              <a:t>調整</a:t>
            </a:r>
            <a:r>
              <a:rPr lang="en-US" altLang="zh-TW" dirty="0" smtClean="0"/>
              <a:t>Sample rate</a:t>
            </a:r>
          </a:p>
          <a:p>
            <a:endParaRPr lang="zh-TW" altLang="en-US" dirty="0"/>
          </a:p>
        </p:txBody>
      </p:sp>
      <p:sp>
        <p:nvSpPr>
          <p:cNvPr id="7" name="內容版面配置區 8"/>
          <p:cNvSpPr txBox="1">
            <a:spLocks/>
          </p:cNvSpPr>
          <p:nvPr/>
        </p:nvSpPr>
        <p:spPr>
          <a:xfrm>
            <a:off x="2244000" y="1620000"/>
            <a:ext cx="7884000" cy="4697029"/>
          </a:xfrm>
          <a:prstGeom prst="rect">
            <a:avLst/>
          </a:prstGeom>
        </p:spPr>
        <p:txBody>
          <a:bodyPr vert="horz" lIns="91440" tIns="45720" rIns="91440" bIns="45720" spcCol="360000" rtlCol="0">
            <a:normAutofit/>
          </a:bodyPr>
          <a:lstStyle>
            <a:lvl1pPr marL="360000" indent="-360000" algn="l" defTabSz="685800" rtl="0" eaLnBrk="1" latinLnBrk="0" hangingPunct="1">
              <a:lnSpc>
                <a:spcPct val="100000"/>
              </a:lnSpc>
              <a:spcBef>
                <a:spcPts val="500"/>
              </a:spcBef>
              <a:buClr>
                <a:schemeClr val="accent5"/>
              </a:buClr>
              <a:buFont typeface="Wingdings" panose="05000000000000000000" pitchFamily="2" charset="2"/>
              <a:buChar char="n"/>
              <a:defRPr sz="3000" kern="1200">
                <a:solidFill>
                  <a:schemeClr val="tx1"/>
                </a:solidFill>
                <a:latin typeface="+mn-lt"/>
                <a:ea typeface="+mn-ea"/>
                <a:cs typeface="+mn-cs"/>
              </a:defRPr>
            </a:lvl1pPr>
            <a:lvl2pPr marL="720000" indent="-360000" algn="l" defTabSz="685800" rtl="0" eaLnBrk="1" latinLnBrk="0" hangingPunct="1">
              <a:lnSpc>
                <a:spcPct val="100000"/>
              </a:lnSpc>
              <a:spcBef>
                <a:spcPts val="500"/>
              </a:spcBef>
              <a:buClr>
                <a:schemeClr val="accent5"/>
              </a:buClr>
              <a:buFont typeface="+mj-lt"/>
              <a:buAutoNum type="arabicParenR"/>
              <a:defRPr sz="2500" kern="1200">
                <a:solidFill>
                  <a:schemeClr val="tx1"/>
                </a:solidFill>
                <a:latin typeface="+mn-lt"/>
                <a:ea typeface="+mn-ea"/>
                <a:cs typeface="+mn-cs"/>
              </a:defRPr>
            </a:lvl2pPr>
            <a:lvl3pPr marL="720000" indent="-360000" algn="l" defTabSz="685800" rtl="0" eaLnBrk="1" latinLnBrk="0" hangingPunct="1">
              <a:lnSpc>
                <a:spcPct val="100000"/>
              </a:lnSpc>
              <a:spcBef>
                <a:spcPts val="500"/>
              </a:spcBef>
              <a:buClr>
                <a:schemeClr val="accent5"/>
              </a:buClr>
              <a:buFont typeface="Wingdings" panose="05000000000000000000" pitchFamily="2" charset="2"/>
              <a:buChar char="l"/>
              <a:defRPr sz="2500" kern="1200">
                <a:solidFill>
                  <a:schemeClr val="tx1"/>
                </a:solidFill>
                <a:latin typeface="+mn-lt"/>
                <a:ea typeface="+mn-ea"/>
                <a:cs typeface="+mn-cs"/>
              </a:defRPr>
            </a:lvl3pPr>
            <a:lvl4pPr marL="1080000" indent="-360000" algn="l" defTabSz="685800" rtl="0" eaLnBrk="1" latinLnBrk="0" hangingPunct="1">
              <a:lnSpc>
                <a:spcPct val="100000"/>
              </a:lnSpc>
              <a:spcBef>
                <a:spcPts val="500"/>
              </a:spcBef>
              <a:buClr>
                <a:schemeClr val="accent5"/>
              </a:buClr>
              <a:buFont typeface="+mj-lt"/>
              <a:buAutoNum type="alphaUcPeriod"/>
              <a:defRPr sz="2000" kern="1200">
                <a:solidFill>
                  <a:schemeClr val="tx1"/>
                </a:solidFill>
                <a:latin typeface="+mn-lt"/>
                <a:ea typeface="+mn-ea"/>
                <a:cs typeface="+mn-cs"/>
              </a:defRPr>
            </a:lvl4pPr>
            <a:lvl5pPr marL="1080000" indent="-360000" algn="l" defTabSz="685800" rtl="0" eaLnBrk="1" latinLnBrk="0" hangingPunct="1">
              <a:lnSpc>
                <a:spcPct val="100000"/>
              </a:lnSpc>
              <a:spcBef>
                <a:spcPts val="500"/>
              </a:spcBef>
              <a:buClr>
                <a:schemeClr val="accent5"/>
              </a:buClr>
              <a:buFont typeface="Wingdings" panose="05000000000000000000" pitchFamily="2" charset="2"/>
              <a:buChar char="u"/>
              <a:defRPr sz="2000" b="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TW" altLang="en-US" dirty="0"/>
              <a:t>目標</a:t>
            </a:r>
            <a:r>
              <a:rPr lang="en-US" altLang="zh-TW" dirty="0"/>
              <a:t>:</a:t>
            </a:r>
            <a:r>
              <a:rPr lang="zh-TW" altLang="en-US" dirty="0"/>
              <a:t> 增加語音文字轉換的辨識度</a:t>
            </a:r>
            <a:endParaRPr lang="en-US" altLang="zh-TW" dirty="0"/>
          </a:p>
          <a:p>
            <a:r>
              <a:rPr lang="en-US" altLang="zh-TW" dirty="0"/>
              <a:t>Google Cloud Platform </a:t>
            </a:r>
          </a:p>
          <a:p>
            <a:pPr lvl="1"/>
            <a:r>
              <a:rPr lang="zh-TW" altLang="en-US" dirty="0"/>
              <a:t>缺點</a:t>
            </a:r>
            <a:r>
              <a:rPr lang="en-US" altLang="zh-TW" dirty="0"/>
              <a:t>:</a:t>
            </a:r>
            <a:r>
              <a:rPr lang="zh-TW" altLang="en-US" dirty="0"/>
              <a:t> 須建立雲端計算，使用複雜不易使用</a:t>
            </a:r>
            <a:endParaRPr lang="en-US" altLang="zh-TW" dirty="0"/>
          </a:p>
          <a:p>
            <a:r>
              <a:rPr lang="en-US" altLang="zh-TW" dirty="0"/>
              <a:t>Python </a:t>
            </a:r>
            <a:r>
              <a:rPr lang="zh-TW" altLang="en-US" dirty="0"/>
              <a:t>套件</a:t>
            </a:r>
            <a:endParaRPr lang="en-US" altLang="zh-TW" dirty="0"/>
          </a:p>
          <a:p>
            <a:pPr lvl="1"/>
            <a:r>
              <a:rPr lang="en-US" altLang="zh-TW" dirty="0" err="1"/>
              <a:t>pyAudio</a:t>
            </a:r>
            <a:r>
              <a:rPr lang="en-US" altLang="zh-TW" dirty="0"/>
              <a:t> </a:t>
            </a:r>
            <a:r>
              <a:rPr lang="zh-TW" altLang="en-US" dirty="0"/>
              <a:t> </a:t>
            </a:r>
            <a:endParaRPr lang="en-US" altLang="zh-TW" dirty="0"/>
          </a:p>
          <a:p>
            <a:pPr lvl="1"/>
            <a:r>
              <a:rPr lang="en-US" altLang="zh-TW" dirty="0"/>
              <a:t> </a:t>
            </a:r>
            <a:r>
              <a:rPr lang="en-US" altLang="zh-TW" dirty="0" err="1"/>
              <a:t>speech_recognition</a:t>
            </a:r>
            <a:endParaRPr lang="en-US" altLang="zh-TW" dirty="0"/>
          </a:p>
        </p:txBody>
      </p:sp>
    </p:spTree>
    <p:extLst>
      <p:ext uri="{BB962C8B-B14F-4D97-AF65-F5344CB8AC3E}">
        <p14:creationId xmlns:p14="http://schemas.microsoft.com/office/powerpoint/2010/main" val="315323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文本</a:t>
            </a:r>
            <a:r>
              <a:rPr lang="zh-TW" altLang="en-US" dirty="0"/>
              <a:t>提取</a:t>
            </a:r>
            <a:r>
              <a:rPr lang="zh-TW" altLang="en-US" dirty="0" smtClean="0"/>
              <a:t>大綱演算法</a:t>
            </a:r>
            <a:endParaRPr lang="zh-TW" altLang="en-US" dirty="0"/>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8</a:t>
            </a:fld>
            <a:endParaRPr lang="zh-TW" altLang="en-US" dirty="0"/>
          </a:p>
        </p:txBody>
      </p:sp>
      <p:sp>
        <p:nvSpPr>
          <p:cNvPr id="5" name="內容版面配置區 4"/>
          <p:cNvSpPr>
            <a:spLocks noGrp="1"/>
          </p:cNvSpPr>
          <p:nvPr>
            <p:ph sz="quarter" idx="13"/>
          </p:nvPr>
        </p:nvSpPr>
        <p:spPr/>
        <p:txBody>
          <a:bodyPr/>
          <a:lstStyle/>
          <a:p>
            <a:r>
              <a:rPr lang="en-US" altLang="zh-TW" dirty="0" smtClean="0"/>
              <a:t>Deep learning</a:t>
            </a:r>
          </a:p>
          <a:p>
            <a:pPr lvl="1"/>
            <a:r>
              <a:rPr lang="en-US" altLang="zh-TW" dirty="0" smtClean="0"/>
              <a:t>NLP(</a:t>
            </a:r>
            <a:r>
              <a:rPr lang="en-US" altLang="zh-TW" dirty="0"/>
              <a:t>Neuro-Linguistic Programming</a:t>
            </a:r>
            <a:r>
              <a:rPr lang="en-US" altLang="zh-TW" dirty="0" smtClean="0"/>
              <a:t>)</a:t>
            </a:r>
          </a:p>
          <a:p>
            <a:pPr lvl="1"/>
            <a:r>
              <a:rPr lang="zh-TW" altLang="en-US" dirty="0" smtClean="0"/>
              <a:t>優點</a:t>
            </a:r>
            <a:r>
              <a:rPr lang="en-US" altLang="zh-TW" dirty="0" smtClean="0"/>
              <a:t>:</a:t>
            </a:r>
            <a:r>
              <a:rPr lang="zh-TW" altLang="en-US" dirty="0" smtClean="0"/>
              <a:t> 更高的辨識度，具學習能力</a:t>
            </a:r>
            <a:endParaRPr lang="en-US" altLang="zh-TW" dirty="0" smtClean="0"/>
          </a:p>
          <a:p>
            <a:pPr lvl="1"/>
            <a:r>
              <a:rPr lang="zh-TW" altLang="en-US" dirty="0" smtClean="0"/>
              <a:t>缺點</a:t>
            </a:r>
            <a:r>
              <a:rPr lang="en-US" altLang="zh-TW" dirty="0" smtClean="0"/>
              <a:t>:</a:t>
            </a:r>
            <a:r>
              <a:rPr lang="zh-TW" altLang="en-US" dirty="0" smtClean="0"/>
              <a:t> 需要資料與時間</a:t>
            </a:r>
            <a:r>
              <a:rPr lang="en-US" altLang="zh-TW" dirty="0" smtClean="0"/>
              <a:t>Training </a:t>
            </a:r>
          </a:p>
          <a:p>
            <a:r>
              <a:rPr lang="en-US" altLang="zh-TW" dirty="0" smtClean="0"/>
              <a:t>Text rank</a:t>
            </a:r>
            <a:r>
              <a:rPr lang="zh-TW" altLang="en-US" dirty="0" smtClean="0"/>
              <a:t> </a:t>
            </a:r>
            <a:r>
              <a:rPr lang="en-US" altLang="zh-TW" dirty="0" smtClean="0"/>
              <a:t>Algorithm </a:t>
            </a:r>
          </a:p>
          <a:p>
            <a:pPr lvl="1"/>
            <a:r>
              <a:rPr lang="zh-TW" altLang="en-US" dirty="0" smtClean="0"/>
              <a:t>優點</a:t>
            </a:r>
            <a:r>
              <a:rPr lang="en-US" altLang="zh-TW" dirty="0" smtClean="0"/>
              <a:t>:</a:t>
            </a:r>
            <a:r>
              <a:rPr lang="zh-TW" altLang="en-US" dirty="0" smtClean="0"/>
              <a:t> 在短時間有效率得出摘要</a:t>
            </a:r>
            <a:endParaRPr lang="en-US" altLang="zh-TW" dirty="0" smtClean="0"/>
          </a:p>
          <a:p>
            <a:pPr lvl="1"/>
            <a:r>
              <a:rPr lang="zh-TW" altLang="en-US" dirty="0" smtClean="0"/>
              <a:t>缺點</a:t>
            </a:r>
            <a:r>
              <a:rPr lang="en-US" altLang="zh-TW" dirty="0" smtClean="0"/>
              <a:t>:</a:t>
            </a:r>
            <a:r>
              <a:rPr lang="zh-TW" altLang="en-US" dirty="0" smtClean="0"/>
              <a:t> 辨識度較差，無學習能力</a:t>
            </a:r>
            <a:endParaRPr lang="en-US" altLang="zh-TW" dirty="0" smtClean="0"/>
          </a:p>
        </p:txBody>
      </p:sp>
    </p:spTree>
    <p:extLst>
      <p:ext uri="{BB962C8B-B14F-4D97-AF65-F5344CB8AC3E}">
        <p14:creationId xmlns:p14="http://schemas.microsoft.com/office/powerpoint/2010/main" val="2056015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介面優化</a:t>
            </a:r>
            <a:endParaRPr lang="zh-TW" altLang="en-US" dirty="0"/>
          </a:p>
        </p:txBody>
      </p:sp>
      <p:sp>
        <p:nvSpPr>
          <p:cNvPr id="3" name="頁尾版面配置區 2"/>
          <p:cNvSpPr>
            <a:spLocks noGrp="1"/>
          </p:cNvSpPr>
          <p:nvPr>
            <p:ph type="ftr" sz="quarter" idx="11"/>
          </p:nvPr>
        </p:nvSpPr>
        <p:spPr/>
        <p:txBody>
          <a:bodyPr/>
          <a:lstStyle/>
          <a:p>
            <a:r>
              <a:rPr lang="zh-TW" altLang="en-US" smtClean="0"/>
              <a:t>梅竹黑客松</a:t>
            </a:r>
            <a:endParaRPr lang="zh-TW" altLang="en-US" dirty="0"/>
          </a:p>
        </p:txBody>
      </p:sp>
      <p:sp>
        <p:nvSpPr>
          <p:cNvPr id="4" name="投影片編號版面配置區 3"/>
          <p:cNvSpPr>
            <a:spLocks noGrp="1"/>
          </p:cNvSpPr>
          <p:nvPr>
            <p:ph type="sldNum" sz="quarter" idx="12"/>
          </p:nvPr>
        </p:nvSpPr>
        <p:spPr/>
        <p:txBody>
          <a:bodyPr/>
          <a:lstStyle/>
          <a:p>
            <a:fld id="{6043077C-F5DB-4002-97EB-984993892036}" type="slidenum">
              <a:rPr lang="zh-TW" altLang="en-US" smtClean="0"/>
              <a:pPr/>
              <a:t>9</a:t>
            </a:fld>
            <a:endParaRPr lang="zh-TW" altLang="en-US" dirty="0"/>
          </a:p>
        </p:txBody>
      </p:sp>
      <p:sp>
        <p:nvSpPr>
          <p:cNvPr id="20" name="內容版面配置區 4"/>
          <p:cNvSpPr>
            <a:spLocks noGrp="1"/>
          </p:cNvSpPr>
          <p:nvPr>
            <p:ph sz="quarter" idx="13"/>
          </p:nvPr>
        </p:nvSpPr>
        <p:spPr>
          <a:xfrm>
            <a:off x="6348249" y="2843879"/>
            <a:ext cx="3706179" cy="1812205"/>
          </a:xfrm>
        </p:spPr>
        <p:txBody>
          <a:bodyPr>
            <a:normAutofit/>
          </a:bodyPr>
          <a:lstStyle/>
          <a:p>
            <a:pPr marL="0" indent="0">
              <a:buNone/>
            </a:pPr>
            <a:r>
              <a:rPr lang="zh-TW" altLang="en-US" sz="4000" dirty="0"/>
              <a:t>增加</a:t>
            </a:r>
            <a:r>
              <a:rPr lang="en-US" altLang="zh-TW" sz="4000" dirty="0"/>
              <a:t>GUI</a:t>
            </a:r>
            <a:r>
              <a:rPr lang="zh-TW" altLang="en-US" sz="4000" dirty="0"/>
              <a:t>介面</a:t>
            </a:r>
            <a:endParaRPr lang="en-US" altLang="zh-TW" sz="4000" dirty="0"/>
          </a:p>
          <a:p>
            <a:r>
              <a:rPr lang="zh-TW" altLang="en-US" dirty="0" smtClean="0"/>
              <a:t>站在使用者</a:t>
            </a:r>
            <a:r>
              <a:rPr lang="zh-TW" altLang="en-US" dirty="0"/>
              <a:t>角度</a:t>
            </a:r>
            <a:endParaRPr lang="en-US" altLang="zh-TW" dirty="0"/>
          </a:p>
          <a:p>
            <a:r>
              <a:rPr lang="zh-TW" altLang="en-US" dirty="0" smtClean="0"/>
              <a:t>增加便利性</a:t>
            </a:r>
            <a:endParaRPr lang="en-US" altLang="zh-TW" dirty="0" smtClean="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414" y="1532390"/>
            <a:ext cx="2833822" cy="4692810"/>
          </a:xfrm>
          <a:prstGeom prst="rect">
            <a:avLst/>
          </a:prstGeom>
        </p:spPr>
      </p:pic>
    </p:spTree>
    <p:extLst>
      <p:ext uri="{BB962C8B-B14F-4D97-AF65-F5344CB8AC3E}">
        <p14:creationId xmlns:p14="http://schemas.microsoft.com/office/powerpoint/2010/main" val="2423081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數學 MATHEMATIC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CAF26760-D51F-401C-AA05-A2A6C1B19A89}"/>
    </a:ext>
  </a:extLst>
</a:theme>
</file>

<file path=ppt/theme/theme2.xml><?xml version="1.0" encoding="utf-8"?>
<a:theme xmlns:a="http://schemas.openxmlformats.org/drawingml/2006/main" name="物理 PHYSIC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F52D9102-EE03-4074-AE80-38D13B257ABC}"/>
    </a:ext>
  </a:extLst>
</a:theme>
</file>

<file path=ppt/theme/theme3.xml><?xml version="1.0" encoding="utf-8"?>
<a:theme xmlns:a="http://schemas.openxmlformats.org/drawingml/2006/main" name="7_C#物件導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F52D9102-EE03-4074-AE80-38D13B257ABC}"/>
    </a:ext>
  </a:extLst>
</a:theme>
</file>

<file path=ppt/theme/theme4.xml><?xml version="1.0" encoding="utf-8"?>
<a:theme xmlns:a="http://schemas.openxmlformats.org/drawingml/2006/main" name="工程 ENGINEER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67BB7FE2-1412-4C6D-B8F9-577FC3A3ACA4}"/>
    </a:ext>
  </a:extLst>
</a:theme>
</file>

<file path=ppt/theme/theme5.xml><?xml version="1.0" encoding="utf-8"?>
<a:theme xmlns:a="http://schemas.openxmlformats.org/drawingml/2006/main" name="生物 BIOLOGY">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B9029EB5-E0A2-4858-B433-154B75A5C232}"/>
    </a:ext>
  </a:extLst>
</a:theme>
</file>

<file path=ppt/theme/theme6.xml><?xml version="1.0" encoding="utf-8"?>
<a:theme xmlns:a="http://schemas.openxmlformats.org/drawingml/2006/main" name="化學 CHEMISTRY">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94CAD569-231D-42C4-B0FF-1F7B52132506}"/>
    </a:ext>
  </a:extLst>
</a:theme>
</file>

<file path=ppt/theme/theme7.xml><?xml version="1.0" encoding="utf-8"?>
<a:theme xmlns:a="http://schemas.openxmlformats.org/drawingml/2006/main" name="地科 EARTH SCIEN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體">
      <a:majorFont>
        <a:latin typeface="微軟正黑體"/>
        <a:ea typeface="微軟正黑體"/>
        <a:cs typeface=""/>
      </a:majorFont>
      <a:minorFont>
        <a:latin typeface="微軟正黑體 Light"/>
        <a:ea typeface="微軟正黑體"/>
        <a:cs typeface=""/>
      </a:minorFont>
    </a:fontScheme>
    <a:fmtScheme name="精細單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物理.potx" id="{3CF8AE1D-E0B8-4F75-954F-1F1FE38D5556}" vid="{5DB86287-8E46-4C7F-A77B-AF01B760CEB2}"/>
    </a:ext>
  </a:ext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物理</Template>
  <TotalTime>3857</TotalTime>
  <Words>583</Words>
  <Application>Microsoft Office PowerPoint</Application>
  <PresentationFormat>寬螢幕</PresentationFormat>
  <Paragraphs>155</Paragraphs>
  <Slides>19</Slides>
  <Notes>12</Notes>
  <HiddenSlides>0</HiddenSlides>
  <MMClips>0</MMClips>
  <ScaleCrop>false</ScaleCrop>
  <HeadingPairs>
    <vt:vector size="6" baseType="variant">
      <vt:variant>
        <vt:lpstr>使用字型</vt:lpstr>
      </vt:variant>
      <vt:variant>
        <vt:i4>6</vt:i4>
      </vt:variant>
      <vt:variant>
        <vt:lpstr>佈景主題</vt:lpstr>
      </vt:variant>
      <vt:variant>
        <vt:i4>7</vt:i4>
      </vt:variant>
      <vt:variant>
        <vt:lpstr>投影片標題</vt:lpstr>
      </vt:variant>
      <vt:variant>
        <vt:i4>19</vt:i4>
      </vt:variant>
    </vt:vector>
  </HeadingPairs>
  <TitlesOfParts>
    <vt:vector size="32" baseType="lpstr">
      <vt:lpstr>微軟正黑體</vt:lpstr>
      <vt:lpstr>微軟正黑體 Light</vt:lpstr>
      <vt:lpstr>新細明體</vt:lpstr>
      <vt:lpstr>Arial</vt:lpstr>
      <vt:lpstr>Calibri</vt:lpstr>
      <vt:lpstr>Wingdings</vt:lpstr>
      <vt:lpstr>數學 MATHEMATICS</vt:lpstr>
      <vt:lpstr>物理 PHYSICS</vt:lpstr>
      <vt:lpstr>7_C#物件導向</vt:lpstr>
      <vt:lpstr>工程 ENGINEERING</vt:lpstr>
      <vt:lpstr>生物 BIOLOGY</vt:lpstr>
      <vt:lpstr>化學 CHEMISTRY</vt:lpstr>
      <vt:lpstr>地科 EARTH SCIENCE</vt:lpstr>
      <vt:lpstr>PowerPoint 簡報</vt:lpstr>
      <vt:lpstr>傳統開會</vt:lpstr>
      <vt:lpstr>PowerPoint 簡報</vt:lpstr>
      <vt:lpstr>藍圖</vt:lpstr>
      <vt:lpstr>會議語音系統</vt:lpstr>
      <vt:lpstr>錄音輸入</vt:lpstr>
      <vt:lpstr>語音辨識系統</vt:lpstr>
      <vt:lpstr>文本提取大綱演算法</vt:lpstr>
      <vt:lpstr>介面優化</vt:lpstr>
      <vt:lpstr>介面優化</vt:lpstr>
      <vt:lpstr>PowerPoint 簡報</vt:lpstr>
      <vt:lpstr>PowerPoint 簡報</vt:lpstr>
      <vt:lpstr>情境</vt:lpstr>
      <vt:lpstr>PowerPoint 簡報</vt:lpstr>
      <vt:lpstr>PowerPoint 簡報</vt:lpstr>
      <vt:lpstr>PowerPoint 簡報</vt:lpstr>
      <vt:lpstr>結論</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皮卡丘打排球</dc:title>
  <dc:creator>Admin</dc:creator>
  <cp:keywords>研究成果發表簡報範本</cp:keywords>
  <cp:lastModifiedBy>Alan Chao</cp:lastModifiedBy>
  <cp:revision>221</cp:revision>
  <dcterms:created xsi:type="dcterms:W3CDTF">2016-05-18T13:21:32Z</dcterms:created>
  <dcterms:modified xsi:type="dcterms:W3CDTF">2019-10-27T04:41:20Z</dcterms:modified>
  <cp:category>研究成果發表簡報範本</cp:category>
  <dc:language>繁體中文</dc:language>
  <cp:version>7</cp:version>
</cp:coreProperties>
</file>