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Montserrat" panose="020B060402020202020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Roboto Mon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p15:clr>
            <a:srgbClr val="A4A3A4"/>
          </p15:clr>
        </p15:guide>
        <p15:guide id="2" pos="499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rOHiRZBneTvt2FyxEH0LZ+ZWG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66F65-A9DA-434E-A2E2-E610427C6414}">
  <a:tblStyle styleId="{98766F65-A9DA-434E-A2E2-E610427C6414}"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84"/>
        <p:guide pos="49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This template uses typical HTML elements like &lt;h2&gt; and also includes Angular template-syntax elements, *ngFor, {{employee.username}}, [employee], and &lt;app-employee-detail&gt;. The template-syntax elements tell Angular how to render the HTML to the screen, using program logic and data.</a:t>
            </a:r>
            <a:endParaRPr/>
          </a:p>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This template uses typical HTML elements like &lt;h2&gt; and also includes Angular template-syntax elements, *ngFor, {{employee.username}}, [employee], and &lt;app-employee-detail&gt;. The template-syntax elements tell Angular how to render the HTML to the screen, using program logic and data.</a:t>
            </a:r>
            <a:endParaRPr/>
          </a:p>
          <a:p>
            <a:pPr marL="0" lvl="0" indent="0" algn="l" rtl="0">
              <a:spcBef>
                <a:spcPts val="0"/>
              </a:spcBef>
              <a:spcAft>
                <a:spcPts val="0"/>
              </a:spcAft>
              <a:buNone/>
            </a:pPr>
            <a:endParaRPr/>
          </a:p>
        </p:txBody>
      </p:sp>
      <p:sp>
        <p:nvSpPr>
          <p:cNvPr id="310" name="Google Shape;3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aea4a5fc5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daea4a5fc5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1"/>
              <a:t>Single-Page Applications</a:t>
            </a:r>
            <a:r>
              <a:rPr lang="en-US"/>
              <a:t> (or </a:t>
            </a:r>
            <a:r>
              <a:rPr lang="en-US" b="1" i="1"/>
              <a:t>SPA’s</a:t>
            </a:r>
            <a:r>
              <a:rPr lang="en-US"/>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endParaRPr/>
          </a:p>
          <a:p>
            <a:pPr marL="0" lvl="0" indent="0" algn="l" rtl="0">
              <a:spcBef>
                <a:spcPts val="0"/>
              </a:spcBef>
              <a:spcAft>
                <a:spcPts val="0"/>
              </a:spcAft>
              <a:buNone/>
            </a:pPr>
            <a:endParaRPr/>
          </a:p>
        </p:txBody>
      </p:sp>
      <p:sp>
        <p:nvSpPr>
          <p:cNvPr id="244" name="Google Shape;2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d78f06ca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d78f06ca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dd78f06ca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aea4a5f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aea4a5fc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daea4a5f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aea4a5fc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aea4a5fc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daea4a5fc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pic>
        <p:nvPicPr>
          <p:cNvPr id="17" name="Google Shape;17;p28"/>
          <p:cNvPicPr preferRelativeResize="0"/>
          <p:nvPr/>
        </p:nvPicPr>
        <p:blipFill rotWithShape="1">
          <a:blip r:embed="rId2">
            <a:alphaModFix/>
          </a:blip>
          <a:srcRect l="4553" t="5420" r="1357" b="9220"/>
          <a:stretch/>
        </p:blipFill>
        <p:spPr>
          <a:xfrm>
            <a:off x="-11575" y="-11575"/>
            <a:ext cx="12223895" cy="68797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p:cSld name="Header">
    <p:spTree>
      <p:nvGrpSpPr>
        <p:cNvPr id="1" name="Shape 75"/>
        <p:cNvGrpSpPr/>
        <p:nvPr/>
      </p:nvGrpSpPr>
      <p:grpSpPr>
        <a:xfrm>
          <a:off x="0" y="0"/>
          <a:ext cx="0" cy="0"/>
          <a:chOff x="0" y="0"/>
          <a:chExt cx="0" cy="0"/>
        </a:xfrm>
      </p:grpSpPr>
      <p:sp>
        <p:nvSpPr>
          <p:cNvPr id="76" name="Google Shape;76;p37"/>
          <p:cNvSpPr/>
          <p:nvPr/>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77" name="Google Shape;77;p37"/>
          <p:cNvSpPr/>
          <p:nvPr/>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78" name="Google Shape;78;p37"/>
          <p:cNvSpPr/>
          <p:nvPr/>
        </p:nvSpPr>
        <p:spPr>
          <a:xfrm>
            <a:off x="4672150" y="0"/>
            <a:ext cx="1148100" cy="4085700"/>
          </a:xfrm>
          <a:prstGeom prst="rect">
            <a:avLst/>
          </a:prstGeom>
          <a:solidFill>
            <a:srgbClr val="9FC7C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grpSp>
        <p:nvGrpSpPr>
          <p:cNvPr id="79" name="Google Shape;79;p37"/>
          <p:cNvGrpSpPr/>
          <p:nvPr/>
        </p:nvGrpSpPr>
        <p:grpSpPr>
          <a:xfrm>
            <a:off x="86961" y="1934510"/>
            <a:ext cx="5076775" cy="3727775"/>
            <a:chOff x="409625" y="1109924"/>
            <a:chExt cx="4554838" cy="3344527"/>
          </a:xfrm>
        </p:grpSpPr>
        <p:sp>
          <p:nvSpPr>
            <p:cNvPr id="80" name="Google Shape;80;p37"/>
            <p:cNvSpPr/>
            <p:nvPr/>
          </p:nvSpPr>
          <p:spPr>
            <a:xfrm flipH="1">
              <a:off x="409625" y="4236051"/>
              <a:ext cx="4391100" cy="218400"/>
            </a:xfrm>
            <a:prstGeom prst="ellipse">
              <a:avLst/>
            </a:prstGeom>
            <a:solidFill>
              <a:srgbClr val="21204D">
                <a:alpha val="2117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1" name="Google Shape;81;p37"/>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2" name="Google Shape;82;p37"/>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3" name="Google Shape;83;p37"/>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4" name="Google Shape;84;p37"/>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5" name="Google Shape;85;p37"/>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6" name="Google Shape;86;p37"/>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7" name="Google Shape;87;p37"/>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8" name="Google Shape;88;p37"/>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9" name="Google Shape;89;p37"/>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0" name="Google Shape;90;p37"/>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1" name="Google Shape;91;p37"/>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2" name="Google Shape;92;p37"/>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3" name="Google Shape;93;p37"/>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4" name="Google Shape;94;p37"/>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5" name="Google Shape;95;p37"/>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6" name="Google Shape;96;p37"/>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7" name="Google Shape;97;p37"/>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8" name="Google Shape;98;p37"/>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9" name="Google Shape;99;p37"/>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0" name="Google Shape;100;p37"/>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1" name="Google Shape;101;p37"/>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2" name="Google Shape;102;p37"/>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3" name="Google Shape;103;p37"/>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4" name="Google Shape;104;p37"/>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5" name="Google Shape;105;p37"/>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6" name="Google Shape;106;p37"/>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7" name="Google Shape;107;p37"/>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8" name="Google Shape;108;p37"/>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9" name="Google Shape;109;p37"/>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0" name="Google Shape;110;p37"/>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1" name="Google Shape;111;p37"/>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2" name="Google Shape;112;p37"/>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3" name="Google Shape;113;p37"/>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4" name="Google Shape;114;p37"/>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5" name="Google Shape;115;p37"/>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6" name="Google Shape;116;p37"/>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7" name="Google Shape;117;p37"/>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8" name="Google Shape;118;p37"/>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9" name="Google Shape;119;p37"/>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0" name="Google Shape;120;p37"/>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1" name="Google Shape;121;p37"/>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2" name="Google Shape;122;p37"/>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3" name="Google Shape;123;p37"/>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4" name="Google Shape;124;p37"/>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5" name="Google Shape;125;p37"/>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6" name="Google Shape;126;p37"/>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7" name="Google Shape;127;p37"/>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8" name="Google Shape;128;p37"/>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9" name="Google Shape;129;p37"/>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0" name="Google Shape;130;p37"/>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1" name="Google Shape;131;p37"/>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2" name="Google Shape;132;p37"/>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3" name="Google Shape;133;p37"/>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4" name="Google Shape;134;p37"/>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5" name="Google Shape;135;p37"/>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6" name="Google Shape;136;p37"/>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7" name="Google Shape;137;p37"/>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8" name="Google Shape;138;p37"/>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9" name="Google Shape;139;p37"/>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0" name="Google Shape;140;p37"/>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1" name="Google Shape;141;p37"/>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2" name="Google Shape;142;p37"/>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3" name="Google Shape;143;p37"/>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4" name="Google Shape;144;p37"/>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5" name="Google Shape;145;p37"/>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6" name="Google Shape;146;p37"/>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7" name="Google Shape;147;p37"/>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8" name="Google Shape;148;p37"/>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9" name="Google Shape;149;p37"/>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0" name="Google Shape;150;p37"/>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1" name="Google Shape;151;p37"/>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2" name="Google Shape;152;p37"/>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3" name="Google Shape;153;p37"/>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4" name="Google Shape;154;p37"/>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5" name="Google Shape;155;p37"/>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6" name="Google Shape;156;p37"/>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7" name="Google Shape;157;p37"/>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8" name="Google Shape;158;p37"/>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9" name="Google Shape;159;p37"/>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0" name="Google Shape;160;p37"/>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1" name="Google Shape;161;p37"/>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2" name="Google Shape;162;p37"/>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3" name="Google Shape;163;p37"/>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4" name="Google Shape;164;p37"/>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5" name="Google Shape;165;p37"/>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6" name="Google Shape;166;p37"/>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7" name="Google Shape;167;p37"/>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8" name="Google Shape;168;p37"/>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9" name="Google Shape;169;p37"/>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0" name="Google Shape;170;p37"/>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1" name="Google Shape;171;p37"/>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2" name="Google Shape;172;p37"/>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3" name="Google Shape;173;p37"/>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4" name="Google Shape;174;p37"/>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5" name="Google Shape;175;p37"/>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6" name="Google Shape;176;p37"/>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7" name="Google Shape;177;p37"/>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8" name="Google Shape;178;p37"/>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9" name="Google Shape;179;p37"/>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0" name="Google Shape;180;p37"/>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1" name="Google Shape;181;p37"/>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2" name="Google Shape;182;p37"/>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3" name="Google Shape;183;p37"/>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4" name="Google Shape;184;p37"/>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5" name="Google Shape;185;p37"/>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6" name="Google Shape;186;p37"/>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7" name="Google Shape;187;p37"/>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8" name="Google Shape;188;p37"/>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9" name="Google Shape;189;p37"/>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0" name="Google Shape;190;p37"/>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1" name="Google Shape;191;p37"/>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2" name="Google Shape;192;p37"/>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3" name="Google Shape;193;p37"/>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4" name="Google Shape;194;p37"/>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5" name="Google Shape;195;p37"/>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6" name="Google Shape;196;p37"/>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7" name="Google Shape;197;p37"/>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8" name="Google Shape;198;p37"/>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9" name="Google Shape;199;p37"/>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0" name="Google Shape;200;p37"/>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1" name="Google Shape;201;p37"/>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2" name="Google Shape;202;p37"/>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3" name="Google Shape;203;p37"/>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4" name="Google Shape;204;p37"/>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5" name="Google Shape;205;p37"/>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6" name="Google Shape;206;p37"/>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7" name="Google Shape;207;p37"/>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8" name="Google Shape;208;p37"/>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9" name="Google Shape;209;p37"/>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0" name="Google Shape;210;p37"/>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1" name="Google Shape;211;p37"/>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2" name="Google Shape;212;p37"/>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3" name="Google Shape;213;p37"/>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4" name="Google Shape;214;p37"/>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5" name="Google Shape;215;p37"/>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6" name="Google Shape;216;p37"/>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7" name="Google Shape;217;p37"/>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8" name="Google Shape;218;p37"/>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9" name="Google Shape;219;p37"/>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0" name="Google Shape;220;p37"/>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1" name="Google Shape;221;p37"/>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2" name="Google Shape;222;p37"/>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3" name="Google Shape;223;p37"/>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grpSp>
      <p:sp>
        <p:nvSpPr>
          <p:cNvPr id="224" name="Google Shape;224;p37"/>
          <p:cNvSpPr txBox="1">
            <a:spLocks noGrp="1"/>
          </p:cNvSpPr>
          <p:nvPr>
            <p:ph type="ctrTitle"/>
          </p:nvPr>
        </p:nvSpPr>
        <p:spPr>
          <a:xfrm flipH="1">
            <a:off x="5902850" y="1855694"/>
            <a:ext cx="5842110" cy="1974864"/>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7"/>
          <p:cNvSpPr txBox="1">
            <a:spLocks noGrp="1"/>
          </p:cNvSpPr>
          <p:nvPr>
            <p:ph type="body" idx="1"/>
          </p:nvPr>
        </p:nvSpPr>
        <p:spPr>
          <a:xfrm>
            <a:off x="4946650" y="782320"/>
            <a:ext cx="742950" cy="141922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6400"/>
              <a:buNone/>
              <a:defRPr sz="8000" b="0" i="0">
                <a:solidFill>
                  <a:schemeClr val="accent2"/>
                </a:solidFill>
                <a:latin typeface="Century Gothic"/>
                <a:ea typeface="Century Gothic"/>
                <a:cs typeface="Century Gothic"/>
                <a:sym typeface="Century Gothic"/>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6" name="Google Shape;226;p37"/>
          <p:cNvSpPr/>
          <p:nvPr/>
        </p:nvSpPr>
        <p:spPr>
          <a:xfrm>
            <a:off x="8966200" y="1098296"/>
            <a:ext cx="2149948"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rgbClr val="164D90"/>
                </a:solidFill>
                <a:latin typeface="Montserrat"/>
                <a:ea typeface="Montserrat"/>
                <a:cs typeface="Montserrat"/>
                <a:sym typeface="Montserrat"/>
              </a:rPr>
              <a:t>Self-Healing</a:t>
            </a:r>
            <a:endParaRPr/>
          </a:p>
        </p:txBody>
      </p:sp>
      <p:pic>
        <p:nvPicPr>
          <p:cNvPr id="227" name="Google Shape;227;p37"/>
          <p:cNvPicPr preferRelativeResize="0"/>
          <p:nvPr/>
        </p:nvPicPr>
        <p:blipFill rotWithShape="1">
          <a:blip r:embed="rId2">
            <a:alphaModFix/>
          </a:blip>
          <a:srcRect/>
          <a:stretch/>
        </p:blipFill>
        <p:spPr>
          <a:xfrm>
            <a:off x="5953650" y="1098296"/>
            <a:ext cx="2930254" cy="4206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4D90"/>
              </a:buClr>
              <a:buSzPts val="3600"/>
              <a:buFont typeface="Century Gothic"/>
              <a:buNone/>
              <a:defRPr b="1">
                <a:solidFill>
                  <a:srgbClr val="164D9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 name="Google Shape;21;p29"/>
          <p:cNvSpPr/>
          <p:nvPr/>
        </p:nvSpPr>
        <p:spPr>
          <a:xfrm>
            <a:off x="1274505" y="1245128"/>
            <a:ext cx="1088571" cy="87086"/>
          </a:xfrm>
          <a:prstGeom prst="rect">
            <a:avLst/>
          </a:prstGeom>
          <a:solidFill>
            <a:srgbClr val="0049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0"/>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30"/>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 name="Google Shape;27;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1" name="Google Shape;31;p31"/>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2" name="Google Shape;32;p31"/>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3" name="Google Shape;33;p31"/>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4" name="Google Shape;34;p3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Google Shape;35;p3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3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33"/>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46" name="Google Shape;46;p33"/>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33"/>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48" name="Google Shape;48;p33"/>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9" name="Google Shape;49;p33"/>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50" name="Google Shape;50;p33"/>
          <p:cNvCxnSpPr/>
          <p:nvPr/>
        </p:nvCxnSpPr>
        <p:spPr>
          <a:xfrm>
            <a:off x="440397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cxnSp>
        <p:nvCxnSpPr>
          <p:cNvPr id="51" name="Google Shape;51;p33"/>
          <p:cNvCxnSpPr/>
          <p:nvPr/>
        </p:nvCxnSpPr>
        <p:spPr>
          <a:xfrm>
            <a:off x="777240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sp>
        <p:nvSpPr>
          <p:cNvPr id="52" name="Google Shape;52;p3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Google Shape;53;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7" name="Google Shape;57;p34"/>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58" name="Google Shape;58;p34"/>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9" name="Google Shape;59;p34"/>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0" name="Google Shape;60;p34"/>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61" name="Google Shape;61;p34"/>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2" name="Google Shape;62;p34"/>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34"/>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64" name="Google Shape;64;p34"/>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65" name="Google Shape;65;p34"/>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66" name="Google Shape;66;p34"/>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67" name="Google Shape;67;p3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Google Shape;68;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5"/>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body" idx="1"/>
          </p:nvPr>
        </p:nvSpPr>
        <p:spPr>
          <a:xfrm rot="5400000">
            <a:off x="4386263" y="-627808"/>
            <a:ext cx="3416300" cy="987891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3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27"/>
          <p:cNvSpPr txBox="1">
            <a:spLocks noGrp="1"/>
          </p:cNvSpPr>
          <p:nvPr>
            <p:ph type="body" idx="1"/>
          </p:nvPr>
        </p:nvSpPr>
        <p:spPr>
          <a:xfrm>
            <a:off x="1154955" y="2603500"/>
            <a:ext cx="9878916"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 name="Google Shape;12;p27"/>
          <p:cNvSpPr txBox="1"/>
          <p:nvPr/>
        </p:nvSpPr>
        <p:spPr>
          <a:xfrm>
            <a:off x="7978588" y="6422280"/>
            <a:ext cx="3055283"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sng" strike="noStrike" cap="none">
                <a:solidFill>
                  <a:srgbClr val="1E4C8F"/>
                </a:solidFill>
                <a:latin typeface="Century Gothic"/>
                <a:ea typeface="Century Gothic"/>
                <a:cs typeface="Century Gothic"/>
                <a:sym typeface="Century Gothic"/>
                <a:hlinkClick r:id="rId12">
                  <a:extLst>
                    <a:ext uri="{A12FA001-AC4F-418D-AE19-62706E023703}">
                      <ahyp:hlinkClr xmlns:ahyp="http://schemas.microsoft.com/office/drawing/2018/hyperlinkcolor" val="tx"/>
                    </a:ext>
                  </a:extLst>
                </a:hlinkClick>
              </a:rPr>
              <a:t>www.logigear.com</a:t>
            </a:r>
            <a:endParaRPr sz="1000" b="0" i="0" u="none" strike="noStrike" cap="none">
              <a:solidFill>
                <a:srgbClr val="1E4C8F"/>
              </a:solidFill>
              <a:latin typeface="Century Gothic"/>
              <a:ea typeface="Century Gothic"/>
              <a:cs typeface="Century Gothic"/>
              <a:sym typeface="Century Gothic"/>
            </a:endParaRPr>
          </a:p>
        </p:txBody>
      </p:sp>
      <p:pic>
        <p:nvPicPr>
          <p:cNvPr id="13" name="Google Shape;13;p27"/>
          <p:cNvPicPr preferRelativeResize="0"/>
          <p:nvPr/>
        </p:nvPicPr>
        <p:blipFill rotWithShape="1">
          <a:blip r:embed="rId13">
            <a:alphaModFix/>
          </a:blip>
          <a:srcRect b="25895"/>
          <a:stretch/>
        </p:blipFill>
        <p:spPr>
          <a:xfrm>
            <a:off x="1154953" y="6386993"/>
            <a:ext cx="763057" cy="223357"/>
          </a:xfrm>
          <a:prstGeom prst="rect">
            <a:avLst/>
          </a:prstGeom>
          <a:noFill/>
          <a:ln>
            <a:noFill/>
          </a:ln>
        </p:spPr>
      </p:pic>
      <p:sp>
        <p:nvSpPr>
          <p:cNvPr id="14" name="Google Shape;14;p27"/>
          <p:cNvSpPr txBox="1"/>
          <p:nvPr/>
        </p:nvSpPr>
        <p:spPr>
          <a:xfrm>
            <a:off x="4528692" y="6386993"/>
            <a:ext cx="3126299"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0" u="none" strike="noStrike" cap="none">
                <a:solidFill>
                  <a:srgbClr val="1E4C8F"/>
                </a:solidFill>
                <a:latin typeface="Century Gothic"/>
                <a:ea typeface="Century Gothic"/>
                <a:cs typeface="Century Gothic"/>
                <a:sym typeface="Century Gothic"/>
              </a:rPr>
              <a:t>Silicon Valley Testing Expertise</a:t>
            </a:r>
            <a:endParaRPr sz="1000" b="0" i="0" u="none" strike="noStrike" cap="none">
              <a:solidFill>
                <a:srgbClr val="1E4C8F"/>
              </a:solidFill>
              <a:latin typeface="Century Gothic"/>
              <a:ea typeface="Century Gothic"/>
              <a:cs typeface="Century Gothic"/>
              <a:sym typeface="Century Gothic"/>
            </a:endParaRPr>
          </a:p>
        </p:txBody>
      </p:sp>
      <p:pic>
        <p:nvPicPr>
          <p:cNvPr id="15" name="Google Shape;15;p27"/>
          <p:cNvPicPr preferRelativeResize="0"/>
          <p:nvPr/>
        </p:nvPicPr>
        <p:blipFill rotWithShape="1">
          <a:blip r:embed="rId14">
            <a:alphaModFix/>
          </a:blip>
          <a:srcRect/>
          <a:stretch/>
        </p:blipFill>
        <p:spPr>
          <a:xfrm>
            <a:off x="2045746" y="6408062"/>
            <a:ext cx="1262231" cy="1812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gular.io/guide/glossary#vie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guide/glossary#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guide/glossary#lifecycle-hoo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s://www.madewithangular.com/categories/goog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guide/stylegu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
          <p:cNvSpPr txBox="1"/>
          <p:nvPr/>
        </p:nvSpPr>
        <p:spPr>
          <a:xfrm>
            <a:off x="3429486" y="2708579"/>
            <a:ext cx="5333100" cy="22467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dirty="0">
                <a:solidFill>
                  <a:srgbClr val="164D90"/>
                </a:solidFill>
                <a:latin typeface="Open Sans"/>
                <a:ea typeface="Open Sans"/>
                <a:cs typeface="Open Sans"/>
                <a:sym typeface="Open Sans"/>
              </a:rPr>
              <a:t>Angular Quick Start</a:t>
            </a:r>
            <a:endParaRPr sz="2000" b="1" i="0" u="none" strike="noStrike" cap="none" dirty="0">
              <a:solidFill>
                <a:srgbClr val="164D90"/>
              </a:solidFill>
              <a:latin typeface="Open Sans"/>
              <a:ea typeface="Open Sans"/>
              <a:cs typeface="Open Sans"/>
              <a:sym typeface="Open Sans"/>
            </a:endParaRPr>
          </a:p>
          <a:p>
            <a:pPr marL="0" lvl="0" indent="0" algn="ctr" rtl="0">
              <a:spcBef>
                <a:spcPts val="0"/>
              </a:spcBef>
              <a:spcAft>
                <a:spcPts val="0"/>
              </a:spcAft>
              <a:buClr>
                <a:schemeClr val="dk1"/>
              </a:buClr>
              <a:buFont typeface="Arial"/>
              <a:buNone/>
            </a:pPr>
            <a:r>
              <a:rPr lang="en-US" sz="1600" dirty="0">
                <a:solidFill>
                  <a:srgbClr val="164D90"/>
                </a:solidFill>
                <a:latin typeface="Open Sans"/>
                <a:ea typeface="Open Sans"/>
                <a:cs typeface="Open Sans"/>
                <a:sym typeface="Open Sans"/>
              </a:rPr>
              <a:t>By CDO Team</a:t>
            </a:r>
            <a:endParaRPr dirty="0">
              <a:solidFill>
                <a:schemeClr val="dk1"/>
              </a:solidFill>
            </a:endParaRPr>
          </a:p>
          <a:p>
            <a:pPr marL="0" lvl="0" indent="0" algn="ctr" rtl="0">
              <a:spcBef>
                <a:spcPts val="0"/>
              </a:spcBef>
              <a:spcAft>
                <a:spcPts val="0"/>
              </a:spcAft>
              <a:buClr>
                <a:schemeClr val="dk1"/>
              </a:buClr>
              <a:buFont typeface="Arial"/>
              <a:buNone/>
            </a:pPr>
            <a:r>
              <a:rPr lang="en-US" sz="1600" dirty="0">
                <a:solidFill>
                  <a:srgbClr val="164D90"/>
                </a:solidFill>
                <a:latin typeface="Open Sans"/>
                <a:ea typeface="Open Sans"/>
                <a:cs typeface="Open Sans"/>
                <a:sym typeface="Open Sans"/>
              </a:rPr>
              <a:t>v1.0</a:t>
            </a:r>
            <a:endParaRPr sz="1600" dirty="0">
              <a:solidFill>
                <a:srgbClr val="164D90"/>
              </a:solidFill>
              <a:latin typeface="Open Sans"/>
              <a:ea typeface="Open Sans"/>
              <a:cs typeface="Open Sans"/>
              <a:sym typeface="Open Sans"/>
            </a:endParaRPr>
          </a:p>
          <a:p>
            <a:pPr marL="0" marR="0" lvl="0" indent="0" algn="ctr" rtl="0">
              <a:spcBef>
                <a:spcPts val="0"/>
              </a:spcBef>
              <a:spcAft>
                <a:spcPts val="0"/>
              </a:spcAft>
              <a:buNone/>
            </a:pPr>
            <a:endParaRPr sz="2000" b="1" dirty="0">
              <a:solidFill>
                <a:srgbClr val="164D90"/>
              </a:solidFill>
              <a:latin typeface="Open Sans"/>
              <a:ea typeface="Open Sans"/>
              <a:cs typeface="Open Sans"/>
              <a:sym typeface="Open Sans"/>
            </a:endParaRPr>
          </a:p>
        </p:txBody>
      </p:sp>
      <p:pic>
        <p:nvPicPr>
          <p:cNvPr id="233" name="Google Shape;233;p1"/>
          <p:cNvPicPr preferRelativeResize="0"/>
          <p:nvPr/>
        </p:nvPicPr>
        <p:blipFill rotWithShape="1">
          <a:blip r:embed="rId3">
            <a:alphaModFix/>
          </a:blip>
          <a:srcRect/>
          <a:stretch/>
        </p:blipFill>
        <p:spPr>
          <a:xfrm>
            <a:off x="5273431" y="1820306"/>
            <a:ext cx="1645139" cy="468397"/>
          </a:xfrm>
          <a:prstGeom prst="rect">
            <a:avLst/>
          </a:prstGeom>
          <a:noFill/>
          <a:ln>
            <a:noFill/>
          </a:ln>
        </p:spPr>
      </p:pic>
      <p:sp>
        <p:nvSpPr>
          <p:cNvPr id="234" name="Google Shape;234;p1"/>
          <p:cNvSpPr/>
          <p:nvPr/>
        </p:nvSpPr>
        <p:spPr>
          <a:xfrm>
            <a:off x="5551715" y="4876724"/>
            <a:ext cx="1088571" cy="87086"/>
          </a:xfrm>
          <a:prstGeom prst="rect">
            <a:avLst/>
          </a:prstGeom>
          <a:solidFill>
            <a:srgbClr val="0049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Components</a:t>
            </a:r>
            <a:br>
              <a:rPr lang="en-US"/>
            </a:br>
            <a:r>
              <a:rPr lang="en-US" sz="2400"/>
              <a:t>Angular Architecture</a:t>
            </a:r>
            <a:endParaRPr/>
          </a:p>
        </p:txBody>
      </p:sp>
      <p:sp>
        <p:nvSpPr>
          <p:cNvPr id="306" name="Google Shape;306;p6"/>
          <p:cNvSpPr txBox="1">
            <a:spLocks noGrp="1"/>
          </p:cNvSpPr>
          <p:nvPr>
            <p:ph type="body" idx="1"/>
          </p:nvPr>
        </p:nvSpPr>
        <p:spPr>
          <a:xfrm>
            <a:off x="1154955" y="1453244"/>
            <a:ext cx="9868645" cy="416378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Century Gothic"/>
                <a:ea typeface="Century Gothic"/>
                <a:cs typeface="Century Gothic"/>
                <a:sym typeface="Century Gothic"/>
              </a:rPr>
              <a:t>A </a:t>
            </a:r>
            <a:r>
              <a:rPr lang="en-US" i="1">
                <a:latin typeface="Century Gothic"/>
                <a:ea typeface="Century Gothic"/>
                <a:cs typeface="Century Gothic"/>
                <a:sym typeface="Century Gothic"/>
              </a:rPr>
              <a:t>component</a:t>
            </a:r>
            <a:r>
              <a:rPr lang="en-US">
                <a:latin typeface="Century Gothic"/>
                <a:ea typeface="Century Gothic"/>
                <a:cs typeface="Century Gothic"/>
                <a:sym typeface="Century Gothic"/>
              </a:rPr>
              <a:t> controls a patch of screen called a </a:t>
            </a:r>
            <a:r>
              <a:rPr lang="en-US" i="1" u="sng">
                <a:solidFill>
                  <a:schemeClr val="hlink"/>
                </a:solidFill>
                <a:latin typeface="Century Gothic"/>
                <a:ea typeface="Century Gothic"/>
                <a:cs typeface="Century Gothic"/>
                <a:sym typeface="Century Gothic"/>
                <a:hlinkClick r:id="rId3"/>
              </a:rPr>
              <a:t>view</a:t>
            </a:r>
            <a:r>
              <a:rPr lang="en-US">
                <a:latin typeface="Century Gothic"/>
                <a:ea typeface="Century Gothic"/>
                <a:cs typeface="Century Gothic"/>
                <a:sym typeface="Century Gothic"/>
              </a:rPr>
              <a:t>. For example, individual components define and control each of the following views from the Employee Demo:</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The app root with the navigation links.</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The list of employees.</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The employee editor.</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etc</a:t>
            </a:r>
            <a:endParaRPr>
              <a:latin typeface="Century Gothic"/>
              <a:ea typeface="Century Gothic"/>
              <a:cs typeface="Century Gothic"/>
              <a:sym typeface="Century Gothic"/>
            </a:endParaRPr>
          </a:p>
          <a:p>
            <a:pPr marL="342900" lvl="0" indent="-342900" algn="l" rtl="0">
              <a:spcBef>
                <a:spcPts val="1000"/>
              </a:spcBef>
              <a:spcAft>
                <a:spcPts val="0"/>
              </a:spcAft>
              <a:buSzPts val="1440"/>
              <a:buChar char="►"/>
            </a:pPr>
            <a:r>
              <a:rPr lang="en-US" b="0" i="0">
                <a:solidFill>
                  <a:srgbClr val="4A4A4A"/>
                </a:solidFill>
                <a:latin typeface="Century Gothic"/>
                <a:ea typeface="Century Gothic"/>
                <a:cs typeface="Century Gothic"/>
                <a:sym typeface="Century Gothic"/>
              </a:rPr>
              <a:t>Inside the component, y</a:t>
            </a:r>
            <a:r>
              <a:rPr lang="en-US">
                <a:latin typeface="Century Gothic"/>
                <a:ea typeface="Century Gothic"/>
                <a:cs typeface="Century Gothic"/>
                <a:sym typeface="Century Gothic"/>
              </a:rPr>
              <a:t>ou define a component's application logic—what it does to support the view—inside a class. The class interacts with the view through an API of properties and 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Templates</a:t>
            </a:r>
            <a:br>
              <a:rPr lang="en-US"/>
            </a:br>
            <a:r>
              <a:rPr lang="en-US" sz="2400"/>
              <a:t>Angular Architecture</a:t>
            </a:r>
            <a:endParaRPr/>
          </a:p>
        </p:txBody>
      </p:sp>
      <p:sp>
        <p:nvSpPr>
          <p:cNvPr id="313" name="Google Shape;313;p7"/>
          <p:cNvSpPr txBox="1">
            <a:spLocks noGrp="1"/>
          </p:cNvSpPr>
          <p:nvPr>
            <p:ph type="body" idx="1"/>
          </p:nvPr>
        </p:nvSpPr>
        <p:spPr>
          <a:xfrm>
            <a:off x="1154955" y="1453244"/>
            <a:ext cx="9868645" cy="416378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 snippet of the HTML code of a component</a:t>
            </a:r>
            <a:endParaRPr/>
          </a:p>
          <a:p>
            <a:pPr marL="742950" lvl="1" indent="-285750" algn="l" rtl="0">
              <a:spcBef>
                <a:spcPts val="1000"/>
              </a:spcBef>
              <a:spcAft>
                <a:spcPts val="0"/>
              </a:spcAft>
              <a:buSzPts val="1280"/>
              <a:buChar char="►"/>
            </a:pPr>
            <a:r>
              <a:rPr lang="en-US"/>
              <a:t>A component’s view is defined with its template</a:t>
            </a:r>
            <a:endParaRPr/>
          </a:p>
          <a:p>
            <a:pPr marL="342900" lvl="0" indent="-342900" algn="l" rtl="0">
              <a:spcBef>
                <a:spcPts val="1000"/>
              </a:spcBef>
              <a:spcAft>
                <a:spcPts val="0"/>
              </a:spcAft>
              <a:buSzPts val="1440"/>
              <a:buChar char="►"/>
            </a:pPr>
            <a:r>
              <a:rPr lang="en-US"/>
              <a:t>Uses Angular’s template syntax, with custom elements.</a:t>
            </a:r>
            <a:endParaRPr/>
          </a:p>
          <a:p>
            <a:pPr marL="342900" lvl="0" indent="-251459" algn="l" rtl="0">
              <a:spcBef>
                <a:spcPts val="1000"/>
              </a:spcBef>
              <a:spcAft>
                <a:spcPts val="0"/>
              </a:spcAft>
              <a:buSzPts val="1440"/>
              <a:buNone/>
            </a:pPr>
            <a:endParaRPr/>
          </a:p>
        </p:txBody>
      </p:sp>
      <p:pic>
        <p:nvPicPr>
          <p:cNvPr id="314" name="Google Shape;314;p7"/>
          <p:cNvPicPr preferRelativeResize="0"/>
          <p:nvPr/>
        </p:nvPicPr>
        <p:blipFill rotWithShape="1">
          <a:blip r:embed="rId3">
            <a:alphaModFix/>
          </a:blip>
          <a:srcRect/>
          <a:stretch/>
        </p:blipFill>
        <p:spPr>
          <a:xfrm>
            <a:off x="1606285" y="2861071"/>
            <a:ext cx="4116780" cy="3169920"/>
          </a:xfrm>
          <a:prstGeom prst="rect">
            <a:avLst/>
          </a:prstGeom>
          <a:noFill/>
          <a:ln>
            <a:noFill/>
          </a:ln>
        </p:spPr>
      </p:pic>
      <p:pic>
        <p:nvPicPr>
          <p:cNvPr id="315" name="Google Shape;315;p7"/>
          <p:cNvPicPr preferRelativeResize="0"/>
          <p:nvPr/>
        </p:nvPicPr>
        <p:blipFill rotWithShape="1">
          <a:blip r:embed="rId4">
            <a:alphaModFix/>
          </a:blip>
          <a:srcRect/>
          <a:stretch/>
        </p:blipFill>
        <p:spPr>
          <a:xfrm>
            <a:off x="6136899" y="2854693"/>
            <a:ext cx="4448816" cy="3169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Metadata</a:t>
            </a:r>
            <a:br>
              <a:rPr lang="en-US"/>
            </a:br>
            <a:r>
              <a:rPr lang="en-US" sz="2400"/>
              <a:t>Angular Architecture</a:t>
            </a:r>
            <a:endParaRPr/>
          </a:p>
        </p:txBody>
      </p:sp>
      <p:sp>
        <p:nvSpPr>
          <p:cNvPr id="322" name="Google Shape;322;p8"/>
          <p:cNvSpPr txBox="1">
            <a:spLocks noGrp="1"/>
          </p:cNvSpPr>
          <p:nvPr>
            <p:ph type="body" idx="1"/>
          </p:nvPr>
        </p:nvSpPr>
        <p:spPr>
          <a:xfrm>
            <a:off x="1161676" y="1453244"/>
            <a:ext cx="9868645" cy="484958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Tells Angular how to process a class</a:t>
            </a:r>
            <a:endParaRPr/>
          </a:p>
          <a:p>
            <a:pPr marL="342900" lvl="0" indent="-342900" algn="l" rtl="0">
              <a:spcBef>
                <a:spcPts val="1000"/>
              </a:spcBef>
              <a:spcAft>
                <a:spcPts val="0"/>
              </a:spcAft>
              <a:buSzPts val="1440"/>
              <a:buChar char="►"/>
            </a:pPr>
            <a:r>
              <a:rPr lang="en-US"/>
              <a:t>Uses decorators to attach information to a class:</a:t>
            </a:r>
            <a:endParaRPr/>
          </a:p>
          <a:p>
            <a:pPr marL="742950" lvl="1" indent="-285750" algn="l" rtl="0">
              <a:spcBef>
                <a:spcPts val="1000"/>
              </a:spcBef>
              <a:spcAft>
                <a:spcPts val="0"/>
              </a:spcAft>
              <a:buSzPts val="1280"/>
              <a:buChar char="►"/>
            </a:pPr>
            <a:r>
              <a:rPr lang="en-US"/>
              <a:t>@Component: identifies the class below it as a component class, with options:</a:t>
            </a:r>
            <a:endParaRPr/>
          </a:p>
          <a:p>
            <a:pPr marL="1143000" lvl="2" indent="-228600" algn="l" rtl="0">
              <a:spcBef>
                <a:spcPts val="1000"/>
              </a:spcBef>
              <a:spcAft>
                <a:spcPts val="0"/>
              </a:spcAft>
              <a:buSzPts val="1120"/>
              <a:buFont typeface="Arial"/>
              <a:buChar char="•"/>
            </a:pPr>
            <a:r>
              <a:rPr lang="en-US"/>
              <a:t>selector: CSS selector for the template code</a:t>
            </a:r>
            <a:endParaRPr/>
          </a:p>
          <a:p>
            <a:pPr marL="1143000" lvl="2" indent="-228600" algn="l" rtl="0">
              <a:spcBef>
                <a:spcPts val="1000"/>
              </a:spcBef>
              <a:spcAft>
                <a:spcPts val="0"/>
              </a:spcAft>
              <a:buSzPts val="1120"/>
              <a:buFont typeface="Arial"/>
              <a:buChar char="•"/>
            </a:pPr>
            <a:r>
              <a:rPr lang="en-US"/>
              <a:t>templateURL: address of the component’s HTML template</a:t>
            </a:r>
            <a:endParaRPr/>
          </a:p>
          <a:p>
            <a:pPr marL="1143000" lvl="2" indent="-228600" algn="l" rtl="0">
              <a:spcBef>
                <a:spcPts val="1000"/>
              </a:spcBef>
              <a:spcAft>
                <a:spcPts val="0"/>
              </a:spcAft>
              <a:buSzPts val="1120"/>
              <a:buFont typeface="Arial"/>
              <a:buChar char="•"/>
            </a:pPr>
            <a:r>
              <a:rPr lang="en-US"/>
              <a:t>providers: array of dependency injection providers for services that the component requires</a:t>
            </a:r>
            <a:endParaRPr/>
          </a:p>
          <a:p>
            <a:pPr marL="1143000" lvl="2" indent="-228600" algn="l" rtl="0">
              <a:spcBef>
                <a:spcPts val="1000"/>
              </a:spcBef>
              <a:spcAft>
                <a:spcPts val="0"/>
              </a:spcAft>
              <a:buSzPts val="1120"/>
              <a:buFont typeface="Arial"/>
              <a:buChar char="•"/>
            </a:pPr>
            <a:r>
              <a:rPr lang="en-US"/>
              <a:t>styleUrls: the path of the CSS style sheet</a:t>
            </a: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742950" lvl="1" indent="-285750" algn="l" rtl="0">
              <a:spcBef>
                <a:spcPts val="1000"/>
              </a:spcBef>
              <a:spcAft>
                <a:spcPts val="0"/>
              </a:spcAft>
              <a:buSzPts val="1280"/>
              <a:buChar char="►"/>
            </a:pPr>
            <a:r>
              <a:rPr lang="en-US"/>
              <a:t>Other metadata decorators: @Injectable, @Input, @Output…</a:t>
            </a:r>
            <a:endParaRPr/>
          </a:p>
          <a:p>
            <a:pPr marL="342900" lvl="0" indent="-251459" algn="l" rtl="0">
              <a:spcBef>
                <a:spcPts val="1000"/>
              </a:spcBef>
              <a:spcAft>
                <a:spcPts val="0"/>
              </a:spcAft>
              <a:buSzPts val="1440"/>
              <a:buNone/>
            </a:pPr>
            <a:endParaRPr/>
          </a:p>
        </p:txBody>
      </p:sp>
      <p:pic>
        <p:nvPicPr>
          <p:cNvPr id="323" name="Google Shape;323;p8"/>
          <p:cNvPicPr preferRelativeResize="0"/>
          <p:nvPr/>
        </p:nvPicPr>
        <p:blipFill rotWithShape="1">
          <a:blip r:embed="rId3">
            <a:alphaModFix/>
          </a:blip>
          <a:srcRect/>
          <a:stretch/>
        </p:blipFill>
        <p:spPr>
          <a:xfrm>
            <a:off x="3578519" y="3989463"/>
            <a:ext cx="5034961" cy="16427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Data Binding</a:t>
            </a:r>
            <a:br>
              <a:rPr lang="en-US"/>
            </a:br>
            <a:r>
              <a:rPr lang="en-US" sz="2400"/>
              <a:t>Angular Architecture</a:t>
            </a:r>
            <a:endParaRPr/>
          </a:p>
        </p:txBody>
      </p:sp>
      <p:sp>
        <p:nvSpPr>
          <p:cNvPr id="329" name="Google Shape;329;p9"/>
          <p:cNvSpPr txBox="1">
            <a:spLocks noGrp="1"/>
          </p:cNvSpPr>
          <p:nvPr>
            <p:ph type="body" idx="1"/>
          </p:nvPr>
        </p:nvSpPr>
        <p:spPr>
          <a:xfrm>
            <a:off x="1154955" y="2323493"/>
            <a:ext cx="7074645" cy="332052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The following diagram shows the four forms of data binding markup. Each form has a direction: to the DOM, from the DOM, or both.</a:t>
            </a:r>
            <a:endParaRPr dirty="0"/>
          </a:p>
          <a:p>
            <a:pPr marL="742950" lvl="1" indent="-285750" algn="l" rtl="0">
              <a:spcBef>
                <a:spcPts val="1000"/>
              </a:spcBef>
              <a:spcAft>
                <a:spcPts val="0"/>
              </a:spcAft>
              <a:buSzPts val="1280"/>
              <a:buChar char="►"/>
            </a:pPr>
            <a:r>
              <a:rPr lang="en-US" b="1" i="1" dirty="0"/>
              <a:t>interpolation</a:t>
            </a:r>
            <a:r>
              <a:rPr lang="en-US" dirty="0"/>
              <a:t> {{value}} displays the component's property value within the tag element.</a:t>
            </a:r>
            <a:endParaRPr dirty="0"/>
          </a:p>
          <a:p>
            <a:pPr marL="742950" lvl="1" indent="-285750" algn="l" rtl="0">
              <a:spcBef>
                <a:spcPts val="1000"/>
              </a:spcBef>
              <a:spcAft>
                <a:spcPts val="0"/>
              </a:spcAft>
              <a:buSzPts val="1280"/>
              <a:buChar char="►"/>
            </a:pPr>
            <a:r>
              <a:rPr lang="en-US" b="1" i="1" dirty="0"/>
              <a:t>property binding </a:t>
            </a:r>
            <a:r>
              <a:rPr lang="en-US" dirty="0"/>
              <a:t>[property] passes the value from the parent to the child</a:t>
            </a:r>
            <a:endParaRPr b="1" i="1" dirty="0"/>
          </a:p>
          <a:p>
            <a:pPr marL="742950" lvl="1" indent="-285750" algn="l" rtl="0">
              <a:spcBef>
                <a:spcPts val="1000"/>
              </a:spcBef>
              <a:spcAft>
                <a:spcPts val="0"/>
              </a:spcAft>
              <a:buSzPts val="1280"/>
              <a:buChar char="►"/>
            </a:pPr>
            <a:r>
              <a:rPr lang="en-US" b="1" i="1" dirty="0"/>
              <a:t>event binding </a:t>
            </a:r>
            <a:r>
              <a:rPr lang="en-US" dirty="0"/>
              <a:t>(click) calls </a:t>
            </a:r>
            <a:r>
              <a:rPr lang="en-US"/>
              <a:t>the component’s </a:t>
            </a:r>
            <a:r>
              <a:rPr lang="en-US" dirty="0"/>
              <a:t>method when user click on HTML</a:t>
            </a:r>
            <a:endParaRPr dirty="0"/>
          </a:p>
          <a:p>
            <a:pPr marL="742950" lvl="1" indent="-285750" algn="l" rtl="0">
              <a:spcBef>
                <a:spcPts val="1000"/>
              </a:spcBef>
              <a:spcAft>
                <a:spcPts val="0"/>
              </a:spcAft>
              <a:buSzPts val="1280"/>
              <a:buChar char="►"/>
            </a:pPr>
            <a:r>
              <a:rPr lang="en-US" b="1" dirty="0"/>
              <a:t>Two-way data binding</a:t>
            </a:r>
            <a:r>
              <a:rPr lang="en-US" dirty="0"/>
              <a:t> [(</a:t>
            </a:r>
            <a:r>
              <a:rPr lang="en-US" dirty="0" err="1"/>
              <a:t>ngModel</a:t>
            </a:r>
            <a:r>
              <a:rPr lang="en-US" dirty="0"/>
              <a:t>)] </a:t>
            </a:r>
            <a:endParaRPr dirty="0"/>
          </a:p>
        </p:txBody>
      </p:sp>
      <p:pic>
        <p:nvPicPr>
          <p:cNvPr id="330" name="Google Shape;330;p9"/>
          <p:cNvPicPr preferRelativeResize="0"/>
          <p:nvPr/>
        </p:nvPicPr>
        <p:blipFill rotWithShape="1">
          <a:blip r:embed="rId3">
            <a:alphaModFix/>
          </a:blip>
          <a:srcRect/>
          <a:stretch/>
        </p:blipFill>
        <p:spPr>
          <a:xfrm>
            <a:off x="8229600" y="2357891"/>
            <a:ext cx="3517747" cy="3286126"/>
          </a:xfrm>
          <a:prstGeom prst="rect">
            <a:avLst/>
          </a:prstGeom>
          <a:noFill/>
          <a:ln>
            <a:noFill/>
          </a:ln>
        </p:spPr>
      </p:pic>
      <p:sp>
        <p:nvSpPr>
          <p:cNvPr id="331" name="Google Shape;331;p9"/>
          <p:cNvSpPr txBox="1"/>
          <p:nvPr/>
        </p:nvSpPr>
        <p:spPr>
          <a:xfrm>
            <a:off x="1154953" y="1480154"/>
            <a:ext cx="9132047" cy="1001789"/>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Century Gothic"/>
                <a:ea typeface="Century Gothic"/>
                <a:cs typeface="Century Gothic"/>
                <a:sym typeface="Century Gothic"/>
              </a:rPr>
              <a:t>Angular supports Data Binding</a:t>
            </a:r>
            <a:endParaRPr/>
          </a:p>
          <a:p>
            <a:pPr marL="742950" marR="0" lvl="1" indent="-285750" algn="l" rtl="0">
              <a:spcBef>
                <a:spcPts val="1000"/>
              </a:spcBef>
              <a:spcAft>
                <a:spcPts val="0"/>
              </a:spcAft>
              <a:buClr>
                <a:schemeClr val="accent1"/>
              </a:buClr>
              <a:buSzPts val="1280"/>
              <a:buFont typeface="Noto Sans Symbols"/>
              <a:buChar char="►"/>
            </a:pPr>
            <a:r>
              <a:rPr lang="en-US" sz="1600" b="0" i="0" u="none" strike="noStrike" cap="none">
                <a:solidFill>
                  <a:srgbClr val="3F3F3F"/>
                </a:solidFill>
                <a:latin typeface="Century Gothic"/>
                <a:ea typeface="Century Gothic"/>
                <a:cs typeface="Century Gothic"/>
                <a:sym typeface="Century Gothic"/>
              </a:rPr>
              <a:t>Mechanism for coordinating parts of a template with parts of a component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0"/>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Two-way Data Binding</a:t>
            </a:r>
            <a:br>
              <a:rPr lang="en-US"/>
            </a:br>
            <a:r>
              <a:rPr lang="en-US" sz="2400"/>
              <a:t>Angular Architecture</a:t>
            </a:r>
            <a:endParaRPr/>
          </a:p>
        </p:txBody>
      </p:sp>
      <p:sp>
        <p:nvSpPr>
          <p:cNvPr id="337" name="Google Shape;337;p10"/>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In two-way binding, a data property value flows to the input box from the component as with property binding. The user's changes also flow back to the component, resetting the property to the latest value, as with event binding.</a:t>
            </a:r>
            <a:endParaRPr/>
          </a:p>
        </p:txBody>
      </p:sp>
      <p:pic>
        <p:nvPicPr>
          <p:cNvPr id="338" name="Google Shape;338;p10"/>
          <p:cNvPicPr preferRelativeResize="0"/>
          <p:nvPr/>
        </p:nvPicPr>
        <p:blipFill rotWithShape="1">
          <a:blip r:embed="rId3">
            <a:alphaModFix/>
          </a:blip>
          <a:srcRect/>
          <a:stretch/>
        </p:blipFill>
        <p:spPr>
          <a:xfrm>
            <a:off x="3436333" y="2870200"/>
            <a:ext cx="5293209" cy="33481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1"/>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Directives</a:t>
            </a:r>
            <a:br>
              <a:rPr lang="en-US"/>
            </a:br>
            <a:r>
              <a:rPr lang="en-US" sz="2400"/>
              <a:t>Angular Architecture</a:t>
            </a:r>
            <a:endParaRPr/>
          </a:p>
        </p:txBody>
      </p:sp>
      <p:sp>
        <p:nvSpPr>
          <p:cNvPr id="344" name="Google Shape;344;p11"/>
          <p:cNvSpPr txBox="1">
            <a:spLocks noGrp="1"/>
          </p:cNvSpPr>
          <p:nvPr>
            <p:ph type="body" idx="1"/>
          </p:nvPr>
        </p:nvSpPr>
        <p:spPr>
          <a:xfrm>
            <a:off x="1154955" y="1654175"/>
            <a:ext cx="9868645" cy="44853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Angular templates are </a:t>
            </a:r>
            <a:r>
              <a:rPr lang="en-US" i="1"/>
              <a:t>dynamic</a:t>
            </a:r>
            <a:r>
              <a:rPr lang="en-US"/>
              <a:t>. </a:t>
            </a:r>
            <a:endParaRPr/>
          </a:p>
          <a:p>
            <a:pPr marL="742950" lvl="1" indent="-285750" algn="l" rtl="0">
              <a:spcBef>
                <a:spcPts val="1000"/>
              </a:spcBef>
              <a:spcAft>
                <a:spcPts val="0"/>
              </a:spcAft>
              <a:buSzPts val="1280"/>
              <a:buChar char="►"/>
            </a:pPr>
            <a:r>
              <a:rPr lang="en-US"/>
              <a:t>When Angular renders them, it transforms the DOM according to the instructions given by </a:t>
            </a:r>
            <a:r>
              <a:rPr lang="en-US" b="1"/>
              <a:t>directives</a:t>
            </a:r>
            <a:r>
              <a:rPr lang="en-US"/>
              <a:t>. </a:t>
            </a:r>
            <a:endParaRPr/>
          </a:p>
          <a:p>
            <a:pPr marL="342900" lvl="0" indent="-342900" algn="l" rtl="0">
              <a:spcBef>
                <a:spcPts val="1000"/>
              </a:spcBef>
              <a:spcAft>
                <a:spcPts val="0"/>
              </a:spcAft>
              <a:buSzPts val="1440"/>
              <a:buChar char="►"/>
            </a:pPr>
            <a:r>
              <a:rPr lang="en-US"/>
              <a:t>A directive is a class with a @Directive decorator. </a:t>
            </a:r>
            <a:endParaRPr/>
          </a:p>
          <a:p>
            <a:pPr marL="342900" lvl="0" indent="-342900" algn="l" rtl="0">
              <a:spcBef>
                <a:spcPts val="1000"/>
              </a:spcBef>
              <a:spcAft>
                <a:spcPts val="0"/>
              </a:spcAft>
              <a:buSzPts val="1440"/>
              <a:buChar char="►"/>
            </a:pPr>
            <a:r>
              <a:rPr lang="en-US"/>
              <a:t>A component is a </a:t>
            </a:r>
            <a:r>
              <a:rPr lang="en-US" i="1"/>
              <a:t>directive-with-a-template</a:t>
            </a:r>
            <a:r>
              <a:rPr lang="en-US"/>
              <a:t>;</a:t>
            </a:r>
            <a:endParaRPr/>
          </a:p>
          <a:p>
            <a:pPr marL="742950" lvl="1" indent="-285750" algn="l" rtl="0">
              <a:spcBef>
                <a:spcPts val="1000"/>
              </a:spcBef>
              <a:spcAft>
                <a:spcPts val="0"/>
              </a:spcAft>
              <a:buSzPts val="1280"/>
              <a:buChar char="►"/>
            </a:pPr>
            <a:r>
              <a:rPr lang="en-US"/>
              <a:t>A @Component decorator is actually a @Directive decorator extended with template-oriented features.</a:t>
            </a:r>
            <a:endParaRPr/>
          </a:p>
          <a:p>
            <a:pPr marL="342900" lvl="0" indent="-342900" algn="l" rtl="0">
              <a:spcBef>
                <a:spcPts val="1000"/>
              </a:spcBef>
              <a:spcAft>
                <a:spcPts val="0"/>
              </a:spcAft>
              <a:buSzPts val="1440"/>
              <a:buChar char="►"/>
            </a:pPr>
            <a:r>
              <a:rPr lang="en-US"/>
              <a:t>Appear within an element tag as attributes do</a:t>
            </a:r>
            <a:endParaRPr/>
          </a:p>
          <a:p>
            <a:pPr marL="342900" lvl="0" indent="-342900" algn="l" rtl="0">
              <a:spcBef>
                <a:spcPts val="1000"/>
              </a:spcBef>
              <a:spcAft>
                <a:spcPts val="0"/>
              </a:spcAft>
              <a:buSzPts val="1440"/>
              <a:buChar char="►"/>
            </a:pPr>
            <a:r>
              <a:rPr lang="en-US"/>
              <a:t>Two types of directives</a:t>
            </a:r>
            <a:endParaRPr/>
          </a:p>
          <a:p>
            <a:pPr marL="742950" lvl="1" indent="-285750" algn="l" rtl="0">
              <a:spcBef>
                <a:spcPts val="1000"/>
              </a:spcBef>
              <a:spcAft>
                <a:spcPts val="0"/>
              </a:spcAft>
              <a:buSzPts val="1280"/>
              <a:buChar char="►"/>
            </a:pPr>
            <a:r>
              <a:rPr lang="en-US"/>
              <a:t>Structural directives</a:t>
            </a:r>
            <a:endParaRPr/>
          </a:p>
          <a:p>
            <a:pPr marL="742950" lvl="1" indent="-285750" algn="l" rtl="0">
              <a:spcBef>
                <a:spcPts val="1000"/>
              </a:spcBef>
              <a:spcAft>
                <a:spcPts val="0"/>
              </a:spcAft>
              <a:buSzPts val="1280"/>
              <a:buChar char="►"/>
            </a:pPr>
            <a:r>
              <a:rPr lang="en-US"/>
              <a:t>Attribute directives</a:t>
            </a:r>
            <a:endParaRPr/>
          </a:p>
          <a:p>
            <a:pPr marL="342900" lvl="0" indent="-251459" algn="l" rtl="0">
              <a:spcBef>
                <a:spcPts val="1000"/>
              </a:spcBef>
              <a:spcAft>
                <a:spcPts val="0"/>
              </a:spcAft>
              <a:buSzPts val="144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2"/>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Directives</a:t>
            </a:r>
            <a:br>
              <a:rPr lang="en-US"/>
            </a:br>
            <a:r>
              <a:rPr lang="en-US" sz="2400"/>
              <a:t>Angular Architecture</a:t>
            </a:r>
            <a:endParaRPr/>
          </a:p>
        </p:txBody>
      </p:sp>
      <p:sp>
        <p:nvSpPr>
          <p:cNvPr id="350" name="Google Shape;350;p12"/>
          <p:cNvSpPr txBox="1">
            <a:spLocks noGrp="1"/>
          </p:cNvSpPr>
          <p:nvPr>
            <p:ph type="body" idx="1"/>
          </p:nvPr>
        </p:nvSpPr>
        <p:spPr>
          <a:xfrm>
            <a:off x="1154952" y="1719489"/>
            <a:ext cx="9868645" cy="44853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Structural directives</a:t>
            </a:r>
            <a:endParaRPr/>
          </a:p>
          <a:p>
            <a:pPr marL="742950" lvl="1" indent="-285750" algn="l" rtl="0">
              <a:spcBef>
                <a:spcPts val="1000"/>
              </a:spcBef>
              <a:spcAft>
                <a:spcPts val="0"/>
              </a:spcAft>
              <a:buSzPts val="1280"/>
              <a:buChar char="►"/>
            </a:pPr>
            <a:r>
              <a:rPr lang="en-US"/>
              <a:t>Alter the layout by adding, removing and replacing elements in the DOM</a:t>
            </a:r>
            <a:endParaRPr/>
          </a:p>
          <a:p>
            <a:pPr marL="457200" lvl="1" indent="0" algn="l" rtl="0">
              <a:spcBef>
                <a:spcPts val="1000"/>
              </a:spcBef>
              <a:spcAft>
                <a:spcPts val="0"/>
              </a:spcAft>
              <a:buSzPts val="1280"/>
              <a:buNone/>
            </a:pPr>
            <a:endParaRPr/>
          </a:p>
          <a:p>
            <a:pPr marL="457200" lvl="1" indent="0" algn="l" rtl="0">
              <a:spcBef>
                <a:spcPts val="1000"/>
              </a:spcBef>
              <a:spcAft>
                <a:spcPts val="0"/>
              </a:spcAft>
              <a:buSzPts val="1280"/>
              <a:buNone/>
            </a:pPr>
            <a:endParaRPr/>
          </a:p>
          <a:p>
            <a:pPr marL="342900" lvl="0" indent="-342900" algn="l" rtl="0">
              <a:spcBef>
                <a:spcPts val="1000"/>
              </a:spcBef>
              <a:spcAft>
                <a:spcPts val="0"/>
              </a:spcAft>
              <a:buSzPts val="1440"/>
              <a:buChar char="►"/>
            </a:pPr>
            <a:r>
              <a:rPr lang="en-US"/>
              <a:t>Attribute directives</a:t>
            </a:r>
            <a:endParaRPr/>
          </a:p>
          <a:p>
            <a:pPr marL="742950" lvl="1" indent="-285750" algn="l" rtl="0">
              <a:spcBef>
                <a:spcPts val="1000"/>
              </a:spcBef>
              <a:spcAft>
                <a:spcPts val="0"/>
              </a:spcAft>
              <a:buSzPts val="1280"/>
              <a:buChar char="►"/>
            </a:pPr>
            <a:r>
              <a:rPr lang="en-US"/>
              <a:t>Alter the appearance or behaviour of an existant element</a:t>
            </a:r>
            <a:endParaRPr/>
          </a:p>
          <a:p>
            <a:pPr marL="742950" lvl="1" indent="-285750" algn="l" rtl="0">
              <a:spcBef>
                <a:spcPts val="1000"/>
              </a:spcBef>
              <a:spcAft>
                <a:spcPts val="0"/>
              </a:spcAft>
              <a:buSzPts val="1280"/>
              <a:buChar char="►"/>
            </a:pPr>
            <a:r>
              <a:rPr lang="en-US"/>
              <a:t>Look like regular HTML attributes</a:t>
            </a:r>
            <a:endParaRPr/>
          </a:p>
          <a:p>
            <a:pPr marL="457200" lvl="1" indent="0" algn="l" rtl="0">
              <a:spcBef>
                <a:spcPts val="1000"/>
              </a:spcBef>
              <a:spcAft>
                <a:spcPts val="0"/>
              </a:spcAft>
              <a:buSzPts val="1280"/>
              <a:buNone/>
            </a:pPr>
            <a:endParaRPr/>
          </a:p>
          <a:p>
            <a:pPr marL="457200" lvl="1" indent="0" algn="l" rtl="0">
              <a:spcBef>
                <a:spcPts val="1000"/>
              </a:spcBef>
              <a:spcAft>
                <a:spcPts val="0"/>
              </a:spcAft>
              <a:buSzPts val="1280"/>
              <a:buNone/>
            </a:pPr>
            <a:endParaRPr/>
          </a:p>
          <a:p>
            <a:pPr marL="342900" lvl="0" indent="-342900" algn="l" rtl="0">
              <a:spcBef>
                <a:spcPts val="1000"/>
              </a:spcBef>
              <a:spcAft>
                <a:spcPts val="0"/>
              </a:spcAft>
              <a:buSzPts val="1440"/>
              <a:buChar char="►"/>
            </a:pPr>
            <a:r>
              <a:rPr lang="en-US"/>
              <a:t>Custom attributes</a:t>
            </a:r>
            <a:endParaRPr/>
          </a:p>
          <a:p>
            <a:pPr marL="742950" lvl="1" indent="-285750" algn="l" rtl="0">
              <a:spcBef>
                <a:spcPts val="1000"/>
              </a:spcBef>
              <a:spcAft>
                <a:spcPts val="0"/>
              </a:spcAft>
              <a:buSzPts val="1280"/>
              <a:buChar char="►"/>
            </a:pPr>
            <a:r>
              <a:rPr lang="en-US"/>
              <a:t>You can write your own directives</a:t>
            </a:r>
            <a:endParaRPr/>
          </a:p>
          <a:p>
            <a:pPr marL="342900" lvl="0" indent="-251459" algn="l" rtl="0">
              <a:spcBef>
                <a:spcPts val="1000"/>
              </a:spcBef>
              <a:spcAft>
                <a:spcPts val="0"/>
              </a:spcAft>
              <a:buSzPts val="1440"/>
              <a:buNone/>
            </a:pPr>
            <a:endParaRPr/>
          </a:p>
        </p:txBody>
      </p:sp>
      <p:pic>
        <p:nvPicPr>
          <p:cNvPr id="351" name="Google Shape;351;p12"/>
          <p:cNvPicPr preferRelativeResize="0"/>
          <p:nvPr/>
        </p:nvPicPr>
        <p:blipFill rotWithShape="1">
          <a:blip r:embed="rId3">
            <a:alphaModFix/>
          </a:blip>
          <a:srcRect/>
          <a:stretch/>
        </p:blipFill>
        <p:spPr>
          <a:xfrm>
            <a:off x="3795212" y="2497666"/>
            <a:ext cx="4588123" cy="600190"/>
          </a:xfrm>
          <a:prstGeom prst="rect">
            <a:avLst/>
          </a:prstGeom>
          <a:noFill/>
          <a:ln>
            <a:noFill/>
          </a:ln>
        </p:spPr>
      </p:pic>
      <p:pic>
        <p:nvPicPr>
          <p:cNvPr id="352" name="Google Shape;352;p12"/>
          <p:cNvPicPr preferRelativeResize="0"/>
          <p:nvPr/>
        </p:nvPicPr>
        <p:blipFill rotWithShape="1">
          <a:blip r:embed="rId4">
            <a:alphaModFix/>
          </a:blip>
          <a:srcRect/>
          <a:stretch/>
        </p:blipFill>
        <p:spPr>
          <a:xfrm>
            <a:off x="2078479" y="4485685"/>
            <a:ext cx="8035041" cy="3313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a:t>
            </a:r>
            <a:endParaRPr/>
          </a:p>
        </p:txBody>
      </p:sp>
      <p:sp>
        <p:nvSpPr>
          <p:cNvPr id="358" name="Google Shape;358;p13"/>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Create components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4"/>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Services</a:t>
            </a:r>
            <a:br>
              <a:rPr lang="en-US"/>
            </a:br>
            <a:r>
              <a:rPr lang="en-US" sz="2400"/>
              <a:t>Angular Architecture</a:t>
            </a:r>
            <a:endParaRPr/>
          </a:p>
        </p:txBody>
      </p:sp>
      <p:sp>
        <p:nvSpPr>
          <p:cNvPr id="364" name="Google Shape;364;p14"/>
          <p:cNvSpPr txBox="1">
            <a:spLocks noGrp="1"/>
          </p:cNvSpPr>
          <p:nvPr>
            <p:ph type="body" idx="1"/>
          </p:nvPr>
        </p:nvSpPr>
        <p:spPr>
          <a:xfrm>
            <a:off x="1154952" y="1719489"/>
            <a:ext cx="9868645" cy="44853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Almost anything can be a service</a:t>
            </a:r>
            <a:endParaRPr/>
          </a:p>
          <a:p>
            <a:pPr marL="342900" lvl="0" indent="-342900" algn="l" rtl="0">
              <a:spcBef>
                <a:spcPts val="1000"/>
              </a:spcBef>
              <a:spcAft>
                <a:spcPts val="0"/>
              </a:spcAft>
              <a:buSzPts val="1440"/>
              <a:buChar char="►"/>
            </a:pPr>
            <a:r>
              <a:rPr lang="en-US"/>
              <a:t>A class with a narrow, well-defined purpose</a:t>
            </a:r>
            <a:endParaRPr/>
          </a:p>
          <a:p>
            <a:pPr marL="742950" lvl="1" indent="-285750" algn="l" rtl="0">
              <a:spcBef>
                <a:spcPts val="1000"/>
              </a:spcBef>
              <a:spcAft>
                <a:spcPts val="0"/>
              </a:spcAft>
              <a:buSzPts val="1280"/>
              <a:buChar char="►"/>
            </a:pPr>
            <a:r>
              <a:rPr lang="en-US"/>
              <a:t>Ex: logging service, data service, application configurations,…</a:t>
            </a:r>
            <a:endParaRPr/>
          </a:p>
          <a:p>
            <a:pPr marL="342900" lvl="0" indent="-342900" algn="l" rtl="0">
              <a:spcBef>
                <a:spcPts val="1000"/>
              </a:spcBef>
              <a:spcAft>
                <a:spcPts val="0"/>
              </a:spcAft>
              <a:buSzPts val="1440"/>
              <a:buChar char="►"/>
            </a:pPr>
            <a:r>
              <a:rPr lang="en-US"/>
              <a:t>There is no specific definition of a class in Angular, but classes are fundamental to any Angular application</a:t>
            </a:r>
            <a:endParaRPr/>
          </a:p>
          <a:p>
            <a:pPr marL="342900" lvl="0" indent="-342900" algn="l" rtl="0">
              <a:spcBef>
                <a:spcPts val="1000"/>
              </a:spcBef>
              <a:spcAft>
                <a:spcPts val="0"/>
              </a:spcAft>
              <a:buSzPts val="1440"/>
              <a:buChar char="►"/>
            </a:pPr>
            <a:r>
              <a:rPr lang="en-US"/>
              <a:t>Component classes should be lean</a:t>
            </a:r>
            <a:endParaRPr/>
          </a:p>
          <a:p>
            <a:pPr marL="742950" lvl="1" indent="-285750" algn="l" rtl="0">
              <a:spcBef>
                <a:spcPts val="1000"/>
              </a:spcBef>
              <a:spcAft>
                <a:spcPts val="0"/>
              </a:spcAft>
              <a:buSzPts val="1280"/>
              <a:buChar char="►"/>
            </a:pPr>
            <a:r>
              <a:rPr lang="en-US"/>
              <a:t>They shouldn’t fetch data from the server, validate user input or log directly to the console</a:t>
            </a:r>
            <a:endParaRPr/>
          </a:p>
          <a:p>
            <a:pPr marL="742950" lvl="1" indent="-285750" algn="l" rtl="0">
              <a:spcBef>
                <a:spcPts val="1000"/>
              </a:spcBef>
              <a:spcAft>
                <a:spcPts val="0"/>
              </a:spcAft>
              <a:buSzPts val="1280"/>
              <a:buChar char="►"/>
            </a:pPr>
            <a:r>
              <a:rPr lang="en-US"/>
              <a:t>They just deal with user experience, mediate between the view and the logic</a:t>
            </a:r>
            <a:endParaRPr/>
          </a:p>
          <a:p>
            <a:pPr marL="742950" lvl="1" indent="-285750" algn="l" rtl="0">
              <a:spcBef>
                <a:spcPts val="1000"/>
              </a:spcBef>
              <a:spcAft>
                <a:spcPts val="0"/>
              </a:spcAft>
              <a:buSzPts val="1280"/>
              <a:buChar char="►"/>
            </a:pPr>
            <a:r>
              <a:rPr lang="en-US"/>
              <a:t>Everything non trivial should be delegated to services</a:t>
            </a:r>
            <a:endParaRPr/>
          </a:p>
          <a:p>
            <a:pPr marL="342900" lvl="0" indent="-342900" algn="l" rtl="0">
              <a:spcBef>
                <a:spcPts val="1000"/>
              </a:spcBef>
              <a:spcAft>
                <a:spcPts val="0"/>
              </a:spcAft>
              <a:buSzPts val="1440"/>
              <a:buChar char="►"/>
            </a:pPr>
            <a:r>
              <a:rPr lang="en-US"/>
              <a:t>A service is associated to a component using dependency injection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5"/>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Dependency injection (DI)</a:t>
            </a:r>
            <a:endParaRPr/>
          </a:p>
        </p:txBody>
      </p:sp>
      <p:sp>
        <p:nvSpPr>
          <p:cNvPr id="370" name="Google Shape;370;p15"/>
          <p:cNvSpPr txBox="1">
            <a:spLocks noGrp="1"/>
          </p:cNvSpPr>
          <p:nvPr>
            <p:ph type="body" idx="1"/>
          </p:nvPr>
        </p:nvSpPr>
        <p:spPr>
          <a:xfrm>
            <a:off x="4185539" y="1628049"/>
            <a:ext cx="7649410" cy="1708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Important application design pattern</a:t>
            </a:r>
            <a:endParaRPr/>
          </a:p>
          <a:p>
            <a:pPr marL="342900" lvl="0" indent="-342900" algn="l" rtl="0">
              <a:spcBef>
                <a:spcPts val="1000"/>
              </a:spcBef>
              <a:spcAft>
                <a:spcPts val="0"/>
              </a:spcAft>
              <a:buSzPts val="1440"/>
              <a:buChar char="►"/>
            </a:pPr>
            <a:r>
              <a:rPr lang="en-US"/>
              <a:t>Commonly called DI</a:t>
            </a:r>
            <a:endParaRPr/>
          </a:p>
          <a:p>
            <a:pPr marL="342900" lvl="0" indent="-342900" algn="l" rtl="0">
              <a:spcBef>
                <a:spcPts val="1000"/>
              </a:spcBef>
              <a:spcAft>
                <a:spcPts val="0"/>
              </a:spcAft>
              <a:buSzPts val="1440"/>
              <a:buChar char="►"/>
            </a:pPr>
            <a:r>
              <a:rPr lang="en-US"/>
              <a:t>A way to supply a new instance of a class with the fully-formed dependencies it requires</a:t>
            </a:r>
            <a:endParaRPr/>
          </a:p>
          <a:p>
            <a:pPr marL="342900" lvl="0" indent="-251459" algn="l" rtl="0">
              <a:spcBef>
                <a:spcPts val="1000"/>
              </a:spcBef>
              <a:spcAft>
                <a:spcPts val="0"/>
              </a:spcAft>
              <a:buSzPts val="1440"/>
              <a:buNone/>
            </a:pPr>
            <a:endParaRPr/>
          </a:p>
        </p:txBody>
      </p:sp>
      <p:pic>
        <p:nvPicPr>
          <p:cNvPr id="371" name="Google Shape;371;p15"/>
          <p:cNvPicPr preferRelativeResize="0"/>
          <p:nvPr/>
        </p:nvPicPr>
        <p:blipFill rotWithShape="1">
          <a:blip r:embed="rId3">
            <a:alphaModFix/>
          </a:blip>
          <a:srcRect/>
          <a:stretch/>
        </p:blipFill>
        <p:spPr>
          <a:xfrm>
            <a:off x="1154953" y="1628049"/>
            <a:ext cx="2539682" cy="1142857"/>
          </a:xfrm>
          <a:prstGeom prst="rect">
            <a:avLst/>
          </a:prstGeom>
          <a:noFill/>
          <a:ln>
            <a:noFill/>
          </a:ln>
        </p:spPr>
      </p:pic>
      <p:sp>
        <p:nvSpPr>
          <p:cNvPr id="372" name="Google Shape;372;p15"/>
          <p:cNvSpPr txBox="1"/>
          <p:nvPr/>
        </p:nvSpPr>
        <p:spPr>
          <a:xfrm>
            <a:off x="1046099" y="3336199"/>
            <a:ext cx="10671284" cy="34163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Century Gothic"/>
                <a:ea typeface="Century Gothic"/>
                <a:cs typeface="Century Gothic"/>
                <a:sym typeface="Century Gothic"/>
              </a:rPr>
              <a:t>Most dependencies are services</a:t>
            </a:r>
            <a:endParaRPr/>
          </a:p>
          <a:p>
            <a:pPr marL="742950" marR="0" lvl="1" indent="-285750" algn="l" rtl="0">
              <a:spcBef>
                <a:spcPts val="1000"/>
              </a:spcBef>
              <a:spcAft>
                <a:spcPts val="0"/>
              </a:spcAft>
              <a:buClr>
                <a:schemeClr val="accent1"/>
              </a:buClr>
              <a:buSzPts val="1280"/>
              <a:buFont typeface="Noto Sans Symbols"/>
              <a:buChar char="►"/>
            </a:pPr>
            <a:r>
              <a:rPr lang="en-US" sz="1600" b="0" i="0" u="none" strike="noStrike" cap="none">
                <a:solidFill>
                  <a:srgbClr val="3F3F3F"/>
                </a:solidFill>
                <a:latin typeface="Century Gothic"/>
                <a:ea typeface="Century Gothic"/>
                <a:cs typeface="Century Gothic"/>
                <a:sym typeface="Century Gothic"/>
              </a:rPr>
              <a:t>DI is used to provide new components with the services they need.</a:t>
            </a:r>
            <a:endParaRPr/>
          </a:p>
          <a:p>
            <a:pPr marL="742950" marR="0" lvl="1" indent="-285750" algn="l" rtl="0">
              <a:spcBef>
                <a:spcPts val="1000"/>
              </a:spcBef>
              <a:spcAft>
                <a:spcPts val="0"/>
              </a:spcAft>
              <a:buClr>
                <a:schemeClr val="accent1"/>
              </a:buClr>
              <a:buSzPts val="1280"/>
              <a:buFont typeface="Noto Sans Symbols"/>
              <a:buChar char="►"/>
            </a:pPr>
            <a:r>
              <a:rPr lang="en-US" sz="1600" b="0" i="0" u="none" strike="noStrike" cap="none">
                <a:solidFill>
                  <a:srgbClr val="3F3F3F"/>
                </a:solidFill>
                <a:latin typeface="Century Gothic"/>
                <a:ea typeface="Century Gothic"/>
                <a:cs typeface="Century Gothic"/>
                <a:sym typeface="Century Gothic"/>
              </a:rPr>
              <a:t>It knows which services to instantiate by looking at the types of the component’s constructor parameters</a:t>
            </a:r>
            <a:endParaRPr/>
          </a:p>
          <a:p>
            <a:pPr marL="342900" marR="0" lvl="0" indent="-342900" algn="l" rtl="0">
              <a:spcBef>
                <a:spcPts val="1000"/>
              </a:spcBef>
              <a:spcAft>
                <a:spcPts val="0"/>
              </a:spcAft>
              <a:buClr>
                <a:schemeClr val="accent1"/>
              </a:buClr>
              <a:buSzPts val="1440"/>
              <a:buFont typeface="Noto Sans Symbols"/>
              <a:buChar char="►"/>
            </a:pPr>
            <a:r>
              <a:rPr lang="en-US" sz="1800" b="0" i="0" u="none" strike="noStrike" cap="none">
                <a:solidFill>
                  <a:srgbClr val="3F3F3F"/>
                </a:solidFill>
                <a:latin typeface="Century Gothic"/>
                <a:ea typeface="Century Gothic"/>
                <a:cs typeface="Century Gothic"/>
                <a:sym typeface="Century Gothic"/>
              </a:rPr>
              <a:t>When Angular creates a component, it ask an injector for the services it requires</a:t>
            </a:r>
            <a:endParaRPr/>
          </a:p>
          <a:p>
            <a:pPr marL="742950" marR="0" lvl="1" indent="-204469" algn="l" rtl="0">
              <a:spcBef>
                <a:spcPts val="1000"/>
              </a:spcBef>
              <a:spcAft>
                <a:spcPts val="0"/>
              </a:spcAft>
              <a:buClr>
                <a:schemeClr val="accent1"/>
              </a:buClr>
              <a:buSzPts val="1280"/>
              <a:buFont typeface="Noto Sans Symbols"/>
              <a:buNone/>
            </a:pPr>
            <a:endParaRPr sz="16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38"/>
        <p:cNvGrpSpPr/>
        <p:nvPr/>
      </p:nvGrpSpPr>
      <p:grpSpPr>
        <a:xfrm>
          <a:off x="0" y="0"/>
          <a:ext cx="0" cy="0"/>
          <a:chOff x="0" y="0"/>
          <a:chExt cx="0" cy="0"/>
        </a:xfrm>
      </p:grpSpPr>
      <p:sp>
        <p:nvSpPr>
          <p:cNvPr id="239" name="Google Shape;239;gdaea4a5fc5_1_24"/>
          <p:cNvSpPr txBox="1">
            <a:spLocks noGrp="1"/>
          </p:cNvSpPr>
          <p:nvPr>
            <p:ph type="title"/>
          </p:nvPr>
        </p:nvSpPr>
        <p:spPr>
          <a:xfrm>
            <a:off x="1154953" y="332318"/>
            <a:ext cx="9868500" cy="7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Rev. History</a:t>
            </a:r>
            <a:endParaRPr/>
          </a:p>
        </p:txBody>
      </p:sp>
      <p:graphicFrame>
        <p:nvGraphicFramePr>
          <p:cNvPr id="240" name="Google Shape;240;gdaea4a5fc5_1_24"/>
          <p:cNvGraphicFramePr/>
          <p:nvPr/>
        </p:nvGraphicFramePr>
        <p:xfrm>
          <a:off x="775251" y="1654175"/>
          <a:ext cx="10714350" cy="3053160"/>
        </p:xfrm>
        <a:graphic>
          <a:graphicData uri="http://schemas.openxmlformats.org/drawingml/2006/table">
            <a:tbl>
              <a:tblPr firstRow="1" bandRow="1">
                <a:noFill/>
                <a:tableStyleId>{98766F65-A9DA-434E-A2E2-E610427C6414}</a:tableStyleId>
              </a:tblPr>
              <a:tblGrid>
                <a:gridCol w="676875">
                  <a:extLst>
                    <a:ext uri="{9D8B030D-6E8A-4147-A177-3AD203B41FA5}">
                      <a16:colId xmlns:a16="http://schemas.microsoft.com/office/drawing/2014/main" val="20000"/>
                    </a:ext>
                  </a:extLst>
                </a:gridCol>
                <a:gridCol w="6054150">
                  <a:extLst>
                    <a:ext uri="{9D8B030D-6E8A-4147-A177-3AD203B41FA5}">
                      <a16:colId xmlns:a16="http://schemas.microsoft.com/office/drawing/2014/main" val="20001"/>
                    </a:ext>
                  </a:extLst>
                </a:gridCol>
                <a:gridCol w="1974875">
                  <a:extLst>
                    <a:ext uri="{9D8B030D-6E8A-4147-A177-3AD203B41FA5}">
                      <a16:colId xmlns:a16="http://schemas.microsoft.com/office/drawing/2014/main" val="20002"/>
                    </a:ext>
                  </a:extLst>
                </a:gridCol>
                <a:gridCol w="20084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b="1" u="none" strike="noStrike" cap="none"/>
                        <a:t>Rev.</a:t>
                      </a:r>
                      <a:endParaRPr sz="1400" b="1" u="none" strike="noStrike" cap="none"/>
                    </a:p>
                  </a:txBody>
                  <a:tcPr marL="91450" marR="91450" marT="45725" marB="45725"/>
                </a:tc>
                <a:tc>
                  <a:txBody>
                    <a:bodyPr/>
                    <a:lstStyle/>
                    <a:p>
                      <a:pPr marL="0" marR="0" lvl="0" indent="0" algn="ctr" rtl="0">
                        <a:spcBef>
                          <a:spcPts val="0"/>
                        </a:spcBef>
                        <a:spcAft>
                          <a:spcPts val="0"/>
                        </a:spcAft>
                        <a:buNone/>
                      </a:pPr>
                      <a:r>
                        <a:rPr lang="en-US" sz="1400" b="1" u="none" strike="noStrike" cap="none"/>
                        <a:t>Change Summary</a:t>
                      </a:r>
                      <a:endParaRPr sz="1400" b="1" u="none" strike="noStrike" cap="none"/>
                    </a:p>
                  </a:txBody>
                  <a:tcPr marL="91450" marR="91450" marT="45725" marB="45725"/>
                </a:tc>
                <a:tc>
                  <a:txBody>
                    <a:bodyPr/>
                    <a:lstStyle/>
                    <a:p>
                      <a:pPr marL="0" marR="0" lvl="0" indent="0" algn="ctr" rtl="0">
                        <a:spcBef>
                          <a:spcPts val="0"/>
                        </a:spcBef>
                        <a:spcAft>
                          <a:spcPts val="0"/>
                        </a:spcAft>
                        <a:buNone/>
                      </a:pPr>
                      <a:r>
                        <a:rPr lang="en-US" sz="1400" b="1" u="none" strike="noStrike" cap="none"/>
                        <a:t>Updated By</a:t>
                      </a:r>
                      <a:endParaRPr sz="1400" b="1" u="none" strike="noStrike" cap="none"/>
                    </a:p>
                  </a:txBody>
                  <a:tcPr marL="91450" marR="91450" marT="45725" marB="45725"/>
                </a:tc>
                <a:tc>
                  <a:txBody>
                    <a:bodyPr/>
                    <a:lstStyle/>
                    <a:p>
                      <a:pPr marL="0" marR="0" lvl="0" indent="0" algn="ctr" rtl="0">
                        <a:spcBef>
                          <a:spcPts val="0"/>
                        </a:spcBef>
                        <a:spcAft>
                          <a:spcPts val="0"/>
                        </a:spcAft>
                        <a:buNone/>
                      </a:pPr>
                      <a:r>
                        <a:rPr lang="en-US" sz="1400" b="1" u="none" strike="noStrike" cap="none"/>
                        <a:t>Reviewed</a:t>
                      </a:r>
                      <a:endParaRPr sz="1400" b="1"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200" u="none" strike="noStrike" cap="none"/>
                        <a:t>1.0</a:t>
                      </a:r>
                      <a:endParaRPr sz="1200"/>
                    </a:p>
                  </a:txBody>
                  <a:tcPr marL="91450" marR="91450" marT="45725" marB="45725"/>
                </a:tc>
                <a:tc>
                  <a:txBody>
                    <a:bodyPr/>
                    <a:lstStyle/>
                    <a:p>
                      <a:pPr marL="0" marR="0" lvl="0" indent="0" algn="l" rtl="0">
                        <a:spcBef>
                          <a:spcPts val="0"/>
                        </a:spcBef>
                        <a:spcAft>
                          <a:spcPts val="0"/>
                        </a:spcAft>
                        <a:buNone/>
                      </a:pPr>
                      <a:r>
                        <a:rPr lang="en-US" sz="1200"/>
                        <a:t>Initial</a:t>
                      </a:r>
                      <a:endParaRPr sz="1200"/>
                    </a:p>
                  </a:txBody>
                  <a:tcPr marL="91450" marR="91450" marT="45725" marB="45725"/>
                </a:tc>
                <a:tc>
                  <a:txBody>
                    <a:bodyPr/>
                    <a:lstStyle/>
                    <a:p>
                      <a:pPr marL="0" marR="0" lvl="0" indent="0" algn="l" rtl="0">
                        <a:spcBef>
                          <a:spcPts val="0"/>
                        </a:spcBef>
                        <a:spcAft>
                          <a:spcPts val="0"/>
                        </a:spcAft>
                        <a:buNone/>
                      </a:pPr>
                      <a:r>
                        <a:rPr lang="en-US" sz="1200"/>
                        <a:t>Hung Tran, Phong Ha, Bang Ngo, Bao Huynh</a:t>
                      </a: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n-US" sz="1200"/>
                        <a:t>Huy Tran, Cuong Do</a:t>
                      </a:r>
                      <a:endParaRPr/>
                    </a:p>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6"/>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Injector</a:t>
            </a:r>
            <a:br>
              <a:rPr lang="en-US"/>
            </a:br>
            <a:r>
              <a:rPr lang="en-US" sz="2400"/>
              <a:t>Dependency injection (DI)</a:t>
            </a:r>
            <a:endParaRPr/>
          </a:p>
        </p:txBody>
      </p:sp>
      <p:sp>
        <p:nvSpPr>
          <p:cNvPr id="378" name="Google Shape;378;p16"/>
          <p:cNvSpPr txBox="1">
            <a:spLocks noGrp="1"/>
          </p:cNvSpPr>
          <p:nvPr>
            <p:ph type="body" idx="1"/>
          </p:nvPr>
        </p:nvSpPr>
        <p:spPr>
          <a:xfrm>
            <a:off x="1154955" y="1654174"/>
            <a:ext cx="9868645" cy="3946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Maintains a container of service instances that it has previously created</a:t>
            </a:r>
            <a:endParaRPr/>
          </a:p>
          <a:p>
            <a:pPr marL="342900" lvl="0" indent="-342900" algn="l" rtl="0">
              <a:spcBef>
                <a:spcPts val="1000"/>
              </a:spcBef>
              <a:spcAft>
                <a:spcPts val="0"/>
              </a:spcAft>
              <a:buSzPts val="1440"/>
              <a:buChar char="►"/>
            </a:pPr>
            <a:r>
              <a:rPr lang="en-US"/>
              <a:t>If a requested service instance is not in the container, the injector makes one and adds it to the container before returning the service to Angular</a:t>
            </a:r>
            <a:endParaRPr/>
          </a:p>
          <a:p>
            <a:pPr marL="342900" lvl="0" indent="-342900" algn="l" rtl="0">
              <a:spcBef>
                <a:spcPts val="1000"/>
              </a:spcBef>
              <a:spcAft>
                <a:spcPts val="0"/>
              </a:spcAft>
              <a:buSzPts val="1440"/>
              <a:buChar char="►"/>
            </a:pPr>
            <a:r>
              <a:rPr lang="en-US" b="0" i="0">
                <a:solidFill>
                  <a:srgbClr val="444444"/>
                </a:solidFill>
                <a:latin typeface="Century Gothic"/>
                <a:ea typeface="Century Gothic"/>
                <a:cs typeface="Century Gothic"/>
                <a:sym typeface="Century Gothic"/>
              </a:rPr>
              <a:t>When all requested services have been resolved and returned, Angular can call the component's constructor with those services as arguments.</a:t>
            </a:r>
            <a:endParaRPr>
              <a:latin typeface="Century Gothic"/>
              <a:ea typeface="Century Gothic"/>
              <a:cs typeface="Century Gothic"/>
              <a:sym typeface="Century Gothic"/>
            </a:endParaRPr>
          </a:p>
          <a:p>
            <a:pPr marL="342900" lvl="0" indent="-251459" algn="l" rtl="0">
              <a:spcBef>
                <a:spcPts val="1000"/>
              </a:spcBef>
              <a:spcAft>
                <a:spcPts val="0"/>
              </a:spcAft>
              <a:buSzPts val="1440"/>
              <a:buNone/>
            </a:pPr>
            <a:endParaRPr/>
          </a:p>
        </p:txBody>
      </p:sp>
      <p:pic>
        <p:nvPicPr>
          <p:cNvPr id="379" name="Google Shape;379;p16" descr="Service"/>
          <p:cNvPicPr preferRelativeResize="0"/>
          <p:nvPr/>
        </p:nvPicPr>
        <p:blipFill rotWithShape="1">
          <a:blip r:embed="rId3">
            <a:alphaModFix/>
          </a:blip>
          <a:srcRect/>
          <a:stretch/>
        </p:blipFill>
        <p:spPr>
          <a:xfrm>
            <a:off x="3808038" y="3627436"/>
            <a:ext cx="4562475" cy="207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7"/>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Provider</a:t>
            </a:r>
            <a:br>
              <a:rPr lang="en-US"/>
            </a:br>
            <a:r>
              <a:rPr lang="en-US" sz="2400"/>
              <a:t>Dependency injection (DI)</a:t>
            </a:r>
            <a:endParaRPr/>
          </a:p>
        </p:txBody>
      </p:sp>
      <p:sp>
        <p:nvSpPr>
          <p:cNvPr id="385" name="Google Shape;385;p17"/>
          <p:cNvSpPr txBox="1">
            <a:spLocks noGrp="1"/>
          </p:cNvSpPr>
          <p:nvPr>
            <p:ph type="body" idx="1"/>
          </p:nvPr>
        </p:nvSpPr>
        <p:spPr>
          <a:xfrm>
            <a:off x="1154955" y="1654174"/>
            <a:ext cx="9868645" cy="3946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Century Gothic"/>
                <a:ea typeface="Century Gothic"/>
                <a:cs typeface="Century Gothic"/>
                <a:sym typeface="Century Gothic"/>
              </a:rPr>
              <a:t>In order for the injector to know which services to instantiate, you need to register a provider of each one of them</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Provider: creates or returns a service</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It is registered in a module or a component</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Add it to the root module for it to be available everywhere</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Register it in the component to get a new instance of the service with each new instance of the component</a:t>
            </a:r>
            <a:endParaRPr/>
          </a:p>
          <a:p>
            <a:pPr marL="342900" lvl="0" indent="-251459" algn="l" rtl="0">
              <a:spcBef>
                <a:spcPts val="1000"/>
              </a:spcBef>
              <a:spcAft>
                <a:spcPts val="0"/>
              </a:spcAft>
              <a:buSzPts val="1440"/>
              <a:buNone/>
            </a:pPr>
            <a:endParaRPr/>
          </a:p>
        </p:txBody>
      </p:sp>
      <p:pic>
        <p:nvPicPr>
          <p:cNvPr id="386" name="Google Shape;386;p17"/>
          <p:cNvPicPr preferRelativeResize="0"/>
          <p:nvPr/>
        </p:nvPicPr>
        <p:blipFill rotWithShape="1">
          <a:blip r:embed="rId3">
            <a:alphaModFix/>
          </a:blip>
          <a:srcRect/>
          <a:stretch/>
        </p:blipFill>
        <p:spPr>
          <a:xfrm>
            <a:off x="1926771" y="4365077"/>
            <a:ext cx="2857499" cy="1651000"/>
          </a:xfrm>
          <a:prstGeom prst="rect">
            <a:avLst/>
          </a:prstGeom>
          <a:noFill/>
          <a:ln>
            <a:noFill/>
          </a:ln>
        </p:spPr>
      </p:pic>
      <p:pic>
        <p:nvPicPr>
          <p:cNvPr id="387" name="Google Shape;387;p17"/>
          <p:cNvPicPr preferRelativeResize="0"/>
          <p:nvPr/>
        </p:nvPicPr>
        <p:blipFill rotWithShape="1">
          <a:blip r:embed="rId4">
            <a:alphaModFix/>
          </a:blip>
          <a:srcRect/>
          <a:stretch/>
        </p:blipFill>
        <p:spPr>
          <a:xfrm>
            <a:off x="5556085" y="4365077"/>
            <a:ext cx="5114996" cy="16774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8"/>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@Injectable()</a:t>
            </a:r>
            <a:br>
              <a:rPr lang="en-US"/>
            </a:br>
            <a:r>
              <a:rPr lang="en-US" sz="2400"/>
              <a:t>Dependency injection (DI)</a:t>
            </a:r>
            <a:endParaRPr/>
          </a:p>
        </p:txBody>
      </p:sp>
      <p:sp>
        <p:nvSpPr>
          <p:cNvPr id="393" name="Google Shape;393;p18"/>
          <p:cNvSpPr txBox="1">
            <a:spLocks noGrp="1"/>
          </p:cNvSpPr>
          <p:nvPr>
            <p:ph type="body" idx="1"/>
          </p:nvPr>
        </p:nvSpPr>
        <p:spPr>
          <a:xfrm>
            <a:off x="1154955" y="1654174"/>
            <a:ext cx="9868645" cy="3946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Century Gothic"/>
                <a:ea typeface="Century Gothic"/>
                <a:cs typeface="Century Gothic"/>
                <a:sym typeface="Century Gothic"/>
              </a:rPr>
              <a:t>@Injectable() marks a class as available to an injector for instantiation</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It is mandatory if the service class has and injected dependency</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For ex: if the service needs another service, which is injected in it</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It is highly recommended to add an @Injectable() decorator for every service class for the sake of</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Future proofing</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Consistency</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All components and directives are already subtypes of Injectable</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Event though they are instantiated by the injector, you don’t have to add the @Injectable() decorator to them</a:t>
            </a:r>
            <a:endParaRPr/>
          </a:p>
          <a:p>
            <a:pPr marL="342900" lvl="0" indent="-251459" algn="l" rtl="0">
              <a:spcBef>
                <a:spcPts val="1000"/>
              </a:spcBef>
              <a:spcAft>
                <a:spcPts val="0"/>
              </a:spcAft>
              <a:buSzPts val="144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9"/>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a:t>
            </a:r>
            <a:endParaRPr/>
          </a:p>
        </p:txBody>
      </p:sp>
      <p:sp>
        <p:nvSpPr>
          <p:cNvPr id="399" name="Google Shape;399;p19"/>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Create service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0"/>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Routing</a:t>
            </a:r>
            <a:endParaRPr/>
          </a:p>
        </p:txBody>
      </p:sp>
      <p:sp>
        <p:nvSpPr>
          <p:cNvPr id="405" name="Google Shape;405;p20"/>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In a single-page app, you change what the user sees by showing or hiding portions of the display that correspond to particular components, rather than going out to the server to get a new page. As users perform application tasks, they need to move between the different </a:t>
            </a:r>
            <a:r>
              <a:rPr lang="en-US" u="sng">
                <a:solidFill>
                  <a:schemeClr val="hlink"/>
                </a:solidFill>
                <a:hlinkClick r:id="rId3"/>
              </a:rPr>
              <a:t>views</a:t>
            </a:r>
            <a:r>
              <a:rPr lang="en-US"/>
              <a:t> that you have defined.</a:t>
            </a:r>
            <a:endParaRPr/>
          </a:p>
          <a:p>
            <a:pPr marL="342900" lvl="0" indent="-342900" algn="l" rtl="0">
              <a:spcBef>
                <a:spcPts val="1000"/>
              </a:spcBef>
              <a:spcAft>
                <a:spcPts val="0"/>
              </a:spcAft>
              <a:buSzPts val="1440"/>
              <a:buChar char="►"/>
            </a:pPr>
            <a:r>
              <a:rPr lang="en-US"/>
              <a:t>To handle the navigation from one view to the next, you use the Angular Router. The Router enables navigation by interpreting a browser URL as an instruction to change the view.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1"/>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Routing</a:t>
            </a:r>
            <a:endParaRPr/>
          </a:p>
        </p:txBody>
      </p:sp>
      <p:sp>
        <p:nvSpPr>
          <p:cNvPr id="411" name="Google Shape;411;p21"/>
          <p:cNvSpPr txBox="1">
            <a:spLocks noGrp="1"/>
          </p:cNvSpPr>
          <p:nvPr>
            <p:ph type="body" idx="1"/>
          </p:nvPr>
        </p:nvSpPr>
        <p:spPr>
          <a:xfrm>
            <a:off x="1154953" y="1562100"/>
            <a:ext cx="5215393" cy="1752599"/>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Char char="►"/>
            </a:pPr>
            <a:r>
              <a:rPr lang="en-US"/>
              <a:t>The CLI also sets up a Routes array for your routes and configures the imports and exports arrays for @NgModule()</a:t>
            </a:r>
            <a:endParaRPr/>
          </a:p>
          <a:p>
            <a:pPr marL="742950" lvl="1" indent="-285750" algn="l" rtl="0">
              <a:spcBef>
                <a:spcPts val="1000"/>
              </a:spcBef>
              <a:spcAft>
                <a:spcPts val="0"/>
              </a:spcAft>
              <a:buSzPct val="80000"/>
              <a:buChar char="►"/>
            </a:pPr>
            <a:r>
              <a:rPr lang="en-US"/>
              <a:t>path, defines the URL path for the route</a:t>
            </a:r>
            <a:endParaRPr/>
          </a:p>
          <a:p>
            <a:pPr marL="742950" lvl="1" indent="-285750" algn="l" rtl="0">
              <a:spcBef>
                <a:spcPts val="1000"/>
              </a:spcBef>
              <a:spcAft>
                <a:spcPts val="0"/>
              </a:spcAft>
              <a:buSzPct val="80000"/>
              <a:buChar char="►"/>
            </a:pPr>
            <a:r>
              <a:rPr lang="en-US"/>
              <a:t>component, defines the component Angular should use for the corresponding path.</a:t>
            </a:r>
            <a:endParaRPr/>
          </a:p>
        </p:txBody>
      </p:sp>
      <p:pic>
        <p:nvPicPr>
          <p:cNvPr id="412" name="Google Shape;412;p21"/>
          <p:cNvPicPr preferRelativeResize="0"/>
          <p:nvPr/>
        </p:nvPicPr>
        <p:blipFill rotWithShape="1">
          <a:blip r:embed="rId3">
            <a:alphaModFix/>
          </a:blip>
          <a:srcRect/>
          <a:stretch/>
        </p:blipFill>
        <p:spPr>
          <a:xfrm>
            <a:off x="1154954" y="3467100"/>
            <a:ext cx="5215392" cy="2674806"/>
          </a:xfrm>
          <a:prstGeom prst="rect">
            <a:avLst/>
          </a:prstGeom>
          <a:noFill/>
          <a:ln>
            <a:noFill/>
          </a:ln>
        </p:spPr>
      </p:pic>
      <p:sp>
        <p:nvSpPr>
          <p:cNvPr id="413" name="Google Shape;413;p21"/>
          <p:cNvSpPr txBox="1"/>
          <p:nvPr/>
        </p:nvSpPr>
        <p:spPr>
          <a:xfrm>
            <a:off x="6716308" y="1562100"/>
            <a:ext cx="4446993" cy="2755900"/>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Assign the anchor tag that you want to add the route to the </a:t>
            </a:r>
            <a:r>
              <a:rPr lang="en-US" sz="1800" b="0" i="1" u="none" strike="noStrike" cap="none">
                <a:solidFill>
                  <a:srgbClr val="3F3F3F"/>
                </a:solidFill>
                <a:latin typeface="Century Gothic"/>
                <a:ea typeface="Century Gothic"/>
                <a:cs typeface="Century Gothic"/>
                <a:sym typeface="Century Gothic"/>
              </a:rPr>
              <a:t>routerLink</a:t>
            </a:r>
            <a:r>
              <a:rPr lang="en-US" sz="1800" b="0" i="0" u="none" strike="noStrike" cap="none">
                <a:solidFill>
                  <a:srgbClr val="3F3F3F"/>
                </a:solidFill>
                <a:latin typeface="Century Gothic"/>
                <a:ea typeface="Century Gothic"/>
                <a:cs typeface="Century Gothic"/>
                <a:sym typeface="Century Gothic"/>
              </a:rPr>
              <a:t> attribute. Set the value of the attribute to the component to show when a user clicks on each link. </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Next, update your component template to include </a:t>
            </a:r>
            <a:r>
              <a:rPr lang="en-US" sz="1800" b="0" i="1" u="none" strike="noStrike" cap="none">
                <a:solidFill>
                  <a:srgbClr val="3F3F3F"/>
                </a:solidFill>
                <a:latin typeface="Century Gothic"/>
                <a:ea typeface="Century Gothic"/>
                <a:cs typeface="Century Gothic"/>
                <a:sym typeface="Century Gothic"/>
              </a:rPr>
              <a:t>&lt;router-outlet&gt;</a:t>
            </a:r>
            <a:r>
              <a:rPr lang="en-US" sz="1800" b="0" i="0" u="none" strike="noStrike" cap="none">
                <a:solidFill>
                  <a:srgbClr val="3F3F3F"/>
                </a:solidFill>
                <a:latin typeface="Century Gothic"/>
                <a:ea typeface="Century Gothic"/>
                <a:cs typeface="Century Gothic"/>
                <a:sym typeface="Century Gothic"/>
              </a:rPr>
              <a:t>. This element informs Angular to update the application view with the component for the selected route.</a:t>
            </a:r>
            <a:endParaRPr/>
          </a:p>
        </p:txBody>
      </p:sp>
      <p:pic>
        <p:nvPicPr>
          <p:cNvPr id="414" name="Google Shape;414;p21"/>
          <p:cNvPicPr preferRelativeResize="0"/>
          <p:nvPr/>
        </p:nvPicPr>
        <p:blipFill rotWithShape="1">
          <a:blip r:embed="rId4">
            <a:alphaModFix/>
          </a:blip>
          <a:srcRect/>
          <a:stretch/>
        </p:blipFill>
        <p:spPr>
          <a:xfrm>
            <a:off x="6716308" y="4635500"/>
            <a:ext cx="4446993" cy="15064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2"/>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a:t>
            </a:r>
            <a:endParaRPr/>
          </a:p>
        </p:txBody>
      </p:sp>
      <p:sp>
        <p:nvSpPr>
          <p:cNvPr id="420" name="Google Shape;420;p22"/>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Routing</a:t>
            </a:r>
            <a:endParaRPr/>
          </a:p>
          <a:p>
            <a:pPr marL="342900" lvl="0" indent="-342900" algn="l" rtl="0">
              <a:spcBef>
                <a:spcPts val="1000"/>
              </a:spcBef>
              <a:spcAft>
                <a:spcPts val="0"/>
              </a:spcAft>
              <a:buSzPts val="1440"/>
              <a:buChar char="►"/>
            </a:pPr>
            <a:r>
              <a:rPr lang="en-US"/>
              <a:t>Lazy loading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3"/>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Lifecycle</a:t>
            </a:r>
            <a:endParaRPr/>
          </a:p>
        </p:txBody>
      </p:sp>
      <p:sp>
        <p:nvSpPr>
          <p:cNvPr id="426" name="Google Shape;426;p23"/>
          <p:cNvSpPr txBox="1">
            <a:spLocks noGrp="1"/>
          </p:cNvSpPr>
          <p:nvPr>
            <p:ph type="body" idx="1"/>
          </p:nvPr>
        </p:nvSpPr>
        <p:spPr>
          <a:xfrm>
            <a:off x="1154955" y="1692274"/>
            <a:ext cx="9868645" cy="4200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 component instance has a lifecycle that starts when Angular instantiates the component class and renders the component view along with its child views. The lifecycle continues with change detection, as Angular checks to see when data-bound properties change, and updates both the view and the component instance as needed. The lifecycle ends when Angular destroys the component instance and removes its rendered template from the DOM. Directives have a similar lifecycle, as Angular creates, updates, and destroys instances in the course of execution.</a:t>
            </a:r>
            <a:endParaRPr/>
          </a:p>
          <a:p>
            <a:pPr marL="342900" lvl="0" indent="-342900" algn="l" rtl="0">
              <a:spcBef>
                <a:spcPts val="1000"/>
              </a:spcBef>
              <a:spcAft>
                <a:spcPts val="0"/>
              </a:spcAft>
              <a:buSzPts val="1440"/>
              <a:buChar char="►"/>
            </a:pPr>
            <a:r>
              <a:rPr lang="en-US"/>
              <a:t>Your application can use </a:t>
            </a:r>
            <a:r>
              <a:rPr lang="en-US" u="sng">
                <a:solidFill>
                  <a:schemeClr val="hlink"/>
                </a:solidFill>
                <a:hlinkClick r:id="rId3"/>
              </a:rPr>
              <a:t>lifecycle hook methods</a:t>
            </a:r>
            <a:r>
              <a:rPr lang="en-US"/>
              <a:t> to tap into key events in the lifecycle of a component or directive in order to initialize new instances, initiate change detection when needed, respond to updates during change detection, and clean up before deletion of instances.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4"/>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Lifecycle hooks</a:t>
            </a:r>
            <a:endParaRPr/>
          </a:p>
        </p:txBody>
      </p:sp>
      <p:sp>
        <p:nvSpPr>
          <p:cNvPr id="432" name="Google Shape;432;p24"/>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Lifecycle hooks are a special functionality in Angular that allow us to “hook into” and run code at a specific lifecycle event of a component or directive.</a:t>
            </a:r>
            <a:endParaRPr/>
          </a:p>
          <a:p>
            <a:pPr marL="342900" lvl="0" indent="-342900" algn="l" rtl="0">
              <a:spcBef>
                <a:spcPts val="1000"/>
              </a:spcBef>
              <a:spcAft>
                <a:spcPts val="0"/>
              </a:spcAft>
              <a:buSzPts val="1440"/>
              <a:buChar char="►"/>
            </a:pPr>
            <a:r>
              <a:rPr lang="en-US"/>
              <a:t>Angular manages components and directives for us   when it creates them, updates them, or destroys them. With lifecycle hooks, we can gain better control of our application.</a:t>
            </a:r>
            <a:endParaRPr/>
          </a:p>
          <a:p>
            <a:pPr marL="342900" lvl="0" indent="-342900" algn="l" rtl="0">
              <a:spcBef>
                <a:spcPts val="1000"/>
              </a:spcBef>
              <a:spcAft>
                <a:spcPts val="0"/>
              </a:spcAft>
              <a:buSzPts val="1440"/>
              <a:buChar char="►"/>
            </a:pPr>
            <a:r>
              <a:rPr lang="en-US"/>
              <a:t>To do this, we add some specific hook methods prefixed with ng to our component or directive. These hooks are split into two types: hooks for components or directives, and hooks for child components.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5"/>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Lifecycle event sequence</a:t>
            </a:r>
            <a:endParaRPr/>
          </a:p>
        </p:txBody>
      </p:sp>
      <p:sp>
        <p:nvSpPr>
          <p:cNvPr id="438" name="Google Shape;438;p25"/>
          <p:cNvSpPr txBox="1">
            <a:spLocks noGrp="1"/>
          </p:cNvSpPr>
          <p:nvPr>
            <p:ph type="body" idx="1"/>
          </p:nvPr>
        </p:nvSpPr>
        <p:spPr>
          <a:xfrm>
            <a:off x="1154955" y="1654174"/>
            <a:ext cx="9868645" cy="427672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Angular executes hook methods in the following sequence. You can use them to perform the following kinds of operations.</a:t>
            </a:r>
            <a:endParaRPr/>
          </a:p>
          <a:p>
            <a:pPr marL="742950" lvl="1" indent="-285750" algn="l" rtl="0">
              <a:spcBef>
                <a:spcPts val="1000"/>
              </a:spcBef>
              <a:spcAft>
                <a:spcPts val="0"/>
              </a:spcAft>
              <a:buSzPts val="1280"/>
              <a:buFont typeface="Century Gothic"/>
              <a:buAutoNum type="arabicPeriod"/>
            </a:pPr>
            <a:r>
              <a:rPr lang="en-US"/>
              <a:t>ngOnChanges()</a:t>
            </a:r>
            <a:endParaRPr/>
          </a:p>
          <a:p>
            <a:pPr marL="742950" lvl="1" indent="-285750" algn="l" rtl="0">
              <a:spcBef>
                <a:spcPts val="1000"/>
              </a:spcBef>
              <a:spcAft>
                <a:spcPts val="0"/>
              </a:spcAft>
              <a:buSzPts val="1280"/>
              <a:buFont typeface="Century Gothic"/>
              <a:buAutoNum type="arabicPeriod"/>
            </a:pPr>
            <a:r>
              <a:rPr lang="en-US"/>
              <a:t>ngOnInit()</a:t>
            </a:r>
            <a:endParaRPr/>
          </a:p>
          <a:p>
            <a:pPr marL="742950" lvl="1" indent="-285750" algn="l" rtl="0">
              <a:spcBef>
                <a:spcPts val="1000"/>
              </a:spcBef>
              <a:spcAft>
                <a:spcPts val="0"/>
              </a:spcAft>
              <a:buSzPts val="1280"/>
              <a:buFont typeface="Century Gothic"/>
              <a:buAutoNum type="arabicPeriod"/>
            </a:pPr>
            <a:r>
              <a:rPr lang="en-US"/>
              <a:t>ngDoCheck()</a:t>
            </a:r>
            <a:endParaRPr/>
          </a:p>
          <a:p>
            <a:pPr marL="742950" lvl="1" indent="-285750" algn="l" rtl="0">
              <a:spcBef>
                <a:spcPts val="1000"/>
              </a:spcBef>
              <a:spcAft>
                <a:spcPts val="0"/>
              </a:spcAft>
              <a:buSzPts val="1280"/>
              <a:buFont typeface="Century Gothic"/>
              <a:buAutoNum type="arabicPeriod"/>
            </a:pPr>
            <a:r>
              <a:rPr lang="en-US"/>
              <a:t>ngAfterContentInit()</a:t>
            </a:r>
            <a:endParaRPr/>
          </a:p>
          <a:p>
            <a:pPr marL="742950" lvl="1" indent="-285750" algn="l" rtl="0">
              <a:spcBef>
                <a:spcPts val="1000"/>
              </a:spcBef>
              <a:spcAft>
                <a:spcPts val="0"/>
              </a:spcAft>
              <a:buSzPts val="1280"/>
              <a:buFont typeface="Century Gothic"/>
              <a:buAutoNum type="arabicPeriod"/>
            </a:pPr>
            <a:r>
              <a:rPr lang="en-US"/>
              <a:t>ngAfterContentChecked()</a:t>
            </a:r>
            <a:endParaRPr/>
          </a:p>
          <a:p>
            <a:pPr marL="742950" lvl="1" indent="-285750" algn="l" rtl="0">
              <a:spcBef>
                <a:spcPts val="1000"/>
              </a:spcBef>
              <a:spcAft>
                <a:spcPts val="0"/>
              </a:spcAft>
              <a:buSzPts val="1280"/>
              <a:buFont typeface="Century Gothic"/>
              <a:buAutoNum type="arabicPeriod"/>
            </a:pPr>
            <a:r>
              <a:rPr lang="en-US"/>
              <a:t>ngAfterViewInit() </a:t>
            </a:r>
            <a:endParaRPr/>
          </a:p>
          <a:p>
            <a:pPr marL="742950" lvl="1" indent="-285750" algn="l" rtl="0">
              <a:spcBef>
                <a:spcPts val="1000"/>
              </a:spcBef>
              <a:spcAft>
                <a:spcPts val="0"/>
              </a:spcAft>
              <a:buSzPts val="1280"/>
              <a:buFont typeface="Century Gothic"/>
              <a:buAutoNum type="arabicPeriod"/>
            </a:pPr>
            <a:r>
              <a:rPr lang="en-US"/>
              <a:t>ngAfterViewChecked()</a:t>
            </a:r>
            <a:endParaRPr/>
          </a:p>
          <a:p>
            <a:pPr marL="742950" lvl="1" indent="-285750" algn="l" rtl="0">
              <a:spcBef>
                <a:spcPts val="1000"/>
              </a:spcBef>
              <a:spcAft>
                <a:spcPts val="0"/>
              </a:spcAft>
              <a:buSzPts val="1280"/>
              <a:buFont typeface="Century Gothic"/>
              <a:buAutoNum type="arabicPeriod"/>
            </a:pPr>
            <a:r>
              <a:rPr lang="en-US"/>
              <a:t>ngOnDestroy()</a:t>
            </a:r>
            <a:endParaRPr/>
          </a:p>
          <a:p>
            <a:pPr marL="742950" lvl="1" indent="-204469" algn="l" rtl="0">
              <a:spcBef>
                <a:spcPts val="1000"/>
              </a:spcBef>
              <a:spcAft>
                <a:spcPts val="0"/>
              </a:spcAft>
              <a:buSzPts val="1280"/>
              <a:buFont typeface="Century Gothic"/>
              <a:buNone/>
            </a:pPr>
            <a:endParaRPr/>
          </a:p>
        </p:txBody>
      </p:sp>
      <p:sp>
        <p:nvSpPr>
          <p:cNvPr id="439" name="Google Shape;439;p25"/>
          <p:cNvSpPr txBox="1"/>
          <p:nvPr/>
        </p:nvSpPr>
        <p:spPr>
          <a:xfrm>
            <a:off x="5803900" y="2260599"/>
            <a:ext cx="5372100" cy="2809875"/>
          </a:xfrm>
          <a:prstGeom prst="rect">
            <a:avLst/>
          </a:prstGeom>
          <a:noFill/>
          <a:ln>
            <a:noFill/>
          </a:ln>
        </p:spPr>
        <p:txBody>
          <a:bodyPr spcFirstLastPara="1" wrap="square" lIns="91425" tIns="45700" rIns="91425" bIns="45700" anchor="t" anchorCtr="0">
            <a:normAutofit/>
          </a:bodyPr>
          <a:lstStyle/>
          <a:p>
            <a:pPr marL="742950" marR="0" lvl="1" indent="-204469" algn="l" rtl="0">
              <a:spcBef>
                <a:spcPts val="0"/>
              </a:spcBef>
              <a:spcAft>
                <a:spcPts val="0"/>
              </a:spcAft>
              <a:buClr>
                <a:schemeClr val="accent1"/>
              </a:buClr>
              <a:buSzPts val="1280"/>
              <a:buFont typeface="Century Gothic"/>
              <a:buNone/>
            </a:pPr>
            <a:endParaRPr sz="16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What is Angular</a:t>
            </a:r>
            <a:endParaRPr/>
          </a:p>
        </p:txBody>
      </p:sp>
      <p:sp>
        <p:nvSpPr>
          <p:cNvPr id="247" name="Google Shape;247;p2"/>
          <p:cNvSpPr txBox="1">
            <a:spLocks noGrp="1"/>
          </p:cNvSpPr>
          <p:nvPr>
            <p:ph type="body" idx="1"/>
          </p:nvPr>
        </p:nvSpPr>
        <p:spPr>
          <a:xfrm>
            <a:off x="1154955" y="1654174"/>
            <a:ext cx="9868645" cy="41751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Angular 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a:t>
            </a:r>
            <a:endParaRPr/>
          </a:p>
        </p:txBody>
      </p:sp>
      <p:pic>
        <p:nvPicPr>
          <p:cNvPr id="248" name="Google Shape;248;p2"/>
          <p:cNvPicPr preferRelativeResize="0"/>
          <p:nvPr/>
        </p:nvPicPr>
        <p:blipFill rotWithShape="1">
          <a:blip r:embed="rId3">
            <a:alphaModFix/>
          </a:blip>
          <a:srcRect/>
          <a:stretch/>
        </p:blipFill>
        <p:spPr>
          <a:xfrm>
            <a:off x="2990017" y="2925331"/>
            <a:ext cx="6211966" cy="290396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26" descr="Flat Lay Photography of Macbook Pro Beside White Spiral Notebook and Green Mug"/>
          <p:cNvPicPr preferRelativeResize="0"/>
          <p:nvPr/>
        </p:nvPicPr>
        <p:blipFill rotWithShape="1">
          <a:blip r:embed="rId3">
            <a:alphaModFix/>
          </a:blip>
          <a:srcRect t="5729" b="189"/>
          <a:stretch/>
        </p:blipFill>
        <p:spPr>
          <a:xfrm>
            <a:off x="0" y="-38101"/>
            <a:ext cx="12192000" cy="6882245"/>
          </a:xfrm>
          <a:prstGeom prst="rect">
            <a:avLst/>
          </a:prstGeom>
          <a:noFill/>
          <a:ln>
            <a:noFill/>
          </a:ln>
        </p:spPr>
      </p:pic>
      <p:pic>
        <p:nvPicPr>
          <p:cNvPr id="445" name="Google Shape;445;p26"/>
          <p:cNvPicPr preferRelativeResize="0"/>
          <p:nvPr/>
        </p:nvPicPr>
        <p:blipFill rotWithShape="1">
          <a:blip r:embed="rId4">
            <a:alphaModFix/>
          </a:blip>
          <a:srcRect/>
          <a:stretch/>
        </p:blipFill>
        <p:spPr>
          <a:xfrm rot="3618775">
            <a:off x="3301292" y="863395"/>
            <a:ext cx="5438838" cy="5940051"/>
          </a:xfrm>
          <a:prstGeom prst="rect">
            <a:avLst/>
          </a:prstGeom>
          <a:noFill/>
          <a:ln>
            <a:noFill/>
          </a:ln>
        </p:spPr>
      </p:pic>
      <p:sp>
        <p:nvSpPr>
          <p:cNvPr id="446" name="Google Shape;446;p26"/>
          <p:cNvSpPr/>
          <p:nvPr/>
        </p:nvSpPr>
        <p:spPr>
          <a:xfrm>
            <a:off x="4075762" y="4254700"/>
            <a:ext cx="1088571" cy="87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7" name="Google Shape;447;p26"/>
          <p:cNvSpPr txBox="1"/>
          <p:nvPr/>
        </p:nvSpPr>
        <p:spPr>
          <a:xfrm>
            <a:off x="2250622" y="3021323"/>
            <a:ext cx="7678057"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0" u="none" strike="noStrike" cap="none">
                <a:solidFill>
                  <a:schemeClr val="lt1"/>
                </a:solidFill>
                <a:latin typeface="Open Sans"/>
                <a:ea typeface="Open Sans"/>
                <a:cs typeface="Open Sans"/>
                <a:sym typeface="Open Sans"/>
              </a:rPr>
              <a:t>Thank You!</a:t>
            </a:r>
            <a:endParaRPr sz="6000" b="1" i="0" u="none" strike="noStrike" cap="none">
              <a:solidFill>
                <a:schemeClr val="lt1"/>
              </a:solidFill>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dd78f06ca7_0_0"/>
          <p:cNvSpPr txBox="1">
            <a:spLocks noGrp="1"/>
          </p:cNvSpPr>
          <p:nvPr>
            <p:ph type="title"/>
          </p:nvPr>
        </p:nvSpPr>
        <p:spPr>
          <a:xfrm>
            <a:off x="1154953" y="332318"/>
            <a:ext cx="9868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Why choosing Angular</a:t>
            </a:r>
            <a:endParaRPr/>
          </a:p>
        </p:txBody>
      </p:sp>
      <p:sp>
        <p:nvSpPr>
          <p:cNvPr id="255" name="Google Shape;255;gdd78f06ca7_0_0"/>
          <p:cNvSpPr txBox="1">
            <a:spLocks noGrp="1"/>
          </p:cNvSpPr>
          <p:nvPr>
            <p:ph type="body" idx="1"/>
          </p:nvPr>
        </p:nvSpPr>
        <p:spPr>
          <a:xfrm>
            <a:off x="1154950" y="1733000"/>
            <a:ext cx="3721200" cy="4404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1000"/>
              </a:spcBef>
              <a:spcAft>
                <a:spcPts val="0"/>
              </a:spcAft>
              <a:buSzPts val="1440"/>
              <a:buChar char="►"/>
            </a:pPr>
            <a:r>
              <a:rPr lang="en-US"/>
              <a:t>Supported by </a:t>
            </a:r>
            <a:r>
              <a:rPr lang="en-US" u="sng">
                <a:solidFill>
                  <a:schemeClr val="hlink"/>
                </a:solidFill>
                <a:hlinkClick r:id="rId3"/>
              </a:rPr>
              <a:t>Google </a:t>
            </a:r>
            <a:endParaRPr/>
          </a:p>
        </p:txBody>
      </p:sp>
      <p:pic>
        <p:nvPicPr>
          <p:cNvPr id="256" name="Google Shape;256;gdd78f06ca7_0_0"/>
          <p:cNvPicPr preferRelativeResize="0"/>
          <p:nvPr/>
        </p:nvPicPr>
        <p:blipFill>
          <a:blip r:embed="rId4">
            <a:alphaModFix/>
          </a:blip>
          <a:stretch>
            <a:fillRect/>
          </a:stretch>
        </p:blipFill>
        <p:spPr>
          <a:xfrm>
            <a:off x="6791650" y="1283825"/>
            <a:ext cx="4683399" cy="3930050"/>
          </a:xfrm>
          <a:prstGeom prst="rect">
            <a:avLst/>
          </a:prstGeom>
          <a:noFill/>
          <a:ln>
            <a:noFill/>
          </a:ln>
        </p:spPr>
      </p:pic>
      <p:pic>
        <p:nvPicPr>
          <p:cNvPr id="257" name="Google Shape;257;gdd78f06ca7_0_0"/>
          <p:cNvPicPr preferRelativeResize="0"/>
          <p:nvPr/>
        </p:nvPicPr>
        <p:blipFill>
          <a:blip r:embed="rId5">
            <a:alphaModFix/>
          </a:blip>
          <a:stretch>
            <a:fillRect/>
          </a:stretch>
        </p:blipFill>
        <p:spPr>
          <a:xfrm>
            <a:off x="4213725" y="2140025"/>
            <a:ext cx="2577925" cy="2577925"/>
          </a:xfrm>
          <a:prstGeom prst="rect">
            <a:avLst/>
          </a:prstGeom>
          <a:noFill/>
          <a:ln>
            <a:noFill/>
          </a:ln>
        </p:spPr>
      </p:pic>
      <p:sp>
        <p:nvSpPr>
          <p:cNvPr id="258" name="Google Shape;258;gdd78f06ca7_0_0"/>
          <p:cNvSpPr txBox="1">
            <a:spLocks noGrp="1"/>
          </p:cNvSpPr>
          <p:nvPr>
            <p:ph type="body" idx="1"/>
          </p:nvPr>
        </p:nvSpPr>
        <p:spPr>
          <a:xfrm>
            <a:off x="1154950" y="2250900"/>
            <a:ext cx="3721200" cy="485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440"/>
              <a:buChar char="►"/>
            </a:pPr>
            <a:r>
              <a:rPr lang="en-US"/>
              <a:t>Typescript</a:t>
            </a:r>
            <a:endParaRPr/>
          </a:p>
        </p:txBody>
      </p:sp>
      <p:sp>
        <p:nvSpPr>
          <p:cNvPr id="259" name="Google Shape;259;gdd78f06ca7_0_0"/>
          <p:cNvSpPr txBox="1">
            <a:spLocks noGrp="1"/>
          </p:cNvSpPr>
          <p:nvPr>
            <p:ph type="body" idx="1"/>
          </p:nvPr>
        </p:nvSpPr>
        <p:spPr>
          <a:xfrm>
            <a:off x="1154950" y="2834550"/>
            <a:ext cx="3721200" cy="485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440"/>
              <a:buChar char="►"/>
            </a:pPr>
            <a:r>
              <a:rPr lang="en-US"/>
              <a:t>Declarative UI</a:t>
            </a:r>
            <a:endParaRPr/>
          </a:p>
        </p:txBody>
      </p:sp>
      <p:pic>
        <p:nvPicPr>
          <p:cNvPr id="260" name="Google Shape;260;gdd78f06ca7_0_0"/>
          <p:cNvPicPr preferRelativeResize="0"/>
          <p:nvPr/>
        </p:nvPicPr>
        <p:blipFill>
          <a:blip r:embed="rId6">
            <a:alphaModFix/>
          </a:blip>
          <a:stretch>
            <a:fillRect/>
          </a:stretch>
        </p:blipFill>
        <p:spPr>
          <a:xfrm>
            <a:off x="432550" y="3319950"/>
            <a:ext cx="3781176" cy="24907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par>
                                <p:cTn id="8" presetID="10" presetClass="entr" presetSubtype="0" fill="hold" nodeType="withEffect">
                                  <p:stCondLst>
                                    <p:cond delay="0"/>
                                  </p:stCondLst>
                                  <p:childTnLst>
                                    <p:set>
                                      <p:cBhvr>
                                        <p:cTn id="9" dur="1" fill="hold">
                                          <p:stCondLst>
                                            <p:cond delay="0"/>
                                          </p:stCondLst>
                                        </p:cTn>
                                        <p:tgtEl>
                                          <p:spTgt spid="256"/>
                                        </p:tgtEl>
                                        <p:attrNameLst>
                                          <p:attrName>style.visibility</p:attrName>
                                        </p:attrNameLst>
                                      </p:cBhvr>
                                      <p:to>
                                        <p:strVal val="visible"/>
                                      </p:to>
                                    </p:set>
                                    <p:animEffect transition="in" filter="fade">
                                      <p:cBhvr>
                                        <p:cTn id="10" dur="1000"/>
                                        <p:tgtEl>
                                          <p:spTgt spid="2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8"/>
                                        </p:tgtEl>
                                        <p:attrNameLst>
                                          <p:attrName>style.visibility</p:attrName>
                                        </p:attrNameLst>
                                      </p:cBhvr>
                                      <p:to>
                                        <p:strVal val="visible"/>
                                      </p:to>
                                    </p:set>
                                    <p:animEffect transition="in" filter="fade">
                                      <p:cBhvr>
                                        <p:cTn id="15" dur="1000"/>
                                        <p:tgtEl>
                                          <p:spTgt spid="258"/>
                                        </p:tgtEl>
                                      </p:cBhvr>
                                    </p:animEffect>
                                  </p:childTnLst>
                                </p:cTn>
                              </p:par>
                              <p:par>
                                <p:cTn id="16" presetID="10" presetClass="entr" presetSubtype="0" fill="hold" nodeType="withEffect">
                                  <p:stCondLst>
                                    <p:cond delay="0"/>
                                  </p:stCondLst>
                                  <p:childTnLst>
                                    <p:set>
                                      <p:cBhvr>
                                        <p:cTn id="17" dur="1" fill="hold">
                                          <p:stCondLst>
                                            <p:cond delay="0"/>
                                          </p:stCondLst>
                                        </p:cTn>
                                        <p:tgtEl>
                                          <p:spTgt spid="257"/>
                                        </p:tgtEl>
                                        <p:attrNameLst>
                                          <p:attrName>style.visibility</p:attrName>
                                        </p:attrNameLst>
                                      </p:cBhvr>
                                      <p:to>
                                        <p:strVal val="visible"/>
                                      </p:to>
                                    </p:set>
                                    <p:animEffect transition="in" filter="fade">
                                      <p:cBhvr>
                                        <p:cTn id="18" dur="1000"/>
                                        <p:tgtEl>
                                          <p:spTgt spid="25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9"/>
                                        </p:tgtEl>
                                        <p:attrNameLst>
                                          <p:attrName>style.visibility</p:attrName>
                                        </p:attrNameLst>
                                      </p:cBhvr>
                                      <p:to>
                                        <p:strVal val="visible"/>
                                      </p:to>
                                    </p:set>
                                    <p:animEffect transition="in" filter="fade">
                                      <p:cBhvr>
                                        <p:cTn id="23" dur="1000"/>
                                        <p:tgtEl>
                                          <p:spTgt spid="259"/>
                                        </p:tgtEl>
                                      </p:cBhvr>
                                    </p:animEffect>
                                  </p:childTnLst>
                                </p:cTn>
                              </p:par>
                              <p:par>
                                <p:cTn id="24" presetID="10" presetClass="entr" presetSubtype="0" fill="hold" nodeType="withEffect">
                                  <p:stCondLst>
                                    <p:cond delay="0"/>
                                  </p:stCondLst>
                                  <p:childTnLst>
                                    <p:set>
                                      <p:cBhvr>
                                        <p:cTn id="25" dur="1" fill="hold">
                                          <p:stCondLst>
                                            <p:cond delay="0"/>
                                          </p:stCondLst>
                                        </p:cTn>
                                        <p:tgtEl>
                                          <p:spTgt spid="260"/>
                                        </p:tgtEl>
                                        <p:attrNameLst>
                                          <p:attrName>style.visibility</p:attrName>
                                        </p:attrNameLst>
                                      </p:cBhvr>
                                      <p:to>
                                        <p:strVal val="visible"/>
                                      </p:to>
                                    </p:set>
                                    <p:animEffect transition="in" filter="fade">
                                      <p:cBhvr>
                                        <p:cTn id="26"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Angular Architecture</a:t>
            </a:r>
            <a:endParaRPr/>
          </a:p>
        </p:txBody>
      </p:sp>
      <p:pic>
        <p:nvPicPr>
          <p:cNvPr id="266" name="Google Shape;266;p3"/>
          <p:cNvPicPr preferRelativeResize="0">
            <a:picLocks noGrp="1"/>
          </p:cNvPicPr>
          <p:nvPr>
            <p:ph type="body" idx="1"/>
          </p:nvPr>
        </p:nvPicPr>
        <p:blipFill rotWithShape="1">
          <a:blip r:embed="rId3">
            <a:alphaModFix/>
          </a:blip>
          <a:srcRect/>
          <a:stretch/>
        </p:blipFill>
        <p:spPr>
          <a:xfrm>
            <a:off x="1154953" y="1613085"/>
            <a:ext cx="7173703" cy="4358825"/>
          </a:xfrm>
          <a:prstGeom prst="rect">
            <a:avLst/>
          </a:prstGeom>
          <a:noFill/>
          <a:ln>
            <a:noFill/>
          </a:ln>
        </p:spPr>
      </p:pic>
      <p:sp>
        <p:nvSpPr>
          <p:cNvPr id="267" name="Google Shape;267;p3"/>
          <p:cNvSpPr txBox="1"/>
          <p:nvPr/>
        </p:nvSpPr>
        <p:spPr>
          <a:xfrm>
            <a:off x="8563855" y="1994580"/>
            <a:ext cx="3205779" cy="2868840"/>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Modules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Components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Templates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Metadata</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Data binding</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Directives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Services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Dependency injection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daea4a5fc5_0_0"/>
          <p:cNvSpPr txBox="1">
            <a:spLocks noGrp="1"/>
          </p:cNvSpPr>
          <p:nvPr>
            <p:ph type="title"/>
          </p:nvPr>
        </p:nvSpPr>
        <p:spPr>
          <a:xfrm>
            <a:off x="1154953" y="332318"/>
            <a:ext cx="9868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Angular CLI</a:t>
            </a:r>
            <a:endParaRPr/>
          </a:p>
        </p:txBody>
      </p:sp>
      <p:sp>
        <p:nvSpPr>
          <p:cNvPr id="274" name="Google Shape;274;gdaea4a5fc5_0_0"/>
          <p:cNvSpPr txBox="1">
            <a:spLocks noGrp="1"/>
          </p:cNvSpPr>
          <p:nvPr>
            <p:ph type="body" idx="1"/>
          </p:nvPr>
        </p:nvSpPr>
        <p:spPr>
          <a:xfrm>
            <a:off x="1154950" y="1552825"/>
            <a:ext cx="10307700" cy="7671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US"/>
              <a:t>The Angular CLI is a command-line interface tool that you use to initialize, develop, scaffold, and maintain Angular applications directly from a command shell.</a:t>
            </a:r>
            <a:endParaRPr/>
          </a:p>
        </p:txBody>
      </p:sp>
      <p:sp>
        <p:nvSpPr>
          <p:cNvPr id="275" name="Google Shape;275;gdaea4a5fc5_0_0"/>
          <p:cNvSpPr txBox="1">
            <a:spLocks noGrp="1"/>
          </p:cNvSpPr>
          <p:nvPr>
            <p:ph type="body" idx="1"/>
          </p:nvPr>
        </p:nvSpPr>
        <p:spPr>
          <a:xfrm>
            <a:off x="1790825" y="2396625"/>
            <a:ext cx="4413300" cy="383700"/>
          </a:xfrm>
          <a:prstGeom prst="rect">
            <a:avLst/>
          </a:prstGeom>
          <a:solidFill>
            <a:srgbClr val="444444"/>
          </a:solidFill>
        </p:spPr>
        <p:txBody>
          <a:bodyPr spcFirstLastPara="1" wrap="square" lIns="91425" tIns="45700" rIns="91425" bIns="45700" anchor="ctr" anchorCtr="0">
            <a:normAutofit fontScale="77500" lnSpcReduction="20000"/>
          </a:bodyPr>
          <a:lstStyle/>
          <a:p>
            <a:pPr marL="0" lvl="0" indent="0" algn="l" rtl="0">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npm install -g @angular/cli</a:t>
            </a:r>
            <a:endParaRPr sz="2300"/>
          </a:p>
        </p:txBody>
      </p:sp>
      <p:sp>
        <p:nvSpPr>
          <p:cNvPr id="276" name="Google Shape;276;gdaea4a5fc5_0_0"/>
          <p:cNvSpPr txBox="1">
            <a:spLocks noGrp="1"/>
          </p:cNvSpPr>
          <p:nvPr>
            <p:ph type="body" idx="1"/>
          </p:nvPr>
        </p:nvSpPr>
        <p:spPr>
          <a:xfrm>
            <a:off x="1790825" y="3083400"/>
            <a:ext cx="4413300" cy="383700"/>
          </a:xfrm>
          <a:prstGeom prst="rect">
            <a:avLst/>
          </a:prstGeom>
          <a:solidFill>
            <a:srgbClr val="444444"/>
          </a:solidFill>
        </p:spPr>
        <p:txBody>
          <a:bodyPr spcFirstLastPara="1" wrap="square" lIns="91425" tIns="45700" rIns="91425" bIns="45700" anchor="ctr" anchorCtr="0">
            <a:normAutofit fontScale="77500" lnSpcReduction="20000"/>
          </a:bodyPr>
          <a:lstStyle/>
          <a:p>
            <a:pPr marL="0" lvl="0" indent="0" algn="l" rtl="0">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new &lt;project name&gt;</a:t>
            </a:r>
            <a:endParaRPr sz="2300"/>
          </a:p>
        </p:txBody>
      </p:sp>
      <p:sp>
        <p:nvSpPr>
          <p:cNvPr id="277" name="Google Shape;277;gdaea4a5fc5_0_0"/>
          <p:cNvSpPr txBox="1">
            <a:spLocks noGrp="1"/>
          </p:cNvSpPr>
          <p:nvPr>
            <p:ph type="body" idx="1"/>
          </p:nvPr>
        </p:nvSpPr>
        <p:spPr>
          <a:xfrm>
            <a:off x="1790825" y="3770175"/>
            <a:ext cx="4638600" cy="383700"/>
          </a:xfrm>
          <a:prstGeom prst="rect">
            <a:avLst/>
          </a:prstGeom>
          <a:solidFill>
            <a:srgbClr val="444444"/>
          </a:solidFill>
        </p:spPr>
        <p:txBody>
          <a:bodyPr spcFirstLastPara="1" wrap="square" lIns="91425" tIns="45700" rIns="91425" bIns="45700" anchor="ctr" anchorCtr="0">
            <a:normAutofit fontScale="77500" lnSpcReduction="20000"/>
          </a:bodyPr>
          <a:lstStyle/>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generate &lt;type&gt; &lt;name&gt; [options]</a:t>
            </a:r>
            <a:endParaRPr sz="1600">
              <a:solidFill>
                <a:srgbClr val="17FF0B"/>
              </a:solidFill>
              <a:highlight>
                <a:srgbClr val="444444"/>
              </a:highlight>
              <a:latin typeface="Roboto Mono"/>
              <a:ea typeface="Roboto Mono"/>
              <a:cs typeface="Roboto Mono"/>
              <a:sym typeface="Roboto Mono"/>
            </a:endParaRPr>
          </a:p>
        </p:txBody>
      </p:sp>
      <p:sp>
        <p:nvSpPr>
          <p:cNvPr id="278" name="Google Shape;278;gdaea4a5fc5_0_0"/>
          <p:cNvSpPr txBox="1">
            <a:spLocks noGrp="1"/>
          </p:cNvSpPr>
          <p:nvPr>
            <p:ph type="body" idx="1"/>
          </p:nvPr>
        </p:nvSpPr>
        <p:spPr>
          <a:xfrm>
            <a:off x="6598075" y="2396625"/>
            <a:ext cx="4638600" cy="1240800"/>
          </a:xfrm>
          <a:prstGeom prst="rect">
            <a:avLst/>
          </a:prstGeom>
          <a:solidFill>
            <a:srgbClr val="444444"/>
          </a:solidFill>
        </p:spPr>
        <p:txBody>
          <a:bodyPr spcFirstLastPara="1" wrap="square" lIns="91425" tIns="45700" rIns="91425" bIns="45700" anchor="ctr" anchorCtr="0">
            <a:normAutofit/>
          </a:bodyPr>
          <a:lstStyle/>
          <a:p>
            <a:pPr marL="0" marR="0" lvl="0" indent="0" algn="l" rtl="0">
              <a:lnSpc>
                <a:spcPct val="100000"/>
              </a:lnSpc>
              <a:spcBef>
                <a:spcPts val="1000"/>
              </a:spcBef>
              <a:spcAft>
                <a:spcPts val="0"/>
              </a:spcAft>
              <a:buClr>
                <a:schemeClr val="dk1"/>
              </a:buClr>
              <a:buSzPts val="1100"/>
              <a:buFont typeface="Arial"/>
              <a:buNone/>
            </a:pPr>
            <a:r>
              <a:rPr lang="en-US" sz="1600">
                <a:solidFill>
                  <a:srgbClr val="17FF0B"/>
                </a:solidFill>
                <a:highlight>
                  <a:srgbClr val="444444"/>
                </a:highlight>
                <a:latin typeface="Roboto Mono"/>
                <a:ea typeface="Roboto Mono"/>
                <a:cs typeface="Roboto Mono"/>
                <a:sym typeface="Roboto Mono"/>
              </a:rPr>
              <a:t> ng extract-i18n &lt;project&gt; [options]</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Clr>
                <a:schemeClr val="dk1"/>
              </a:buClr>
              <a:buSzPts val="1100"/>
              <a:buFont typeface="Arial"/>
              <a:buNone/>
            </a:pPr>
            <a:r>
              <a:rPr lang="en-US" sz="1600">
                <a:solidFill>
                  <a:srgbClr val="17FF0B"/>
                </a:solidFill>
                <a:highlight>
                  <a:srgbClr val="444444"/>
                </a:highlight>
                <a:latin typeface="Roboto Mono"/>
                <a:ea typeface="Roboto Mono"/>
                <a:cs typeface="Roboto Mono"/>
                <a:sym typeface="Roboto Mono"/>
              </a:rPr>
              <a:t> ng i18n-extract &lt;project&gt; [options]</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xi18n &lt;project&gt; [options]</a:t>
            </a:r>
            <a:endParaRPr sz="1600">
              <a:solidFill>
                <a:srgbClr val="17FF0B"/>
              </a:solidFill>
              <a:highlight>
                <a:srgbClr val="444444"/>
              </a:highlight>
              <a:latin typeface="Roboto Mono"/>
              <a:ea typeface="Roboto Mono"/>
              <a:cs typeface="Roboto Mono"/>
              <a:sym typeface="Roboto Mono"/>
            </a:endParaRPr>
          </a:p>
        </p:txBody>
      </p:sp>
      <p:sp>
        <p:nvSpPr>
          <p:cNvPr id="279" name="Google Shape;279;gdaea4a5fc5_0_0"/>
          <p:cNvSpPr txBox="1">
            <a:spLocks noGrp="1"/>
          </p:cNvSpPr>
          <p:nvPr>
            <p:ph type="body" idx="1"/>
          </p:nvPr>
        </p:nvSpPr>
        <p:spPr>
          <a:xfrm>
            <a:off x="6660375" y="3911625"/>
            <a:ext cx="4638600" cy="1240800"/>
          </a:xfrm>
          <a:prstGeom prst="rect">
            <a:avLst/>
          </a:prstGeom>
          <a:solidFill>
            <a:srgbClr val="444444"/>
          </a:solidFill>
        </p:spPr>
        <p:txBody>
          <a:bodyPr spcFirstLastPara="1" wrap="square" lIns="91425" tIns="45700" rIns="91425" bIns="45700" anchor="ctr" anchorCtr="0">
            <a:normAutofit/>
          </a:bodyPr>
          <a:lstStyle/>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build</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test</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e2e</a:t>
            </a:r>
            <a:endParaRPr sz="1600">
              <a:solidFill>
                <a:srgbClr val="17FF0B"/>
              </a:solidFill>
              <a:highlight>
                <a:srgbClr val="444444"/>
              </a:highlight>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daea4a5fc5_1_0"/>
          <p:cNvSpPr txBox="1">
            <a:spLocks noGrp="1"/>
          </p:cNvSpPr>
          <p:nvPr>
            <p:ph type="title"/>
          </p:nvPr>
        </p:nvSpPr>
        <p:spPr>
          <a:xfrm>
            <a:off x="1154953" y="332318"/>
            <a:ext cx="9868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Angular coding </a:t>
            </a:r>
            <a:r>
              <a:rPr lang="en-US" u="sng">
                <a:solidFill>
                  <a:schemeClr val="hlink"/>
                </a:solidFill>
                <a:hlinkClick r:id="rId3"/>
              </a:rPr>
              <a:t>style </a:t>
            </a:r>
            <a:endParaRPr/>
          </a:p>
        </p:txBody>
      </p:sp>
      <p:sp>
        <p:nvSpPr>
          <p:cNvPr id="286" name="Google Shape;286;gdaea4a5fc5_1_0"/>
          <p:cNvSpPr txBox="1">
            <a:spLocks noGrp="1"/>
          </p:cNvSpPr>
          <p:nvPr>
            <p:ph type="body" idx="1"/>
          </p:nvPr>
        </p:nvSpPr>
        <p:spPr>
          <a:xfrm>
            <a:off x="1154950" y="1654175"/>
            <a:ext cx="9868500" cy="38976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440"/>
              <a:buChar char="►"/>
            </a:pPr>
            <a:r>
              <a:rPr lang="en-US" dirty="0"/>
              <a:t>Separate file names with dots and dashes</a:t>
            </a:r>
            <a:endParaRPr dirty="0"/>
          </a:p>
          <a:p>
            <a:pPr marL="742950" lvl="1" indent="-285750" algn="l" rtl="0">
              <a:spcBef>
                <a:spcPts val="1000"/>
              </a:spcBef>
              <a:spcAft>
                <a:spcPts val="0"/>
              </a:spcAft>
              <a:buSzPts val="1440"/>
              <a:buChar char="►"/>
            </a:pPr>
            <a:r>
              <a:rPr lang="en-US" dirty="0"/>
              <a:t>Do use dashes to separate words in the descriptive name.</a:t>
            </a:r>
            <a:endParaRPr dirty="0"/>
          </a:p>
          <a:p>
            <a:pPr marL="742950" lvl="1" indent="-285750" algn="l" rtl="0">
              <a:spcBef>
                <a:spcPts val="1000"/>
              </a:spcBef>
              <a:spcAft>
                <a:spcPts val="0"/>
              </a:spcAft>
              <a:buSzPts val="1440"/>
              <a:buChar char="►"/>
            </a:pPr>
            <a:r>
              <a:rPr lang="en-US" dirty="0"/>
              <a:t>Do use dots to separate the descriptive name from the type.</a:t>
            </a:r>
            <a:endParaRPr dirty="0"/>
          </a:p>
          <a:p>
            <a:pPr marL="742950" lvl="1" indent="-285750" algn="l" rtl="0">
              <a:spcBef>
                <a:spcPts val="1000"/>
              </a:spcBef>
              <a:spcAft>
                <a:spcPts val="0"/>
              </a:spcAft>
              <a:buSzPts val="1440"/>
              <a:buChar char="►"/>
            </a:pPr>
            <a:r>
              <a:rPr lang="en-US" dirty="0"/>
              <a:t>like: </a:t>
            </a:r>
            <a:r>
              <a:rPr lang="en-US" b="1" i="1" dirty="0"/>
              <a:t>my-</a:t>
            </a:r>
            <a:r>
              <a:rPr lang="en-US" b="1" i="1" dirty="0" err="1"/>
              <a:t>feature.type.ts</a:t>
            </a:r>
            <a:endParaRPr b="1" i="1" dirty="0"/>
          </a:p>
          <a:p>
            <a:pPr marL="342900" lvl="0" indent="-342900" algn="l" rtl="0">
              <a:spcBef>
                <a:spcPts val="1000"/>
              </a:spcBef>
              <a:spcAft>
                <a:spcPts val="0"/>
              </a:spcAft>
              <a:buSzPts val="1440"/>
              <a:buChar char="►"/>
            </a:pPr>
            <a:r>
              <a:rPr lang="en-US" dirty="0"/>
              <a:t>Use lower camel case for naming the selectors of directives.</a:t>
            </a:r>
            <a:endParaRPr dirty="0"/>
          </a:p>
          <a:p>
            <a:pPr marL="342900" lvl="0" indent="-342900" algn="l" rtl="0">
              <a:spcBef>
                <a:spcPts val="1000"/>
              </a:spcBef>
              <a:spcAft>
                <a:spcPts val="0"/>
              </a:spcAft>
              <a:buSzPts val="1440"/>
              <a:buChar char="►"/>
            </a:pPr>
            <a:r>
              <a:rPr lang="en-US" dirty="0"/>
              <a:t>Unit test file names</a:t>
            </a:r>
            <a:endParaRPr dirty="0"/>
          </a:p>
          <a:p>
            <a:pPr marL="742950" lvl="1" indent="-285750" algn="l" rtl="0">
              <a:spcBef>
                <a:spcPts val="1000"/>
              </a:spcBef>
              <a:spcAft>
                <a:spcPts val="0"/>
              </a:spcAft>
              <a:buSzPts val="1440"/>
              <a:buChar char="►"/>
            </a:pPr>
            <a:r>
              <a:rPr lang="en-US" dirty="0"/>
              <a:t>Do name test specification files the same as the component they test.</a:t>
            </a:r>
            <a:endParaRPr dirty="0"/>
          </a:p>
          <a:p>
            <a:pPr marL="742950" lvl="1" indent="-285750" algn="l" rtl="0">
              <a:spcBef>
                <a:spcPts val="1000"/>
              </a:spcBef>
              <a:spcAft>
                <a:spcPts val="0"/>
              </a:spcAft>
              <a:buSzPts val="1440"/>
              <a:buChar char="►"/>
            </a:pPr>
            <a:r>
              <a:rPr lang="en-US" dirty="0"/>
              <a:t>Do name test specification files with a suffix of .spec.</a:t>
            </a:r>
            <a:endParaRPr dirty="0"/>
          </a:p>
          <a:p>
            <a:pPr marL="342900" lvl="0" indent="-342900" algn="l" rtl="0">
              <a:spcBef>
                <a:spcPts val="1000"/>
              </a:spcBef>
              <a:spcAft>
                <a:spcPts val="0"/>
              </a:spcAft>
              <a:buSzPts val="1440"/>
              <a:buChar char="►"/>
            </a:pPr>
            <a:r>
              <a:rPr lang="en-US" dirty="0"/>
              <a:t>Folders-by-feature structure.</a:t>
            </a:r>
            <a:endParaRPr dirty="0"/>
          </a:p>
          <a:p>
            <a:pPr marL="742950" lvl="1" indent="-285750" algn="l" rtl="0">
              <a:spcBef>
                <a:spcPts val="1000"/>
              </a:spcBef>
              <a:spcAft>
                <a:spcPts val="0"/>
              </a:spcAft>
              <a:buSzPts val="1440"/>
              <a:buChar char="►"/>
            </a:pPr>
            <a:r>
              <a:rPr lang="en-US" dirty="0"/>
              <a:t>Do keep a flat folder structure as long as possible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Modules</a:t>
            </a:r>
            <a:br>
              <a:rPr lang="en-US"/>
            </a:br>
            <a:r>
              <a:rPr lang="en-US" sz="2400"/>
              <a:t>Angular Architecture</a:t>
            </a:r>
            <a:endParaRPr/>
          </a:p>
        </p:txBody>
      </p:sp>
      <p:sp>
        <p:nvSpPr>
          <p:cNvPr id="293" name="Google Shape;293;p4"/>
          <p:cNvSpPr txBox="1">
            <a:spLocks noGrp="1"/>
          </p:cNvSpPr>
          <p:nvPr>
            <p:ph type="body" idx="1"/>
          </p:nvPr>
        </p:nvSpPr>
        <p:spPr>
          <a:xfrm>
            <a:off x="1154953" y="1539874"/>
            <a:ext cx="9997459" cy="4871508"/>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Char char="►"/>
            </a:pPr>
            <a:r>
              <a:rPr lang="en-US"/>
              <a:t>Angular apps are modular:</a:t>
            </a:r>
            <a:endParaRPr/>
          </a:p>
          <a:p>
            <a:pPr marL="742950" lvl="1" indent="-285750" algn="l" rtl="0">
              <a:spcBef>
                <a:spcPts val="1000"/>
              </a:spcBef>
              <a:spcAft>
                <a:spcPts val="0"/>
              </a:spcAft>
              <a:buSzPct val="80000"/>
              <a:buChar char="►"/>
            </a:pPr>
            <a:r>
              <a:rPr lang="en-US"/>
              <a:t>An application defines a set of Angular Modules or </a:t>
            </a:r>
            <a:r>
              <a:rPr lang="en-US" i="1"/>
              <a:t>NgModules</a:t>
            </a:r>
            <a:r>
              <a:rPr lang="en-US"/>
              <a:t>. </a:t>
            </a:r>
            <a:endParaRPr/>
          </a:p>
          <a:p>
            <a:pPr marL="742950" lvl="1" indent="-285750" algn="l" rtl="0">
              <a:spcBef>
                <a:spcPts val="1000"/>
              </a:spcBef>
              <a:spcAft>
                <a:spcPts val="0"/>
              </a:spcAft>
              <a:buSzPct val="80000"/>
              <a:buChar char="►"/>
            </a:pPr>
            <a:r>
              <a:rPr lang="en-US"/>
              <a:t>Every angular module is a class with an @NgModule decorator.</a:t>
            </a:r>
            <a:endParaRPr/>
          </a:p>
          <a:p>
            <a:pPr marL="342900" lvl="0" indent="-342900" algn="l" rtl="0">
              <a:spcBef>
                <a:spcPts val="1000"/>
              </a:spcBef>
              <a:spcAft>
                <a:spcPts val="0"/>
              </a:spcAft>
              <a:buSzPct val="79999"/>
              <a:buChar char="►"/>
            </a:pPr>
            <a:r>
              <a:rPr lang="en-US"/>
              <a:t>Every Angular App has at least one module: the root module.</a:t>
            </a:r>
            <a:endParaRPr/>
          </a:p>
          <a:p>
            <a:pPr marL="342900" lvl="0" indent="-342900" algn="l" rtl="0">
              <a:spcBef>
                <a:spcPts val="1000"/>
              </a:spcBef>
              <a:spcAft>
                <a:spcPts val="0"/>
              </a:spcAft>
              <a:buSzPct val="79999"/>
              <a:buChar char="►"/>
            </a:pPr>
            <a:r>
              <a:rPr lang="en-US"/>
              <a:t>There are other feature modules:</a:t>
            </a:r>
            <a:endParaRPr/>
          </a:p>
          <a:p>
            <a:pPr marL="742950" lvl="1" indent="-285750" algn="l" rtl="0">
              <a:spcBef>
                <a:spcPts val="1000"/>
              </a:spcBef>
              <a:spcAft>
                <a:spcPts val="0"/>
              </a:spcAft>
              <a:buSzPct val="80000"/>
              <a:buChar char="►"/>
            </a:pPr>
            <a:r>
              <a:rPr lang="en-US"/>
              <a:t>Cohesive block of code, dedicated to an application domain, a workflow, or a closely related set of capabilities. </a:t>
            </a:r>
            <a:endParaRPr/>
          </a:p>
          <a:p>
            <a:pPr marL="342900" lvl="0" indent="-342900" algn="l" rtl="0">
              <a:spcBef>
                <a:spcPts val="1000"/>
              </a:spcBef>
              <a:spcAft>
                <a:spcPts val="0"/>
              </a:spcAft>
              <a:buSzPct val="79999"/>
              <a:buChar char="►"/>
            </a:pPr>
            <a:r>
              <a:rPr lang="en-US"/>
              <a:t>NgModule takes a single metadata object describing the module, with the following properties</a:t>
            </a:r>
            <a:endParaRPr/>
          </a:p>
          <a:p>
            <a:pPr marL="742950" lvl="1" indent="-285750" algn="l" rtl="0">
              <a:spcBef>
                <a:spcPts val="1000"/>
              </a:spcBef>
              <a:spcAft>
                <a:spcPts val="0"/>
              </a:spcAft>
              <a:buSzPct val="80000"/>
              <a:buChar char="►"/>
            </a:pPr>
            <a:r>
              <a:rPr lang="en-US" b="1" i="1"/>
              <a:t>declarations:</a:t>
            </a:r>
            <a:r>
              <a:rPr lang="en-US"/>
              <a:t> The classes that are related to views and they belong to this module. There are three classes of Angular that can contain view: components, directives, and pipes</a:t>
            </a:r>
            <a:endParaRPr/>
          </a:p>
          <a:p>
            <a:pPr marL="742950" lvl="1" indent="-285750" algn="l" rtl="0">
              <a:spcBef>
                <a:spcPts val="1000"/>
              </a:spcBef>
              <a:spcAft>
                <a:spcPts val="0"/>
              </a:spcAft>
              <a:buSzPct val="80000"/>
              <a:buChar char="►"/>
            </a:pPr>
            <a:r>
              <a:rPr lang="en-US" b="1" i="1"/>
              <a:t>exports</a:t>
            </a:r>
            <a:r>
              <a:rPr lang="en-US"/>
              <a:t>: subset of public declarations, usable in the templates of other modules</a:t>
            </a:r>
            <a:endParaRPr/>
          </a:p>
          <a:p>
            <a:pPr marL="742950" lvl="1" indent="-285750" algn="l" rtl="0">
              <a:spcBef>
                <a:spcPts val="1000"/>
              </a:spcBef>
              <a:spcAft>
                <a:spcPts val="0"/>
              </a:spcAft>
              <a:buSzPct val="80000"/>
              <a:buChar char="►"/>
            </a:pPr>
            <a:r>
              <a:rPr lang="en-US" b="1" i="1"/>
              <a:t>imports</a:t>
            </a:r>
            <a:r>
              <a:rPr lang="en-US"/>
              <a:t>: external modules needed by the templates of this module</a:t>
            </a:r>
            <a:endParaRPr/>
          </a:p>
          <a:p>
            <a:pPr marL="742950" lvl="1" indent="-285750" algn="l" rtl="0">
              <a:spcBef>
                <a:spcPts val="1000"/>
              </a:spcBef>
              <a:spcAft>
                <a:spcPts val="0"/>
              </a:spcAft>
              <a:buSzPct val="80000"/>
              <a:buChar char="►"/>
            </a:pPr>
            <a:r>
              <a:rPr lang="en-US" b="1" i="1"/>
              <a:t>providers</a:t>
            </a:r>
            <a:r>
              <a:rPr lang="en-US"/>
              <a:t>: creators of services that this module contributes to</a:t>
            </a:r>
            <a:endParaRPr/>
          </a:p>
          <a:p>
            <a:pPr marL="742950" lvl="1" indent="-285750" algn="l" rtl="0">
              <a:spcBef>
                <a:spcPts val="1000"/>
              </a:spcBef>
              <a:spcAft>
                <a:spcPts val="0"/>
              </a:spcAft>
              <a:buSzPct val="80000"/>
              <a:buChar char="►"/>
            </a:pPr>
            <a:r>
              <a:rPr lang="en-US" b="1" i="1"/>
              <a:t>bootstrap</a:t>
            </a:r>
            <a:r>
              <a:rPr lang="en-US"/>
              <a:t>: The main application view, called the root component, which hosts all other app views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	</a:t>
            </a:r>
            <a:endParaRPr/>
          </a:p>
        </p:txBody>
      </p:sp>
      <p:sp>
        <p:nvSpPr>
          <p:cNvPr id="299" name="Google Shape;299;p5"/>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Create root module</a:t>
            </a:r>
            <a:endParaRPr/>
          </a:p>
          <a:p>
            <a:pPr marL="342900" lvl="0" indent="-342900" algn="l" rtl="0">
              <a:spcBef>
                <a:spcPts val="1000"/>
              </a:spcBef>
              <a:spcAft>
                <a:spcPts val="0"/>
              </a:spcAft>
              <a:buSzPts val="1440"/>
              <a:buChar char="►"/>
            </a:pPr>
            <a:r>
              <a:rPr lang="en-US"/>
              <a:t>Create feature module</a:t>
            </a:r>
            <a:endParaRPr/>
          </a:p>
        </p:txBody>
      </p:sp>
    </p:spTree>
  </p:cSld>
  <p:clrMapOvr>
    <a:masterClrMapping/>
  </p:clrMapOvr>
</p:sld>
</file>

<file path=ppt/theme/theme1.xml><?xml version="1.0" encoding="utf-8"?>
<a:theme xmlns:a="http://schemas.openxmlformats.org/drawingml/2006/main" name="Ion Boardroom">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2071</Words>
  <Application>Microsoft Office PowerPoint</Application>
  <PresentationFormat>Widescreen</PresentationFormat>
  <Paragraphs>204</Paragraphs>
  <Slides>30</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Century Gothic</vt:lpstr>
      <vt:lpstr>Open Sans</vt:lpstr>
      <vt:lpstr>Calibri</vt:lpstr>
      <vt:lpstr>Arial</vt:lpstr>
      <vt:lpstr>Montserrat</vt:lpstr>
      <vt:lpstr>Roboto Mono</vt:lpstr>
      <vt:lpstr>Noto Sans Symbols</vt:lpstr>
      <vt:lpstr>Ion Boardroom</vt:lpstr>
      <vt:lpstr>PowerPoint Presentation</vt:lpstr>
      <vt:lpstr>Rev. History</vt:lpstr>
      <vt:lpstr>What is Angular</vt:lpstr>
      <vt:lpstr>Why choosing Angular</vt:lpstr>
      <vt:lpstr>Angular Architecture</vt:lpstr>
      <vt:lpstr>Angular CLI</vt:lpstr>
      <vt:lpstr>Angular coding style </vt:lpstr>
      <vt:lpstr>Modules Angular Architecture</vt:lpstr>
      <vt:lpstr>Demo </vt:lpstr>
      <vt:lpstr>Components Angular Architecture</vt:lpstr>
      <vt:lpstr>Templates Angular Architecture</vt:lpstr>
      <vt:lpstr>Metadata Angular Architecture</vt:lpstr>
      <vt:lpstr>Data Binding Angular Architecture</vt:lpstr>
      <vt:lpstr>Two-way Data Binding Angular Architecture</vt:lpstr>
      <vt:lpstr>Directives Angular Architecture</vt:lpstr>
      <vt:lpstr>Directives Angular Architecture</vt:lpstr>
      <vt:lpstr>Demo</vt:lpstr>
      <vt:lpstr>Services Angular Architecture</vt:lpstr>
      <vt:lpstr>Dependency injection (DI)</vt:lpstr>
      <vt:lpstr>Injector Dependency injection (DI)</vt:lpstr>
      <vt:lpstr>Provider Dependency injection (DI)</vt:lpstr>
      <vt:lpstr>@Injectable() Dependency injection (DI)</vt:lpstr>
      <vt:lpstr>Demo</vt:lpstr>
      <vt:lpstr>Routing</vt:lpstr>
      <vt:lpstr>Routing</vt:lpstr>
      <vt:lpstr>Demo</vt:lpstr>
      <vt:lpstr>Lifecycle</vt:lpstr>
      <vt:lpstr>Lifecycle hooks</vt:lpstr>
      <vt:lpstr>Lifecycle event sequence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Paras</dc:creator>
  <cp:lastModifiedBy>phongha phongha</cp:lastModifiedBy>
  <cp:revision>2</cp:revision>
  <dcterms:created xsi:type="dcterms:W3CDTF">2019-01-11T19:25:59Z</dcterms:created>
  <dcterms:modified xsi:type="dcterms:W3CDTF">2021-05-31T17:41:35Z</dcterms:modified>
</cp:coreProperties>
</file>