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20" d="100"/>
          <a:sy n="20" d="100"/>
        </p:scale>
        <p:origin x="1949" y="38"/>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5/15/2015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01400" y="3886200"/>
            <a:ext cx="9525000" cy="4585871"/>
          </a:xfrm>
          <a:prstGeom prst="rect">
            <a:avLst/>
          </a:prstGeom>
          <a:noFill/>
        </p:spPr>
        <p:txBody>
          <a:bodyPr wrap="square" rtlCol="0">
            <a:spAutoFit/>
          </a:bodyPr>
          <a:lstStyle/>
          <a:p>
            <a:pPr lvl="0"/>
            <a:r>
              <a:rPr lang="en-US" sz="3200" b="1" dirty="0" smtClean="0"/>
              <a:t>Design Constraints/Criteria</a:t>
            </a:r>
          </a:p>
          <a:p>
            <a:pPr marL="342900" lvl="0" indent="-342900">
              <a:buFont typeface="Arial" panose="020B0604020202020204" pitchFamily="34" charset="0"/>
              <a:buChar char="•"/>
            </a:pPr>
            <a:r>
              <a:rPr lang="en-US" sz="2000" dirty="0" smtClean="0"/>
              <a:t>A </a:t>
            </a:r>
            <a:r>
              <a:rPr lang="en-US" sz="2000" dirty="0"/>
              <a:t>maximum weight of 35 kg for portability</a:t>
            </a:r>
          </a:p>
          <a:p>
            <a:pPr marL="342900" lvl="0" indent="-342900">
              <a:buFont typeface="Arial" panose="020B0604020202020204" pitchFamily="34" charset="0"/>
              <a:buChar char="•"/>
            </a:pPr>
            <a:r>
              <a:rPr lang="en-US" sz="2000" dirty="0"/>
              <a:t>Maximum size of 0.75 m x 0.75 m x 1.0 m box for portability</a:t>
            </a:r>
          </a:p>
          <a:p>
            <a:pPr marL="342900" lvl="0" indent="-342900">
              <a:buFont typeface="Arial" panose="020B0604020202020204" pitchFamily="34" charset="0"/>
              <a:buChar char="•"/>
            </a:pPr>
            <a:r>
              <a:rPr lang="en-US" sz="2000" dirty="0"/>
              <a:t>Custom debug panel creation to facilitate troubleshooting</a:t>
            </a:r>
          </a:p>
          <a:p>
            <a:pPr marL="342900" lvl="0" indent="-342900">
              <a:buFont typeface="Arial" panose="020B0604020202020204" pitchFamily="34" charset="0"/>
              <a:buChar char="•"/>
            </a:pPr>
            <a:r>
              <a:rPr lang="en-US" sz="2000" dirty="0"/>
              <a:t>MATLAB and Simulink model support to allow mechanical engineering students to update control algorithms without knowledge of C/C++</a:t>
            </a:r>
          </a:p>
          <a:p>
            <a:pPr marL="342900" lvl="0" indent="-342900">
              <a:buFont typeface="Arial" panose="020B0604020202020204" pitchFamily="34" charset="0"/>
              <a:buChar char="•"/>
            </a:pPr>
            <a:r>
              <a:rPr lang="en-US" sz="2000" dirty="0"/>
              <a:t>Electronic fuses and shielding to protect the robot and operator during use and maintenance</a:t>
            </a:r>
          </a:p>
          <a:p>
            <a:pPr marL="342900" lvl="0" indent="-342900">
              <a:buFont typeface="Arial" panose="020B0604020202020204" pitchFamily="34" charset="0"/>
              <a:buChar char="•"/>
            </a:pPr>
            <a:r>
              <a:rPr lang="en-US" sz="2000" dirty="0"/>
              <a:t>Mechanical protection to reduce the risk of pinching and self-collision damage to the robot</a:t>
            </a:r>
          </a:p>
          <a:p>
            <a:pPr marL="342900" lvl="0" indent="-342900">
              <a:buFont typeface="Arial" panose="020B0604020202020204" pitchFamily="34" charset="0"/>
              <a:buChar char="•"/>
            </a:pPr>
            <a:r>
              <a:rPr lang="en-US" sz="2000" dirty="0"/>
              <a:t>An easy to access emergency stop to quickly depower the robot</a:t>
            </a:r>
          </a:p>
          <a:p>
            <a:pPr marL="342900" lvl="0" indent="-342900">
              <a:buFont typeface="Arial" panose="020B0604020202020204" pitchFamily="34" charset="0"/>
              <a:buChar char="•"/>
            </a:pPr>
            <a:r>
              <a:rPr lang="en-US" sz="2000" dirty="0"/>
              <a:t>A pressure relief valve to reduce the risk of overloading and damaging pneumatic components</a:t>
            </a:r>
          </a:p>
          <a:p>
            <a:endParaRPr lang="en-US" sz="2000" dirty="0"/>
          </a:p>
        </p:txBody>
      </p:sp>
      <p:sp>
        <p:nvSpPr>
          <p:cNvPr id="10" name="TextBox 9"/>
          <p:cNvSpPr txBox="1"/>
          <p:nvPr/>
        </p:nvSpPr>
        <p:spPr>
          <a:xfrm>
            <a:off x="515861" y="4015554"/>
            <a:ext cx="9525000" cy="3354765"/>
          </a:xfrm>
          <a:prstGeom prst="rect">
            <a:avLst/>
          </a:prstGeom>
          <a:noFill/>
        </p:spPr>
        <p:txBody>
          <a:bodyPr wrap="square" rtlCol="0">
            <a:spAutoFit/>
          </a:bodyPr>
          <a:lstStyle/>
          <a:p>
            <a:pPr lvl="0"/>
            <a:r>
              <a:rPr lang="en-US" sz="3200" b="1" dirty="0" smtClean="0"/>
              <a:t>Problem Statement</a:t>
            </a:r>
          </a:p>
          <a:p>
            <a:r>
              <a:rPr lang="en-US" sz="2000" dirty="0" smtClean="0"/>
              <a:t>Recently there has been a decline in interest and proficiency related to science, technology, engineering, and mathematics (STEM) fields. According to a 2013 survey by Junior Achievement USA, 46% of US teenagers showed interest in pursuing a STEM or medical related career, which was a 15% decrease from previous years. In addition there is a huge deficit </a:t>
            </a:r>
            <a:r>
              <a:rPr lang="en-US" sz="2000" dirty="0" smtClean="0"/>
              <a:t>of fluid power engineers in the United States with only 1% of Universities with engineering programs teaching a fluid power concentration. It has also been shown by a study conducted at the University of Nebraska that introducing students to topics in robotics not only improves their attitude towards STEM topics, but also increase their self-efficacy of topics within robotics.</a:t>
            </a:r>
            <a:endParaRPr lang="en-US" sz="2000" dirty="0"/>
          </a:p>
        </p:txBody>
      </p:sp>
      <p:sp>
        <p:nvSpPr>
          <p:cNvPr id="11" name="TextBox 10"/>
          <p:cNvSpPr txBox="1"/>
          <p:nvPr/>
        </p:nvSpPr>
        <p:spPr>
          <a:xfrm>
            <a:off x="484508" y="9563744"/>
            <a:ext cx="9525000" cy="2431435"/>
          </a:xfrm>
          <a:prstGeom prst="rect">
            <a:avLst/>
          </a:prstGeom>
          <a:noFill/>
        </p:spPr>
        <p:txBody>
          <a:bodyPr wrap="square" rtlCol="0">
            <a:spAutoFit/>
          </a:bodyPr>
          <a:lstStyle/>
          <a:p>
            <a:r>
              <a:rPr lang="en-US" sz="3200" b="1" dirty="0" smtClean="0"/>
              <a:t>Mechanical Design</a:t>
            </a:r>
          </a:p>
          <a:p>
            <a:r>
              <a:rPr lang="en-US" sz="2000" dirty="0" smtClean="0"/>
              <a:t>Chassis Construction</a:t>
            </a:r>
          </a:p>
          <a:p>
            <a:pPr marL="342900" indent="-342900">
              <a:buFont typeface="Arial" panose="020B0604020202020204" pitchFamily="34" charset="0"/>
              <a:buChar char="•"/>
            </a:pPr>
            <a:r>
              <a:rPr lang="en-US" sz="2000" dirty="0" smtClean="0"/>
              <a:t>6105-T5 T-Slotted Aluminum Framing (Yield Strength = 275 </a:t>
            </a:r>
            <a:r>
              <a:rPr lang="en-US" sz="2000" dirty="0" err="1" smtClean="0"/>
              <a:t>Mpa</a:t>
            </a:r>
            <a:r>
              <a:rPr lang="en-US" sz="2000" dirty="0" smtClean="0"/>
              <a:t>)</a:t>
            </a:r>
          </a:p>
          <a:p>
            <a:pPr marL="342900" indent="-342900">
              <a:buFont typeface="Arial" panose="020B0604020202020204" pitchFamily="34" charset="0"/>
              <a:buChar char="•"/>
            </a:pPr>
            <a:r>
              <a:rPr lang="en-US" sz="2000" dirty="0" smtClean="0"/>
              <a:t>6061 Aluminum Plate</a:t>
            </a:r>
            <a:r>
              <a:rPr lang="en-US" sz="2000" dirty="0"/>
              <a:t> </a:t>
            </a:r>
            <a:r>
              <a:rPr lang="en-US" sz="2000" dirty="0" smtClean="0"/>
              <a:t>(Yield </a:t>
            </a:r>
            <a:r>
              <a:rPr lang="en-US" sz="2000" dirty="0"/>
              <a:t>Strength = </a:t>
            </a:r>
            <a:r>
              <a:rPr lang="en-US" sz="2000" dirty="0" smtClean="0"/>
              <a:t>276 </a:t>
            </a:r>
            <a:r>
              <a:rPr lang="en-US" sz="2000" dirty="0" err="1" smtClean="0"/>
              <a:t>Mpa</a:t>
            </a:r>
            <a:r>
              <a:rPr lang="en-US" sz="2000" dirty="0" smtClean="0"/>
              <a:t>)</a:t>
            </a:r>
          </a:p>
          <a:p>
            <a:r>
              <a:rPr lang="en-US" sz="2000" dirty="0" smtClean="0"/>
              <a:t>Leg Construction</a:t>
            </a:r>
          </a:p>
          <a:p>
            <a:pPr marL="342900" indent="-342900">
              <a:buFont typeface="Arial" panose="020B0604020202020204" pitchFamily="34" charset="0"/>
              <a:buChar char="•"/>
            </a:pPr>
            <a:r>
              <a:rPr lang="en-US" sz="2000" dirty="0" smtClean="0"/>
              <a:t>6061 Aluminum Bar (</a:t>
            </a:r>
            <a:r>
              <a:rPr lang="en-US" sz="2000" dirty="0"/>
              <a:t>Yield Strength = </a:t>
            </a:r>
            <a:r>
              <a:rPr lang="en-US" sz="2000" dirty="0" smtClean="0"/>
              <a:t>276 </a:t>
            </a:r>
            <a:r>
              <a:rPr lang="en-US" sz="2000" dirty="0" err="1" smtClean="0"/>
              <a:t>Mpa</a:t>
            </a:r>
            <a:r>
              <a:rPr lang="en-US" sz="2000" dirty="0" smtClean="0"/>
              <a:t>)</a:t>
            </a:r>
          </a:p>
          <a:p>
            <a:endParaRPr lang="en-US" sz="2000" dirty="0"/>
          </a:p>
        </p:txBody>
      </p:sp>
      <p:grpSp>
        <p:nvGrpSpPr>
          <p:cNvPr id="3" name="Group 2"/>
          <p:cNvGrpSpPr/>
          <p:nvPr/>
        </p:nvGrpSpPr>
        <p:grpSpPr>
          <a:xfrm>
            <a:off x="5580248" y="12157849"/>
            <a:ext cx="5011552" cy="5634355"/>
            <a:chOff x="586740" y="13258800"/>
            <a:chExt cx="5943600" cy="6624955"/>
          </a:xfrm>
        </p:grpSpPr>
        <p:pic>
          <p:nvPicPr>
            <p:cNvPr id="12" name="Picture 11"/>
            <p:cNvPicPr/>
            <p:nvPr/>
          </p:nvPicPr>
          <p:blipFill>
            <a:blip r:embed="rId2"/>
            <a:stretch>
              <a:fillRect/>
            </a:stretch>
          </p:blipFill>
          <p:spPr>
            <a:xfrm>
              <a:off x="3986774" y="13258800"/>
              <a:ext cx="2543566" cy="3586162"/>
            </a:xfrm>
            <a:prstGeom prst="rect">
              <a:avLst/>
            </a:prstGeom>
          </p:spPr>
        </p:pic>
        <p:pic>
          <p:nvPicPr>
            <p:cNvPr id="13" name="Picture 12"/>
            <p:cNvPicPr/>
            <p:nvPr/>
          </p:nvPicPr>
          <p:blipFill>
            <a:blip r:embed="rId3"/>
            <a:stretch>
              <a:fillRect/>
            </a:stretch>
          </p:blipFill>
          <p:spPr>
            <a:xfrm>
              <a:off x="614924" y="13258800"/>
              <a:ext cx="2766060" cy="3451225"/>
            </a:xfrm>
            <a:prstGeom prst="rect">
              <a:avLst/>
            </a:prstGeom>
          </p:spPr>
        </p:pic>
        <p:pic>
          <p:nvPicPr>
            <p:cNvPr id="14" name="Picture 13"/>
            <p:cNvPicPr/>
            <p:nvPr/>
          </p:nvPicPr>
          <p:blipFill>
            <a:blip r:embed="rId4"/>
            <a:stretch>
              <a:fillRect/>
            </a:stretch>
          </p:blipFill>
          <p:spPr>
            <a:xfrm>
              <a:off x="586740" y="17221200"/>
              <a:ext cx="5943600" cy="2662555"/>
            </a:xfrm>
            <a:prstGeom prst="rect">
              <a:avLst/>
            </a:prstGeom>
          </p:spPr>
        </p:pic>
      </p:grpSp>
      <p:sp>
        <p:nvSpPr>
          <p:cNvPr id="15" name="TextBox 14"/>
          <p:cNvSpPr txBox="1"/>
          <p:nvPr/>
        </p:nvSpPr>
        <p:spPr>
          <a:xfrm>
            <a:off x="11216640" y="8469510"/>
            <a:ext cx="9525000" cy="4401205"/>
          </a:xfrm>
          <a:prstGeom prst="rect">
            <a:avLst/>
          </a:prstGeom>
          <a:noFill/>
        </p:spPr>
        <p:txBody>
          <a:bodyPr wrap="square" rtlCol="0">
            <a:spAutoFit/>
          </a:bodyPr>
          <a:lstStyle/>
          <a:p>
            <a:r>
              <a:rPr lang="en-US" sz="3200" b="1" dirty="0" smtClean="0"/>
              <a:t>Pneumatic Design</a:t>
            </a:r>
          </a:p>
          <a:p>
            <a:r>
              <a:rPr lang="en-US" sz="2000" dirty="0" smtClean="0"/>
              <a:t>Using pneumatic systems as the driving force for the legs, the following components will be utilized:</a:t>
            </a:r>
          </a:p>
          <a:p>
            <a:pPr marL="342900" indent="-342900">
              <a:buFont typeface="Arial" panose="020B0604020202020204" pitchFamily="34" charset="0"/>
              <a:buChar char="•"/>
            </a:pPr>
            <a:r>
              <a:rPr lang="en-US" sz="2000" dirty="0" smtClean="0"/>
              <a:t>Double-acting, air cylinders with position feedback sensors (1.5 in. bore diameter)</a:t>
            </a:r>
          </a:p>
          <a:p>
            <a:pPr marL="342900" indent="-342900">
              <a:buFont typeface="Arial" panose="020B0604020202020204" pitchFamily="34" charset="0"/>
              <a:buChar char="•"/>
            </a:pPr>
            <a:r>
              <a:rPr lang="en-US" sz="2000" dirty="0" smtClean="0"/>
              <a:t>Two-solenoid 4 way 3 position directional control valves (0.37 </a:t>
            </a:r>
            <a:r>
              <a:rPr lang="en-US" sz="2000" dirty="0" err="1" smtClean="0"/>
              <a:t>C</a:t>
            </a:r>
            <a:r>
              <a:rPr lang="en-US" sz="2000" baseline="-25000" dirty="0" err="1" smtClean="0"/>
              <a:t>v</a:t>
            </a:r>
            <a:r>
              <a:rPr lang="en-US" sz="2000" dirty="0" smtClean="0"/>
              <a:t>)</a:t>
            </a:r>
          </a:p>
          <a:p>
            <a:pPr marL="342900" indent="-342900">
              <a:buFont typeface="Arial" panose="020B0604020202020204" pitchFamily="34" charset="0"/>
              <a:buChar char="•"/>
            </a:pPr>
            <a:r>
              <a:rPr lang="en-US" sz="2000" dirty="0" smtClean="0"/>
              <a:t>Air-compressor</a:t>
            </a:r>
          </a:p>
          <a:p>
            <a:pPr marL="342900" indent="-342900">
              <a:buFont typeface="Arial" panose="020B0604020202020204" pitchFamily="34" charset="0"/>
              <a:buChar char="•"/>
            </a:pPr>
            <a:r>
              <a:rPr lang="en-US" sz="2000" dirty="0" smtClean="0"/>
              <a:t>Pressure relief valve</a:t>
            </a:r>
          </a:p>
          <a:p>
            <a:pPr marL="342900" indent="-342900">
              <a:buFont typeface="Arial" panose="020B0604020202020204" pitchFamily="34" charset="0"/>
              <a:buChar char="•"/>
            </a:pPr>
            <a:r>
              <a:rPr lang="en-US" sz="2000" dirty="0" smtClean="0"/>
              <a:t>Soft start/dump solenoid valve</a:t>
            </a:r>
          </a:p>
          <a:p>
            <a:pPr marL="342900" indent="-342900">
              <a:buFont typeface="Arial" panose="020B0604020202020204" pitchFamily="34" charset="0"/>
              <a:buChar char="•"/>
            </a:pPr>
            <a:r>
              <a:rPr lang="en-US" sz="2000" dirty="0" smtClean="0"/>
              <a:t>Secondary receiver tank</a:t>
            </a:r>
          </a:p>
          <a:p>
            <a:endParaRPr lang="en-US" sz="2000" dirty="0" smtClean="0"/>
          </a:p>
          <a:p>
            <a:endParaRPr lang="en-US" sz="2000" dirty="0"/>
          </a:p>
          <a:p>
            <a:endParaRPr lang="en-US" sz="2800" dirty="0" smtClean="0"/>
          </a:p>
          <a:p>
            <a:endParaRPr lang="en-US" sz="2000" dirty="0"/>
          </a:p>
        </p:txBody>
      </p:sp>
      <p:pic>
        <p:nvPicPr>
          <p:cNvPr id="16" name="Picture 15" descr="D:\MyDocs\Documents\Senior Design Git\AgileRoboticControls\System Modelling\Mechanical\Pneumatics\Sample Circuit.png"/>
          <p:cNvPicPr/>
          <p:nvPr/>
        </p:nvPicPr>
        <p:blipFill>
          <a:blip r:embed="rId5">
            <a:extLs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pic>
        <p:nvPicPr>
          <p:cNvPr id="17" name="Picture 16"/>
          <p:cNvPicPr/>
          <p:nvPr/>
        </p:nvPicPr>
        <p:blipFill>
          <a:blip r:embed="rId6" cstate="print">
            <a:extLst>
              <a:ext uri="{28A0092B-C50C-407E-A947-70E740481C1C}">
                <a14:useLocalDpi xmlns:a14="http://schemas.microsoft.com/office/drawing/2010/main" val="0"/>
              </a:ext>
            </a:extLst>
          </a:blip>
          <a:stretch>
            <a:fillRect/>
          </a:stretch>
        </p:blipFill>
        <p:spPr>
          <a:xfrm>
            <a:off x="377001" y="12157849"/>
            <a:ext cx="4888785" cy="4157169"/>
          </a:xfrm>
          <a:prstGeom prst="rect">
            <a:avLst/>
          </a:prstGeom>
          <a:ln>
            <a:solidFill>
              <a:schemeClr val="bg1"/>
            </a:solidFill>
          </a:ln>
        </p:spPr>
      </p:pic>
      <p:sp>
        <p:nvSpPr>
          <p:cNvPr id="4" name="TextBox 3"/>
          <p:cNvSpPr txBox="1"/>
          <p:nvPr/>
        </p:nvSpPr>
        <p:spPr>
          <a:xfrm>
            <a:off x="8874369" y="135057"/>
            <a:ext cx="16002450" cy="3631763"/>
          </a:xfrm>
          <a:prstGeom prst="rect">
            <a:avLst/>
          </a:prstGeom>
          <a:noFill/>
        </p:spPr>
        <p:txBody>
          <a:bodyPr wrap="square" rtlCol="0">
            <a:spAutoFit/>
          </a:bodyPr>
          <a:lstStyle/>
          <a:p>
            <a:r>
              <a:rPr lang="en-US" sz="5400" b="1" dirty="0"/>
              <a:t>Development of an </a:t>
            </a:r>
            <a:r>
              <a:rPr lang="en-US" sz="5400" b="1" dirty="0" smtClean="0"/>
              <a:t>Agile Pneumatic </a:t>
            </a:r>
            <a:r>
              <a:rPr lang="en-US" sz="5400" b="1" dirty="0"/>
              <a:t>Educational Robot</a:t>
            </a:r>
            <a:endParaRPr lang="en-US" sz="5400" dirty="0"/>
          </a:p>
          <a:p>
            <a:pPr algn="ctr"/>
            <a:r>
              <a:rPr lang="en-US" sz="4800" dirty="0"/>
              <a:t>Team A.R.C</a:t>
            </a:r>
            <a:r>
              <a:rPr lang="en-US" sz="4800" dirty="0" smtClean="0"/>
              <a:t>.</a:t>
            </a:r>
          </a:p>
          <a:p>
            <a:pPr algn="ctr"/>
            <a:r>
              <a:rPr lang="en-US" sz="2000" dirty="0"/>
              <a:t>Logan Beaver</a:t>
            </a:r>
          </a:p>
          <a:p>
            <a:pPr algn="ctr"/>
            <a:r>
              <a:rPr lang="en-US" sz="2000" dirty="0"/>
              <a:t>Justin Campbell</a:t>
            </a:r>
          </a:p>
          <a:p>
            <a:pPr algn="ctr"/>
            <a:r>
              <a:rPr lang="en-US" sz="2000" dirty="0"/>
              <a:t>Tyler Paddock</a:t>
            </a:r>
          </a:p>
          <a:p>
            <a:pPr algn="ctr"/>
            <a:r>
              <a:rPr lang="en-US" sz="2000" dirty="0"/>
              <a:t>Ronald Shipman</a:t>
            </a:r>
          </a:p>
          <a:p>
            <a:pPr algn="ctr"/>
            <a:endParaRPr lang="en-US" sz="4800" dirty="0"/>
          </a:p>
        </p:txBody>
      </p:sp>
      <p:grpSp>
        <p:nvGrpSpPr>
          <p:cNvPr id="172" name="Group 171"/>
          <p:cNvGrpSpPr/>
          <p:nvPr/>
        </p:nvGrpSpPr>
        <p:grpSpPr>
          <a:xfrm>
            <a:off x="553286" y="463380"/>
            <a:ext cx="5619392" cy="2070022"/>
            <a:chOff x="361590" y="285906"/>
            <a:chExt cx="5619392" cy="2070022"/>
          </a:xfrm>
        </p:grpSpPr>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590" y="285906"/>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23690" y="304800"/>
              <a:ext cx="1524000" cy="1524000"/>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61632" y="438150"/>
              <a:ext cx="2419350" cy="247650"/>
            </a:xfrm>
            <a:prstGeom prst="rect">
              <a:avLst/>
            </a:prstGeom>
          </p:spPr>
        </p:pic>
        <p:pic>
          <p:nvPicPr>
            <p:cNvPr id="9" name="Picture 2" descr="http://www.clustervision.com/sites/default/files/images/Emerson-logo.preview.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51695" y="762000"/>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09800" y="1955818"/>
              <a:ext cx="1826474" cy="400110"/>
            </a:xfrm>
            <a:prstGeom prst="rect">
              <a:avLst/>
            </a:prstGeom>
            <a:noFill/>
          </p:spPr>
          <p:txBody>
            <a:bodyPr wrap="square" rtlCol="0">
              <a:spAutoFit/>
            </a:bodyPr>
            <a:lstStyle/>
            <a:p>
              <a:r>
                <a:rPr lang="en-US" sz="2000" dirty="0" smtClean="0"/>
                <a:t>Spring, 2015</a:t>
              </a:r>
              <a:endParaRPr lang="en-US" sz="2000" dirty="0"/>
            </a:p>
          </p:txBody>
        </p:sp>
      </p:grpSp>
      <p:sp>
        <p:nvSpPr>
          <p:cNvPr id="31" name="TextBox 30"/>
          <p:cNvSpPr txBox="1"/>
          <p:nvPr/>
        </p:nvSpPr>
        <p:spPr>
          <a:xfrm>
            <a:off x="418402" y="27849964"/>
            <a:ext cx="34481198" cy="954107"/>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a:t>
            </a:r>
            <a:r>
              <a:rPr lang="en-US" sz="2800" i="1" dirty="0" smtClean="0"/>
              <a:t>Emerson, Otto J </a:t>
            </a:r>
            <a:r>
              <a:rPr lang="en-US" sz="2800" i="1" dirty="0" err="1" smtClean="0"/>
              <a:t>Maha</a:t>
            </a:r>
            <a:r>
              <a:rPr lang="en-US" sz="2800" i="1" dirty="0" smtClean="0"/>
              <a:t> Endowment Fund, MSOE, </a:t>
            </a:r>
            <a:r>
              <a:rPr lang="en-US" sz="2800" i="1" dirty="0" smtClean="0"/>
              <a:t>and  Dr. Luis A. Rodriguez for their support</a:t>
            </a:r>
            <a:endParaRPr lang="en-US" sz="2800" i="1" dirty="0"/>
          </a:p>
        </p:txBody>
      </p:sp>
      <p:grpSp>
        <p:nvGrpSpPr>
          <p:cNvPr id="169" name="Group 168"/>
          <p:cNvGrpSpPr/>
          <p:nvPr/>
        </p:nvGrpSpPr>
        <p:grpSpPr>
          <a:xfrm>
            <a:off x="23084207" y="3533402"/>
            <a:ext cx="9525000" cy="6614948"/>
            <a:chOff x="23084207" y="3533402"/>
            <a:chExt cx="9525000" cy="6614948"/>
          </a:xfrm>
        </p:grpSpPr>
        <p:sp>
          <p:nvSpPr>
            <p:cNvPr id="28" name="TextBox 27"/>
            <p:cNvSpPr txBox="1"/>
            <p:nvPr/>
          </p:nvSpPr>
          <p:spPr>
            <a:xfrm>
              <a:off x="23084207" y="3533402"/>
              <a:ext cx="9525000" cy="4031873"/>
            </a:xfrm>
            <a:prstGeom prst="rect">
              <a:avLst/>
            </a:prstGeom>
            <a:noFill/>
          </p:spPr>
          <p:txBody>
            <a:bodyPr wrap="square" rtlCol="0">
              <a:spAutoFit/>
            </a:bodyPr>
            <a:lstStyle/>
            <a:p>
              <a:r>
                <a:rPr lang="en-US" sz="3200" b="1" dirty="0" smtClean="0"/>
                <a:t>Human Machine Interface</a:t>
              </a:r>
            </a:p>
            <a:p>
              <a:r>
                <a:rPr lang="en-US" sz="2000" dirty="0" smtClean="0"/>
                <a:t>To control the robot the user sends a direction request to the Java Graphical User Interface (GUI), which encodes the request and wirelessly transmits it to the robot’s onboard Arduino microcontroller. The microcontroller then updates the robot’s desired foot positions based on its current state.</a:t>
              </a:r>
              <a:endParaRPr lang="en-US" sz="2000" dirty="0" smtClean="0"/>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p>
            <a:p>
              <a:pPr marL="457200" indent="-457200">
                <a:buFont typeface="+mj-lt"/>
                <a:buAutoNum type="arabicPeriod"/>
              </a:pPr>
              <a:r>
                <a:rPr lang="en-US" sz="2000" dirty="0" smtClean="0"/>
                <a:t>Partner </a:t>
              </a:r>
              <a:r>
                <a:rPr lang="en-US" sz="2000" dirty="0" err="1" smtClean="0"/>
                <a:t>XBee</a:t>
              </a:r>
              <a:r>
                <a:rPr lang="en-US" sz="2000" dirty="0" smtClean="0"/>
                <a:t> chip receives the command and sends it to the Arduino microcontroller</a:t>
              </a:r>
            </a:p>
            <a:p>
              <a:pPr marL="457200" indent="-457200">
                <a:buFont typeface="+mj-lt"/>
                <a:buAutoNum type="arabicPeriod"/>
              </a:pPr>
              <a:r>
                <a:rPr lang="en-US" sz="2000" dirty="0" smtClean="0"/>
                <a:t>Arduino decodes the serial command executes an action accordingly</a:t>
              </a:r>
              <a:endParaRPr lang="en-US" sz="2000" dirty="0"/>
            </a:p>
          </p:txBody>
        </p:sp>
        <p:grpSp>
          <p:nvGrpSpPr>
            <p:cNvPr id="32" name="Group 31"/>
            <p:cNvGrpSpPr/>
            <p:nvPr/>
          </p:nvGrpSpPr>
          <p:grpSpPr>
            <a:xfrm>
              <a:off x="23614523" y="7924800"/>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1"/>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dirty="0" smtClean="0"/>
                  <a:t>High Level Communication System Diagram</a:t>
                </a:r>
                <a:endParaRPr lang="en-US" sz="1600" dirty="0"/>
              </a:p>
            </p:txBody>
          </p:sp>
        </p:grpSp>
      </p:grpSp>
      <p:grpSp>
        <p:nvGrpSpPr>
          <p:cNvPr id="170" name="Group 169"/>
          <p:cNvGrpSpPr/>
          <p:nvPr/>
        </p:nvGrpSpPr>
        <p:grpSpPr>
          <a:xfrm>
            <a:off x="23233523" y="10906222"/>
            <a:ext cx="9525000" cy="5264326"/>
            <a:chOff x="23233523" y="10906222"/>
            <a:chExt cx="9525000" cy="5264326"/>
          </a:xfrm>
        </p:grpSpPr>
        <p:sp>
          <p:nvSpPr>
            <p:cNvPr id="99" name="TextBox 98"/>
            <p:cNvSpPr txBox="1"/>
            <p:nvPr/>
          </p:nvSpPr>
          <p:spPr>
            <a:xfrm>
              <a:off x="23233523" y="10906222"/>
              <a:ext cx="9525000" cy="1815882"/>
            </a:xfrm>
            <a:prstGeom prst="rect">
              <a:avLst/>
            </a:prstGeom>
            <a:noFill/>
          </p:spPr>
          <p:txBody>
            <a:bodyPr wrap="square" rtlCol="0">
              <a:spAutoFit/>
            </a:bodyPr>
            <a:lstStyle/>
            <a:p>
              <a:r>
                <a:rPr lang="en-US" sz="3200" b="1" dirty="0" smtClean="0"/>
                <a:t>Control Architecture: Two Link Leg</a:t>
              </a:r>
            </a:p>
            <a:p>
              <a:pPr marL="342900" indent="-342900">
                <a:buFont typeface="Arial" panose="020B0604020202020204" pitchFamily="34" charset="0"/>
                <a:buChar char="•"/>
              </a:pPr>
              <a:r>
                <a:rPr lang="en-US" sz="2000" dirty="0" err="1" smtClean="0"/>
                <a:t>Mathworks</a:t>
              </a:r>
              <a:r>
                <a:rPr lang="en-US" sz="2000" dirty="0" smtClean="0"/>
                <a:t> Simulink 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grpSp>
          <p:nvGrpSpPr>
            <p:cNvPr id="100" name="Group 99"/>
            <p:cNvGrpSpPr/>
            <p:nvPr/>
          </p:nvGrpSpPr>
          <p:grpSpPr>
            <a:xfrm>
              <a:off x="23797047" y="12787537"/>
              <a:ext cx="7944709" cy="3383011"/>
              <a:chOff x="23670735" y="10834472"/>
              <a:chExt cx="7944709" cy="3383011"/>
            </a:xfrm>
          </p:grpSpPr>
          <p:pic>
            <p:nvPicPr>
              <p:cNvPr id="101" name="Content Placeholder 3"/>
              <p:cNvPicPr>
                <a:picLocks noChangeAspect="1"/>
              </p:cNvPicPr>
              <p:nvPr/>
            </p:nvPicPr>
            <p:blipFill rotWithShape="1">
              <a:blip r:embed="rId12"/>
              <a:srcRect b="49539"/>
              <a:stretch/>
            </p:blipFill>
            <p:spPr>
              <a:xfrm>
                <a:off x="23673339" y="10834472"/>
                <a:ext cx="7942105" cy="2195728"/>
              </a:xfrm>
              <a:prstGeom prst="rect">
                <a:avLst/>
              </a:prstGeom>
            </p:spPr>
          </p:pic>
          <p:pic>
            <p:nvPicPr>
              <p:cNvPr id="102" name="Content Placeholder 3"/>
              <p:cNvPicPr>
                <a:picLocks noChangeAspect="1"/>
              </p:cNvPicPr>
              <p:nvPr/>
            </p:nvPicPr>
            <p:blipFill rotWithShape="1">
              <a:blip r:embed="rId12"/>
              <a:srcRect t="72715"/>
              <a:stretch/>
            </p:blipFill>
            <p:spPr>
              <a:xfrm>
                <a:off x="23670735" y="13030200"/>
                <a:ext cx="7942105" cy="1187283"/>
              </a:xfrm>
              <a:prstGeom prst="rect">
                <a:avLst/>
              </a:prstGeom>
            </p:spPr>
          </p:pic>
        </p:grpSp>
      </p:grpSp>
      <p:sp>
        <p:nvSpPr>
          <p:cNvPr id="104" name="TextBox 103"/>
          <p:cNvSpPr txBox="1"/>
          <p:nvPr/>
        </p:nvSpPr>
        <p:spPr>
          <a:xfrm>
            <a:off x="23386599" y="15966974"/>
            <a:ext cx="8763000" cy="338554"/>
          </a:xfrm>
          <a:prstGeom prst="rect">
            <a:avLst/>
          </a:prstGeom>
          <a:noFill/>
        </p:spPr>
        <p:txBody>
          <a:bodyPr wrap="square" rtlCol="0">
            <a:spAutoFit/>
          </a:bodyPr>
          <a:lstStyle/>
          <a:p>
            <a:pPr algn="ctr"/>
            <a:r>
              <a:rPr lang="en-US" sz="1600" dirty="0" smtClean="0"/>
              <a:t>Control </a:t>
            </a:r>
            <a:r>
              <a:rPr lang="en-US" sz="1600" dirty="0"/>
              <a:t>S</a:t>
            </a:r>
            <a:r>
              <a:rPr lang="en-US" sz="1600" dirty="0" smtClean="0"/>
              <a:t>ubsystem For a Single Leg</a:t>
            </a:r>
            <a:endParaRPr lang="en-US" sz="1600" dirty="0"/>
          </a:p>
        </p:txBody>
      </p:sp>
      <p:grpSp>
        <p:nvGrpSpPr>
          <p:cNvPr id="171" name="Group 170"/>
          <p:cNvGrpSpPr/>
          <p:nvPr/>
        </p:nvGrpSpPr>
        <p:grpSpPr>
          <a:xfrm>
            <a:off x="377001" y="19354800"/>
            <a:ext cx="9757599" cy="7296886"/>
            <a:chOff x="300847" y="17979914"/>
            <a:chExt cx="9757599" cy="7296886"/>
          </a:xfrm>
        </p:grpSpPr>
        <p:sp>
          <p:nvSpPr>
            <p:cNvPr id="33" name="TextBox 32"/>
            <p:cNvSpPr txBox="1"/>
            <p:nvPr/>
          </p:nvSpPr>
          <p:spPr>
            <a:xfrm>
              <a:off x="300847" y="17979914"/>
              <a:ext cx="9632507" cy="892552"/>
            </a:xfrm>
            <a:prstGeom prst="rect">
              <a:avLst/>
            </a:prstGeom>
            <a:noFill/>
          </p:spPr>
          <p:txBody>
            <a:bodyPr wrap="square" rtlCol="0">
              <a:spAutoFit/>
            </a:bodyPr>
            <a:lstStyle/>
            <a:p>
              <a:r>
                <a:rPr lang="en-US" sz="3200" b="1" dirty="0" smtClean="0"/>
                <a:t>Electrical Design</a:t>
              </a:r>
            </a:p>
            <a:p>
              <a:endParaRPr lang="en-US" sz="2000" dirty="0"/>
            </a:p>
          </p:txBody>
        </p:sp>
        <p:sp>
          <p:nvSpPr>
            <p:cNvPr id="19" name="TextBox 18"/>
            <p:cNvSpPr txBox="1"/>
            <p:nvPr/>
          </p:nvSpPr>
          <p:spPr>
            <a:xfrm>
              <a:off x="318432" y="18721159"/>
              <a:ext cx="9740014" cy="6555641"/>
            </a:xfrm>
            <a:prstGeom prst="rect">
              <a:avLst/>
            </a:prstGeom>
            <a:noFill/>
          </p:spPr>
          <p:txBody>
            <a:bodyPr wrap="square" rtlCol="0">
              <a:spAutoFit/>
            </a:bodyPr>
            <a:lstStyle/>
            <a:p>
              <a:r>
                <a:rPr lang="en-US" sz="2000" dirty="0" smtClean="0"/>
                <a:t>The electronics of the robot are separated into subsystems. The communication subsystem, microcontroller subsystem, motherboard subsystem, and debug panel subsystem. The communication subsystem interfaces a user controlled computer with the Arduino microcontroller using </a:t>
              </a:r>
              <a:r>
                <a:rPr lang="en-US" sz="2000" dirty="0" err="1" smtClean="0"/>
                <a:t>Xbee</a:t>
              </a:r>
              <a:r>
                <a:rPr lang="en-US" sz="2000" dirty="0" smtClean="0"/>
                <a:t> modules. The microcontroller subsystem includes the microcontroller, </a:t>
              </a:r>
              <a:r>
                <a:rPr lang="en-US" sz="2000" dirty="0" err="1" smtClean="0"/>
                <a:t>Xbee</a:t>
              </a:r>
              <a:r>
                <a:rPr lang="en-US" sz="2000" dirty="0" smtClean="0"/>
                <a:t> shield, and battery supply for the microcontroller. This microcontroller battery supply is implemented as a standard replaceable 9 volt battery. The motherboard subsystem handles to signal conditioning for the command and feedback signals.</a:t>
              </a:r>
            </a:p>
            <a:p>
              <a:endParaRPr lang="en-US" sz="2000" dirty="0" smtClean="0"/>
            </a:p>
            <a:p>
              <a:r>
                <a:rPr lang="en-US" sz="2000" dirty="0" smtClean="0"/>
                <a:t>The microcontroller uses a pulse width modulated signal with a varying duty cycle to indicate an open or close command to each of the eight pneumatic valves. The motherboard’s signal conditioning hardware includes a third order active low pass filter to convert the pulse width modulated signal into an analog signal. This analog signal is then scaled by another amplifier circuit to the proper magnitude for the pneumatic valve. The current extension of the pneumatic cylinder is reported as feedback to the microcontroller. This feedback signal passes through an analog filter to scale down the voltage for the Arduino.</a:t>
              </a:r>
            </a:p>
            <a:p>
              <a:endParaRPr lang="en-US" sz="2000" dirty="0"/>
            </a:p>
            <a:p>
              <a:r>
                <a:rPr lang="en-US" sz="2000" dirty="0" smtClean="0"/>
                <a:t>A debug panel is included to provide electrical access to the command and feedback signals to and from the pneumatic cylinder. Additionally the debug panel has a toggle switch for the microcontroller battery, status LEDs, battery level LEDs, and an emergency stop a higher power battery bank that powers the pneumatic valves.</a:t>
              </a:r>
            </a:p>
          </p:txBody>
        </p:sp>
      </p:grpSp>
      <p:grpSp>
        <p:nvGrpSpPr>
          <p:cNvPr id="168" name="Group 167"/>
          <p:cNvGrpSpPr/>
          <p:nvPr/>
        </p:nvGrpSpPr>
        <p:grpSpPr>
          <a:xfrm>
            <a:off x="11216640" y="15457670"/>
            <a:ext cx="9868969" cy="6792730"/>
            <a:chOff x="11216640" y="16219670"/>
            <a:chExt cx="9868969" cy="6792730"/>
          </a:xfrm>
        </p:grpSpPr>
        <p:sp>
          <p:nvSpPr>
            <p:cNvPr id="103" name="TextBox 102"/>
            <p:cNvSpPr txBox="1"/>
            <p:nvPr/>
          </p:nvSpPr>
          <p:spPr>
            <a:xfrm>
              <a:off x="11216640" y="16219670"/>
              <a:ext cx="9540240" cy="2739211"/>
            </a:xfrm>
            <a:prstGeom prst="rect">
              <a:avLst/>
            </a:prstGeom>
            <a:noFill/>
          </p:spPr>
          <p:txBody>
            <a:bodyPr wrap="square" rtlCol="0">
              <a:spAutoFit/>
            </a:bodyPr>
            <a:lstStyle/>
            <a:p>
              <a:r>
                <a:rPr lang="en-US" sz="3200" b="1" dirty="0" smtClean="0"/>
                <a:t>Stability and Gait Development</a:t>
              </a:r>
              <a:endParaRPr lang="en-US" sz="3200" b="1" dirty="0" smtClean="0"/>
            </a:p>
            <a:p>
              <a:r>
                <a:rPr lang="en-US" sz="2000" dirty="0" smtClean="0"/>
                <a:t>In order to ensure dynamic stability for the robot the Zero Moment Point (ZMP) method was used. The zero moment point can be calculated from the reaction forces acting on each foot. The location where the torque induced by these reactions is zero is the ZMP. In low speed applications such as this one the ZMP can be approximated by the center of gravity (CG). As long as the CG falls within the convex polygon created by the robot’s contact points with the ground it is in a statically stable pose. When the CG passes outside of this polygon an unbalanced tipping moment is created and the robot becomes unstable.</a:t>
              </a:r>
            </a:p>
          </p:txBody>
        </p:sp>
        <p:grpSp>
          <p:nvGrpSpPr>
            <p:cNvPr id="167" name="Group 166"/>
            <p:cNvGrpSpPr/>
            <p:nvPr/>
          </p:nvGrpSpPr>
          <p:grpSpPr>
            <a:xfrm>
              <a:off x="11216640" y="19014757"/>
              <a:ext cx="9868969" cy="3997643"/>
              <a:chOff x="11216640" y="19014757"/>
              <a:chExt cx="9868969" cy="3997643"/>
            </a:xfrm>
          </p:grpSpPr>
          <p:sp>
            <p:nvSpPr>
              <p:cNvPr id="1045" name="TextBox 1044"/>
              <p:cNvSpPr txBox="1"/>
              <p:nvPr/>
            </p:nvSpPr>
            <p:spPr>
              <a:xfrm>
                <a:off x="14072977" y="21412114"/>
                <a:ext cx="1943665" cy="338554"/>
              </a:xfrm>
              <a:prstGeom prst="rect">
                <a:avLst/>
              </a:prstGeom>
              <a:noFill/>
            </p:spPr>
            <p:txBody>
              <a:bodyPr wrap="square" rtlCol="0">
                <a:spAutoFit/>
              </a:bodyPr>
              <a:lstStyle/>
              <a:p>
                <a:r>
                  <a:rPr lang="en-US" sz="1600" dirty="0" smtClean="0"/>
                  <a:t>Points of Contact</a:t>
                </a:r>
                <a:endParaRPr lang="en-US" sz="1600" dirty="0"/>
              </a:p>
            </p:txBody>
          </p:sp>
          <p:grpSp>
            <p:nvGrpSpPr>
              <p:cNvPr id="166" name="Group 165"/>
              <p:cNvGrpSpPr/>
              <p:nvPr/>
            </p:nvGrpSpPr>
            <p:grpSpPr>
              <a:xfrm>
                <a:off x="11216640" y="19014757"/>
                <a:ext cx="9868969" cy="3997643"/>
                <a:chOff x="11216640" y="19014757"/>
                <a:chExt cx="9868969" cy="3997643"/>
              </a:xfrm>
            </p:grpSpPr>
            <p:grpSp>
              <p:nvGrpSpPr>
                <p:cNvPr id="165" name="Group 164"/>
                <p:cNvGrpSpPr/>
                <p:nvPr/>
              </p:nvGrpSpPr>
              <p:grpSpPr>
                <a:xfrm>
                  <a:off x="11216640" y="19380069"/>
                  <a:ext cx="9509760" cy="3632331"/>
                  <a:chOff x="11216640" y="19380069"/>
                  <a:chExt cx="9509760" cy="3632331"/>
                </a:xfrm>
              </p:grpSpPr>
              <p:grpSp>
                <p:nvGrpSpPr>
                  <p:cNvPr id="164" name="Group 163"/>
                  <p:cNvGrpSpPr/>
                  <p:nvPr/>
                </p:nvGrpSpPr>
                <p:grpSpPr>
                  <a:xfrm>
                    <a:off x="12287250" y="19380069"/>
                    <a:ext cx="6855345" cy="2565531"/>
                    <a:chOff x="12287250" y="19380069"/>
                    <a:chExt cx="6855345" cy="2565531"/>
                  </a:xfrm>
                </p:grpSpPr>
                <p:grpSp>
                  <p:nvGrpSpPr>
                    <p:cNvPr id="1043" name="Group 1042"/>
                    <p:cNvGrpSpPr/>
                    <p:nvPr/>
                  </p:nvGrpSpPr>
                  <p:grpSpPr>
                    <a:xfrm>
                      <a:off x="12287250" y="19380069"/>
                      <a:ext cx="2526030" cy="1780981"/>
                      <a:chOff x="12256770" y="19122112"/>
                      <a:chExt cx="2526030" cy="1780981"/>
                    </a:xfrm>
                  </p:grpSpPr>
                  <p:sp>
                    <p:nvSpPr>
                      <p:cNvPr id="131" name="Rectangle 130"/>
                      <p:cNvSpPr/>
                      <p:nvPr/>
                    </p:nvSpPr>
                    <p:spPr>
                      <a:xfrm>
                        <a:off x="12256770" y="19489667"/>
                        <a:ext cx="2291575" cy="110802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4" name="Right Triangle 1033"/>
                      <p:cNvSpPr/>
                      <p:nvPr/>
                    </p:nvSpPr>
                    <p:spPr>
                      <a:xfrm rot="5400000">
                        <a:off x="12741749" y="19102676"/>
                        <a:ext cx="1532683" cy="1732135"/>
                      </a:xfrm>
                      <a:prstGeom prst="rtTriangle">
                        <a:avLst/>
                      </a:prstGeom>
                      <a:solidFill>
                        <a:srgbClr val="0066CC">
                          <a:alpha val="50196"/>
                        </a:srgb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13708626" y="19880479"/>
                        <a:ext cx="341441" cy="341529"/>
                        <a:chOff x="17794159" y="19665322"/>
                        <a:chExt cx="806115" cy="806323"/>
                      </a:xfrm>
                    </p:grpSpPr>
                    <p:sp>
                      <p:nvSpPr>
                        <p:cNvPr id="126" name="Oval 125"/>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Isosceles Triangle 127"/>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4" name="Oval 123"/>
                      <p:cNvSpPr/>
                      <p:nvPr/>
                    </p:nvSpPr>
                    <p:spPr>
                      <a:xfrm>
                        <a:off x="12537130" y="19146645"/>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12537130" y="2060972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14109770" y="191221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27" name="Straight Connector 1026"/>
                      <p:cNvCxnSpPr/>
                      <p:nvPr/>
                    </p:nvCxnSpPr>
                    <p:spPr>
                      <a:xfrm flipV="1">
                        <a:off x="14109770" y="19268797"/>
                        <a:ext cx="146685" cy="22087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9" name="Straight Connector 1028"/>
                      <p:cNvCxnSpPr/>
                      <p:nvPr/>
                    </p:nvCxnSpPr>
                    <p:spPr>
                      <a:xfrm flipH="1" flipV="1">
                        <a:off x="12681786" y="19268797"/>
                        <a:ext cx="148716" cy="220871"/>
                      </a:xfrm>
                      <a:prstGeom prst="line">
                        <a:avLst/>
                      </a:prstGeom>
                      <a:ln w="57150"/>
                    </p:spPr>
                    <p:style>
                      <a:lnRef idx="1">
                        <a:schemeClr val="dk1"/>
                      </a:lnRef>
                      <a:fillRef idx="0">
                        <a:schemeClr val="dk1"/>
                      </a:fillRef>
                      <a:effectRef idx="0">
                        <a:schemeClr val="dk1"/>
                      </a:effectRef>
                      <a:fontRef idx="minor">
                        <a:schemeClr val="tx1"/>
                      </a:fontRef>
                    </p:style>
                  </p:cxnSp>
                  <p:cxnSp>
                    <p:nvCxnSpPr>
                      <p:cNvPr id="1031" name="Straight Connector 1030"/>
                      <p:cNvCxnSpPr/>
                      <p:nvPr/>
                    </p:nvCxnSpPr>
                    <p:spPr>
                      <a:xfrm flipH="1">
                        <a:off x="12681786" y="20609723"/>
                        <a:ext cx="237045" cy="147913"/>
                      </a:xfrm>
                      <a:prstGeom prst="line">
                        <a:avLst/>
                      </a:prstGeom>
                      <a:ln w="57150"/>
                    </p:spPr>
                    <p:style>
                      <a:lnRef idx="1">
                        <a:schemeClr val="dk1"/>
                      </a:lnRef>
                      <a:fillRef idx="0">
                        <a:schemeClr val="dk1"/>
                      </a:fillRef>
                      <a:effectRef idx="0">
                        <a:schemeClr val="dk1"/>
                      </a:effectRef>
                      <a:fontRef idx="minor">
                        <a:schemeClr val="tx1"/>
                      </a:fontRef>
                    </p:style>
                  </p:cxnSp>
                  <p:cxnSp>
                    <p:nvCxnSpPr>
                      <p:cNvPr id="1033" name="Straight Connector 1032"/>
                      <p:cNvCxnSpPr/>
                      <p:nvPr/>
                    </p:nvCxnSpPr>
                    <p:spPr>
                      <a:xfrm>
                        <a:off x="14183112" y="20597696"/>
                        <a:ext cx="599688" cy="120748"/>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42" name="Group 1041"/>
                    <p:cNvGrpSpPr/>
                    <p:nvPr/>
                  </p:nvGrpSpPr>
                  <p:grpSpPr>
                    <a:xfrm>
                      <a:off x="16401267" y="19460357"/>
                      <a:ext cx="2741328" cy="2485243"/>
                      <a:chOff x="16370787" y="19202400"/>
                      <a:chExt cx="2741328" cy="2485243"/>
                    </a:xfrm>
                  </p:grpSpPr>
                  <p:grpSp>
                    <p:nvGrpSpPr>
                      <p:cNvPr id="36" name="Group 35"/>
                      <p:cNvGrpSpPr/>
                      <p:nvPr/>
                    </p:nvGrpSpPr>
                    <p:grpSpPr>
                      <a:xfrm>
                        <a:off x="16370787" y="19202400"/>
                        <a:ext cx="2741328" cy="2457638"/>
                        <a:chOff x="20882937" y="12268200"/>
                        <a:chExt cx="920603" cy="825333"/>
                      </a:xfrm>
                    </p:grpSpPr>
                    <p:cxnSp>
                      <p:nvCxnSpPr>
                        <p:cNvPr id="114" name="Straight Connector 113"/>
                        <p:cNvCxnSpPr/>
                        <p:nvPr/>
                      </p:nvCxnSpPr>
                      <p:spPr>
                        <a:xfrm rot="1124969">
                          <a:off x="21451516" y="1239400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124969" flipH="1">
                          <a:off x="21565448" y="1275063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124969">
                          <a:off x="2105276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1124969" flipH="1">
                          <a:off x="2116669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20882937" y="12268200"/>
                          <a:ext cx="769565"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9" name="Straight Connector 118"/>
                        <p:cNvCxnSpPr/>
                        <p:nvPr/>
                      </p:nvCxnSpPr>
                      <p:spPr>
                        <a:xfrm rot="1124969">
                          <a:off x="2092069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1124969" flipH="1">
                          <a:off x="2103462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1383705" y="12345457"/>
                          <a:ext cx="348111" cy="294259"/>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21731820" y="12638118"/>
                          <a:ext cx="71720" cy="278411"/>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7731816" y="19699802"/>
                        <a:ext cx="341441" cy="341529"/>
                        <a:chOff x="17794159" y="19665322"/>
                        <a:chExt cx="806115" cy="806323"/>
                      </a:xfrm>
                    </p:grpSpPr>
                    <p:sp>
                      <p:nvSpPr>
                        <p:cNvPr id="109" name="Oval 108"/>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Isosceles Triangle 109"/>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3" name="Oval 152"/>
                      <p:cNvSpPr/>
                      <p:nvPr/>
                    </p:nvSpPr>
                    <p:spPr>
                      <a:xfrm>
                        <a:off x="16523771" y="2135221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4" name="Oval 153"/>
                      <p:cNvSpPr/>
                      <p:nvPr/>
                    </p:nvSpPr>
                    <p:spPr>
                      <a:xfrm>
                        <a:off x="16960777" y="213368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5" name="Oval 154"/>
                      <p:cNvSpPr/>
                      <p:nvPr/>
                    </p:nvSpPr>
                    <p:spPr>
                      <a:xfrm>
                        <a:off x="18115999" y="2139427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98" name="TextBox 197"/>
                  <p:cNvSpPr txBox="1"/>
                  <p:nvPr/>
                </p:nvSpPr>
                <p:spPr>
                  <a:xfrm>
                    <a:off x="11216640" y="22427625"/>
                    <a:ext cx="9509760" cy="584775"/>
                  </a:xfrm>
                  <a:prstGeom prst="rect">
                    <a:avLst/>
                  </a:prstGeom>
                  <a:noFill/>
                </p:spPr>
                <p:txBody>
                  <a:bodyPr wrap="square" rtlCol="0">
                    <a:spAutoFit/>
                  </a:bodyPr>
                  <a:lstStyle/>
                  <a:p>
                    <a:r>
                      <a:rPr lang="en-US" sz="1600" dirty="0" smtClean="0"/>
                      <a:t>Top and side view of the robot model’s convex support polygon and an induced tipping moment. The tipping moment is caused by the center of gravity being outside of the convex support polygon.</a:t>
                    </a:r>
                    <a:endParaRPr lang="en-US" sz="1600" dirty="0"/>
                  </a:p>
                </p:txBody>
              </p:sp>
            </p:grpSp>
            <p:sp>
              <p:nvSpPr>
                <p:cNvPr id="160" name="TextBox 159"/>
                <p:cNvSpPr txBox="1"/>
                <p:nvPr/>
              </p:nvSpPr>
              <p:spPr>
                <a:xfrm>
                  <a:off x="19114356" y="19706307"/>
                  <a:ext cx="1943665" cy="338554"/>
                </a:xfrm>
                <a:prstGeom prst="rect">
                  <a:avLst/>
                </a:prstGeom>
                <a:noFill/>
              </p:spPr>
              <p:txBody>
                <a:bodyPr wrap="square" rtlCol="0">
                  <a:spAutoFit/>
                </a:bodyPr>
                <a:lstStyle/>
                <a:p>
                  <a:r>
                    <a:rPr lang="en-US" sz="1600" dirty="0" smtClean="0"/>
                    <a:t>Center of Gravity</a:t>
                  </a:r>
                  <a:endParaRPr lang="en-US" sz="1600" dirty="0"/>
                </a:p>
              </p:txBody>
            </p:sp>
            <p:sp>
              <p:nvSpPr>
                <p:cNvPr id="161" name="TextBox 160"/>
                <p:cNvSpPr txBox="1"/>
                <p:nvPr/>
              </p:nvSpPr>
              <p:spPr>
                <a:xfrm>
                  <a:off x="11463867" y="19041515"/>
                  <a:ext cx="2275239" cy="338554"/>
                </a:xfrm>
                <a:prstGeom prst="rect">
                  <a:avLst/>
                </a:prstGeom>
                <a:noFill/>
              </p:spPr>
              <p:txBody>
                <a:bodyPr wrap="square" rtlCol="0">
                  <a:spAutoFit/>
                </a:bodyPr>
                <a:lstStyle/>
                <a:p>
                  <a:r>
                    <a:rPr lang="en-US" sz="1600" dirty="0" smtClean="0"/>
                    <a:t>Convex Support Polygon</a:t>
                  </a:r>
                  <a:endParaRPr lang="en-US" sz="1600" dirty="0"/>
                </a:p>
              </p:txBody>
            </p:sp>
            <p:cxnSp>
              <p:nvCxnSpPr>
                <p:cNvPr id="1049" name="Straight Arrow Connector 1048"/>
                <p:cNvCxnSpPr>
                  <a:endCxn id="153" idx="1"/>
                </p:cNvCxnSpPr>
                <p:nvPr/>
              </p:nvCxnSpPr>
              <p:spPr>
                <a:xfrm>
                  <a:off x="15661313" y="21568929"/>
                  <a:ext cx="935901" cy="84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Straight Arrow Connector 1050"/>
                <p:cNvCxnSpPr>
                  <a:stCxn id="1045" idx="1"/>
                  <a:endCxn id="133" idx="5"/>
                </p:cNvCxnSpPr>
                <p:nvPr/>
              </p:nvCxnSpPr>
              <p:spPr>
                <a:xfrm flipH="1" flipV="1">
                  <a:off x="12818017" y="21118087"/>
                  <a:ext cx="1254960" cy="4633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p:cNvCxnSpPr/>
                <p:nvPr/>
              </p:nvCxnSpPr>
              <p:spPr>
                <a:xfrm>
                  <a:off x="13569050" y="19215381"/>
                  <a:ext cx="288306" cy="6143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p:cNvCxnSpPr>
                  <a:stCxn id="160" idx="1"/>
                  <a:endCxn id="109" idx="6"/>
                </p:cNvCxnSpPr>
                <p:nvPr/>
              </p:nvCxnSpPr>
              <p:spPr>
                <a:xfrm flipH="1">
                  <a:off x="18103737" y="19875584"/>
                  <a:ext cx="1010619" cy="2529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Curved Down Arrow 140"/>
                <p:cNvSpPr/>
                <p:nvPr/>
              </p:nvSpPr>
              <p:spPr>
                <a:xfrm rot="4287215">
                  <a:off x="17696693" y="19423189"/>
                  <a:ext cx="1617838" cy="800973"/>
                </a:xfrm>
                <a:prstGeom prst="curvedDownArrow">
                  <a:avLst>
                    <a:gd name="adj1" fmla="val 0"/>
                    <a:gd name="adj2" fmla="val 22149"/>
                    <a:gd name="adj3" fmla="val 148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19141944" y="19046104"/>
                  <a:ext cx="1943665" cy="338554"/>
                </a:xfrm>
                <a:prstGeom prst="rect">
                  <a:avLst/>
                </a:prstGeom>
                <a:noFill/>
              </p:spPr>
              <p:txBody>
                <a:bodyPr wrap="square" rtlCol="0">
                  <a:spAutoFit/>
                </a:bodyPr>
                <a:lstStyle/>
                <a:p>
                  <a:r>
                    <a:rPr lang="en-US" sz="1600" dirty="0" smtClean="0"/>
                    <a:t>Tipping Moment</a:t>
                  </a:r>
                  <a:endParaRPr lang="en-US" sz="1600" dirty="0"/>
                </a:p>
              </p:txBody>
            </p:sp>
            <p:cxnSp>
              <p:nvCxnSpPr>
                <p:cNvPr id="185" name="Straight Arrow Connector 184"/>
                <p:cNvCxnSpPr>
                  <a:stCxn id="183" idx="1"/>
                  <a:endCxn id="141" idx="0"/>
                </p:cNvCxnSpPr>
                <p:nvPr/>
              </p:nvCxnSpPr>
              <p:spPr>
                <a:xfrm flipH="1">
                  <a:off x="18871193" y="19215381"/>
                  <a:ext cx="270751" cy="438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endCxn id="131" idx="3"/>
                </p:cNvCxnSpPr>
                <p:nvPr/>
              </p:nvCxnSpPr>
              <p:spPr>
                <a:xfrm flipV="1">
                  <a:off x="13569050" y="20301639"/>
                  <a:ext cx="1009775" cy="363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grpSp>
      <p:sp>
        <p:nvSpPr>
          <p:cNvPr id="206" name="TextBox 205"/>
          <p:cNvSpPr txBox="1"/>
          <p:nvPr/>
        </p:nvSpPr>
        <p:spPr>
          <a:xfrm>
            <a:off x="23084207" y="16970406"/>
            <a:ext cx="9525000" cy="892552"/>
          </a:xfrm>
          <a:prstGeom prst="rect">
            <a:avLst/>
          </a:prstGeom>
          <a:noFill/>
        </p:spPr>
        <p:txBody>
          <a:bodyPr wrap="square" rtlCol="0">
            <a:spAutoFit/>
          </a:bodyPr>
          <a:lstStyle/>
          <a:p>
            <a:r>
              <a:rPr lang="en-US" sz="3200" b="1" dirty="0" smtClean="0"/>
              <a:t>Conclusion</a:t>
            </a:r>
            <a:endParaRPr lang="en-US" sz="3200" b="1" dirty="0" smtClean="0"/>
          </a:p>
          <a:p>
            <a:pPr marL="342900" indent="-342900">
              <a:buFont typeface="Arial" panose="020B0604020202020204" pitchFamily="34" charset="0"/>
              <a:buChar char="•"/>
            </a:pPr>
            <a:r>
              <a:rPr lang="en-US" sz="2000" dirty="0" smtClean="0"/>
              <a:t>Robots are hard</a:t>
            </a:r>
            <a:endParaRPr lang="en-US" sz="2000" dirty="0" smtClean="0"/>
          </a:p>
        </p:txBody>
      </p:sp>
      <p:sp>
        <p:nvSpPr>
          <p:cNvPr id="207" name="TextBox 206"/>
          <p:cNvSpPr txBox="1"/>
          <p:nvPr/>
        </p:nvSpPr>
        <p:spPr>
          <a:xfrm>
            <a:off x="23233523" y="20123107"/>
            <a:ext cx="9525000" cy="3970318"/>
          </a:xfrm>
          <a:prstGeom prst="rect">
            <a:avLst/>
          </a:prstGeom>
          <a:noFill/>
        </p:spPr>
        <p:txBody>
          <a:bodyPr wrap="square" rtlCol="0">
            <a:spAutoFit/>
          </a:bodyPr>
          <a:lstStyle/>
          <a:p>
            <a:r>
              <a:rPr lang="en-US" sz="3200" b="1" dirty="0" smtClean="0"/>
              <a:t>Future Work</a:t>
            </a:r>
          </a:p>
          <a:p>
            <a:pPr marL="342900" indent="-342900">
              <a:buFont typeface="Arial" panose="020B0604020202020204" pitchFamily="34" charset="0"/>
              <a:buChar char="•"/>
            </a:pPr>
            <a:r>
              <a:rPr lang="en-US" sz="2000" dirty="0" smtClean="0"/>
              <a:t>Controlling the robot with a cellphone application</a:t>
            </a:r>
          </a:p>
          <a:p>
            <a:pPr marL="342900" indent="-342900">
              <a:buFont typeface="Arial" panose="020B0604020202020204" pitchFamily="34" charset="0"/>
              <a:buChar char="•"/>
            </a:pPr>
            <a:r>
              <a:rPr lang="en-US" sz="2000" dirty="0" smtClean="0"/>
              <a:t>Integrating gyroscopes and force sensors to determine real time stability</a:t>
            </a:r>
          </a:p>
          <a:p>
            <a:pPr marL="342900" indent="-342900">
              <a:buFont typeface="Arial" panose="020B0604020202020204" pitchFamily="34" charset="0"/>
              <a:buChar char="•"/>
            </a:pPr>
            <a:r>
              <a:rPr lang="en-US" sz="2000" dirty="0" smtClean="0"/>
              <a:t>Foot trajectory optimization</a:t>
            </a:r>
          </a:p>
          <a:p>
            <a:pPr marL="342900" indent="-342900">
              <a:buFont typeface="Arial" panose="020B0604020202020204" pitchFamily="34" charset="0"/>
              <a:buChar char="•"/>
            </a:pPr>
            <a:r>
              <a:rPr lang="en-US" sz="2000" dirty="0" smtClean="0"/>
              <a:t>Mechanical design optimizations</a:t>
            </a:r>
          </a:p>
          <a:p>
            <a:pPr marL="342900" indent="-342900">
              <a:buFont typeface="Arial" panose="020B0604020202020204" pitchFamily="34" charset="0"/>
              <a:buChar char="•"/>
            </a:pPr>
            <a:r>
              <a:rPr lang="en-US" sz="2000" dirty="0" smtClean="0"/>
              <a:t>Implementation of dynamically stable but statically unstable gaits</a:t>
            </a:r>
            <a:endParaRPr lang="en-US" sz="2000" dirty="0"/>
          </a:p>
          <a:p>
            <a:pPr marL="342900" indent="-342900">
              <a:buFont typeface="Arial" panose="020B0604020202020204" pitchFamily="34" charset="0"/>
              <a:buChar char="•"/>
            </a:pPr>
            <a:r>
              <a:rPr lang="en-US" sz="2000" dirty="0" smtClean="0"/>
              <a:t>CAN network development</a:t>
            </a:r>
          </a:p>
          <a:p>
            <a:pPr marL="342900" indent="-342900">
              <a:buFont typeface="Arial" panose="020B0604020202020204" pitchFamily="34" charset="0"/>
              <a:buChar char="•"/>
            </a:pPr>
            <a:r>
              <a:rPr lang="en-US" sz="2000" dirty="0" smtClean="0"/>
              <a:t>Air supply mounting on robot chassis</a:t>
            </a:r>
          </a:p>
          <a:p>
            <a:pPr marL="342900" indent="-342900">
              <a:buFont typeface="Arial" panose="020B0604020202020204" pitchFamily="34" charset="0"/>
              <a:buChar char="•"/>
            </a:pPr>
            <a:r>
              <a:rPr lang="en-US" sz="2000" dirty="0" smtClean="0"/>
              <a:t>External disturbance resistance</a:t>
            </a:r>
          </a:p>
          <a:p>
            <a:pPr marL="342900" indent="-342900">
              <a:buFont typeface="Arial" panose="020B0604020202020204" pitchFamily="34" charset="0"/>
              <a:buChar char="•"/>
            </a:pPr>
            <a:r>
              <a:rPr lang="en-US" sz="2000" dirty="0" smtClean="0"/>
              <a:t>Feed forward control design and implementation</a:t>
            </a:r>
          </a:p>
          <a:p>
            <a:pPr marL="342900" indent="-342900">
              <a:buFont typeface="Arial" panose="020B0604020202020204" pitchFamily="34" charset="0"/>
              <a:buChar char="•"/>
            </a:pPr>
            <a:r>
              <a:rPr lang="en-US" sz="2000" dirty="0" smtClean="0"/>
              <a:t>Autonomous navigation</a:t>
            </a:r>
          </a:p>
          <a:p>
            <a:pPr marL="342900" indent="-342900">
              <a:buFont typeface="Arial" panose="020B0604020202020204" pitchFamily="34" charset="0"/>
              <a:buChar char="•"/>
            </a:pPr>
            <a:r>
              <a:rPr lang="en-US" sz="2000" dirty="0" smtClean="0"/>
              <a:t>Embedded valve driver creation</a:t>
            </a:r>
          </a:p>
        </p:txBody>
      </p:sp>
      <p:sp>
        <p:nvSpPr>
          <p:cNvPr id="209" name="TextBox 208"/>
          <p:cNvSpPr txBox="1"/>
          <p:nvPr/>
        </p:nvSpPr>
        <p:spPr>
          <a:xfrm>
            <a:off x="531101" y="7620000"/>
            <a:ext cx="9525000" cy="1815882"/>
          </a:xfrm>
          <a:prstGeom prst="rect">
            <a:avLst/>
          </a:prstGeom>
          <a:noFill/>
        </p:spPr>
        <p:txBody>
          <a:bodyPr wrap="square" rtlCol="0">
            <a:spAutoFit/>
          </a:bodyPr>
          <a:lstStyle/>
          <a:p>
            <a:pPr lvl="0"/>
            <a:r>
              <a:rPr lang="en-US" sz="3200" b="1" dirty="0" smtClean="0"/>
              <a:t>Objective</a:t>
            </a:r>
            <a:endParaRPr lang="en-US" sz="3200" b="1" dirty="0" smtClean="0"/>
          </a:p>
          <a:p>
            <a:r>
              <a:rPr lang="en-US" sz="2000" dirty="0" smtClean="0"/>
              <a:t>To address the existing challenges an educational robotics platform was developed to increase student interest in STEM fields, fluid power, and robotics through outreach opportunities, laboratory exercises, and research experiences.</a:t>
            </a:r>
            <a:endParaRPr lang="en-US" sz="2000" dirty="0"/>
          </a:p>
          <a:p>
            <a:endParaRPr lang="en-US" sz="2000" dirty="0"/>
          </a:p>
        </p:txBody>
      </p:sp>
      <p:grpSp>
        <p:nvGrpSpPr>
          <p:cNvPr id="173" name="Group 172"/>
          <p:cNvGrpSpPr/>
          <p:nvPr/>
        </p:nvGrpSpPr>
        <p:grpSpPr>
          <a:xfrm>
            <a:off x="10972800" y="22479000"/>
            <a:ext cx="9784080" cy="4962315"/>
            <a:chOff x="10972800" y="22479000"/>
            <a:chExt cx="9784080" cy="4962315"/>
          </a:xfrm>
        </p:grpSpPr>
        <p:grpSp>
          <p:nvGrpSpPr>
            <p:cNvPr id="1044" name="Group 1043"/>
            <p:cNvGrpSpPr/>
            <p:nvPr/>
          </p:nvGrpSpPr>
          <p:grpSpPr>
            <a:xfrm>
              <a:off x="10972800" y="22479000"/>
              <a:ext cx="9555480" cy="4239483"/>
              <a:chOff x="11186160" y="21889790"/>
              <a:chExt cx="9555480" cy="4239483"/>
            </a:xfrm>
          </p:grpSpPr>
          <p:pic>
            <p:nvPicPr>
              <p:cNvPr id="105" name="Picture 104" descr="D:\MyDocs\Desktop\Gaits.png"/>
              <p:cNvPicPr/>
              <p:nvPr/>
            </p:nvPicPr>
            <p:blipFill>
              <a:blip r:embed="rId13">
                <a:extLst>
                  <a:ext uri="{28A0092B-C50C-407E-A947-70E740481C1C}">
                    <a14:useLocalDpi xmlns:a14="http://schemas.microsoft.com/office/drawing/2010/main" val="0"/>
                  </a:ext>
                </a:extLst>
              </a:blip>
              <a:srcRect/>
              <a:stretch>
                <a:fillRect/>
              </a:stretch>
            </p:blipFill>
            <p:spPr bwMode="auto">
              <a:xfrm>
                <a:off x="11201400" y="22726385"/>
                <a:ext cx="9540240" cy="3402888"/>
              </a:xfrm>
              <a:prstGeom prst="rect">
                <a:avLst/>
              </a:prstGeom>
              <a:noFill/>
              <a:ln>
                <a:noFill/>
              </a:ln>
            </p:spPr>
          </p:pic>
          <p:sp>
            <p:nvSpPr>
              <p:cNvPr id="152" name="TextBox 151"/>
              <p:cNvSpPr txBox="1"/>
              <p:nvPr/>
            </p:nvSpPr>
            <p:spPr>
              <a:xfrm>
                <a:off x="11186160" y="21889790"/>
                <a:ext cx="9540240" cy="707886"/>
              </a:xfrm>
              <a:prstGeom prst="rect">
                <a:avLst/>
              </a:prstGeom>
              <a:noFill/>
            </p:spPr>
            <p:txBody>
              <a:bodyPr wrap="square" rtlCol="0">
                <a:spAutoFit/>
              </a:bodyPr>
              <a:lstStyle/>
              <a:p>
                <a:r>
                  <a:rPr lang="en-US" sz="2000" dirty="0"/>
                  <a:t>The four gaits examined during the project were drag, creep, and walk. A diagram of leg actuations can be seen below for each gait</a:t>
                </a:r>
                <a:r>
                  <a:rPr lang="en-US" sz="2000" dirty="0" smtClean="0"/>
                  <a:t>:</a:t>
                </a:r>
                <a:endParaRPr lang="en-US" sz="2000" dirty="0"/>
              </a:p>
            </p:txBody>
          </p:sp>
        </p:grpSp>
        <p:sp>
          <p:nvSpPr>
            <p:cNvPr id="211" name="TextBox 210"/>
            <p:cNvSpPr txBox="1"/>
            <p:nvPr/>
          </p:nvSpPr>
          <p:spPr>
            <a:xfrm>
              <a:off x="11247120" y="26856540"/>
              <a:ext cx="9509760" cy="584775"/>
            </a:xfrm>
            <a:prstGeom prst="rect">
              <a:avLst/>
            </a:prstGeom>
            <a:noFill/>
          </p:spPr>
          <p:txBody>
            <a:bodyPr wrap="square" rtlCol="0">
              <a:spAutoFit/>
            </a:bodyPr>
            <a:lstStyle/>
            <a:p>
              <a:r>
                <a:rPr lang="en-US" sz="1600" dirty="0" smtClean="0"/>
                <a:t>Three slow gait patterns for a four legged robot. The drag and creep gait involve moving a single leg, and are statically stable. The walk gait involves moving two legs at once, and is dynamically stable.</a:t>
              </a:r>
              <a:endParaRPr lang="en-US" sz="1600" dirty="0"/>
            </a:p>
          </p:txBody>
        </p:sp>
      </p:gr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1128</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Milwaukee School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Beaver, Logan</cp:lastModifiedBy>
  <cp:revision>28</cp:revision>
  <dcterms:created xsi:type="dcterms:W3CDTF">2015-05-06T15:05:02Z</dcterms:created>
  <dcterms:modified xsi:type="dcterms:W3CDTF">2015-05-15T06:49:36Z</dcterms:modified>
</cp:coreProperties>
</file>