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20" d="100"/>
          <a:sy n="20" d="100"/>
        </p:scale>
        <p:origin x="720" y="38"/>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639CF-A740-4B86-8CAE-05CA98BC618C}" type="datetimeFigureOut">
              <a:rPr lang="en-US" smtClean="0"/>
              <a:t>5/18/2015</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7A307-7305-40EB-AB89-8142FD9B093A}" type="slidenum">
              <a:rPr lang="en-US" smtClean="0"/>
              <a:t>‹#›</a:t>
            </a:fld>
            <a:endParaRPr lang="en-US"/>
          </a:p>
        </p:txBody>
      </p:sp>
    </p:spTree>
    <p:extLst>
      <p:ext uri="{BB962C8B-B14F-4D97-AF65-F5344CB8AC3E}">
        <p14:creationId xmlns:p14="http://schemas.microsoft.com/office/powerpoint/2010/main" val="409256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A7A307-7305-40EB-AB89-8142FD9B093A}" type="slidenum">
              <a:rPr lang="en-US" smtClean="0"/>
              <a:t>1</a:t>
            </a:fld>
            <a:endParaRPr lang="en-US"/>
          </a:p>
        </p:txBody>
      </p:sp>
    </p:spTree>
    <p:extLst>
      <p:ext uri="{BB962C8B-B14F-4D97-AF65-F5344CB8AC3E}">
        <p14:creationId xmlns:p14="http://schemas.microsoft.com/office/powerpoint/2010/main" val="372373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1577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293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20321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2156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856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F7D037-1E52-45C7-976A-93EFD497564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675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F7D037-1E52-45C7-976A-93EFD4975647}" type="datetimeFigureOut">
              <a:rPr lang="en-US" smtClean="0"/>
              <a:t>5/18/2015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160843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7D037-1E52-45C7-976A-93EFD4975647}" type="datetimeFigureOut">
              <a:rPr lang="en-US" smtClean="0"/>
              <a:t>5/18/2015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34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7D037-1E52-45C7-976A-93EFD4975647}" type="datetimeFigureOut">
              <a:rPr lang="en-US" smtClean="0"/>
              <a:t>5/18/2015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1100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7612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06412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08F7D037-1E52-45C7-976A-93EFD4975647}" type="datetimeFigureOut">
              <a:rPr lang="en-US" smtClean="0"/>
              <a:t>5/18/2015</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270C942-324E-49BE-B72F-E3AD70EAD548}" type="slidenum">
              <a:rPr lang="en-US" smtClean="0"/>
              <a:t>‹#›</a:t>
            </a:fld>
            <a:endParaRPr lang="en-US"/>
          </a:p>
        </p:txBody>
      </p:sp>
    </p:spTree>
    <p:extLst>
      <p:ext uri="{BB962C8B-B14F-4D97-AF65-F5344CB8AC3E}">
        <p14:creationId xmlns:p14="http://schemas.microsoft.com/office/powerpoint/2010/main" val="249758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261" y="9828879"/>
            <a:ext cx="9525000" cy="5016758"/>
          </a:xfrm>
          <a:prstGeom prst="rect">
            <a:avLst/>
          </a:prstGeom>
          <a:noFill/>
        </p:spPr>
        <p:txBody>
          <a:bodyPr wrap="square" rtlCol="0">
            <a:spAutoFit/>
          </a:bodyPr>
          <a:lstStyle/>
          <a:p>
            <a:pPr lvl="0"/>
            <a:r>
              <a:rPr lang="en-US" sz="2000" b="1" dirty="0" smtClean="0"/>
              <a:t>Mechanical</a:t>
            </a:r>
          </a:p>
          <a:p>
            <a:pPr marL="342900" lvl="0" indent="-342900">
              <a:buFont typeface="Arial" panose="020B0604020202020204" pitchFamily="34" charset="0"/>
              <a:buChar char="•"/>
            </a:pPr>
            <a:r>
              <a:rPr lang="en-US" sz="2000" dirty="0" smtClean="0"/>
              <a:t>A </a:t>
            </a:r>
            <a:r>
              <a:rPr lang="en-US" sz="2000" dirty="0"/>
              <a:t>maximum weight of 35 kg for </a:t>
            </a:r>
            <a:r>
              <a:rPr lang="en-US" sz="2000" dirty="0" smtClean="0"/>
              <a:t>portability</a:t>
            </a:r>
          </a:p>
          <a:p>
            <a:pPr marL="342900" lvl="0" indent="-342900">
              <a:buFont typeface="Arial" panose="020B0604020202020204" pitchFamily="34" charset="0"/>
              <a:buChar char="•"/>
            </a:pPr>
            <a:r>
              <a:rPr lang="en-US" sz="2000" dirty="0" smtClean="0"/>
              <a:t>Maximum speed of 0.5 m/s</a:t>
            </a:r>
            <a:endParaRPr lang="en-US" sz="2000" dirty="0"/>
          </a:p>
          <a:p>
            <a:pPr marL="342900" lvl="0" indent="-342900">
              <a:buFont typeface="Arial" panose="020B0604020202020204" pitchFamily="34" charset="0"/>
              <a:buChar char="•"/>
            </a:pPr>
            <a:r>
              <a:rPr lang="en-US" sz="2000" dirty="0"/>
              <a:t>Maximum size of 0.75 m x 0.75 m x 1.0 m box for </a:t>
            </a:r>
            <a:r>
              <a:rPr lang="en-US" sz="2000" dirty="0" smtClean="0"/>
              <a:t>portability</a:t>
            </a:r>
          </a:p>
          <a:p>
            <a:pPr marL="342900" indent="-342900">
              <a:buFont typeface="Arial" panose="020B0604020202020204" pitchFamily="34" charset="0"/>
              <a:buChar char="•"/>
            </a:pPr>
            <a:r>
              <a:rPr lang="en-US" sz="2000" dirty="0"/>
              <a:t>Mechanical protection to reduce the risk of pinching and self-collision damage to the </a:t>
            </a:r>
            <a:r>
              <a:rPr lang="en-US" sz="2000" dirty="0" smtClean="0"/>
              <a:t>robot</a:t>
            </a:r>
            <a:endParaRPr lang="en-US" sz="2000" dirty="0"/>
          </a:p>
          <a:p>
            <a:pPr marL="342900" lvl="0" indent="-342900">
              <a:buFont typeface="Arial" panose="020B0604020202020204" pitchFamily="34" charset="0"/>
              <a:buChar char="•"/>
            </a:pPr>
            <a:r>
              <a:rPr lang="en-US" sz="2000" dirty="0" smtClean="0"/>
              <a:t>MATLAB </a:t>
            </a:r>
            <a:r>
              <a:rPr lang="en-US" sz="2000" dirty="0"/>
              <a:t>and Simulink model support to allow mechanical engineering students to update control algorithms without knowledge of C/C</a:t>
            </a:r>
            <a:r>
              <a:rPr lang="en-US" sz="2000" dirty="0" smtClean="0"/>
              <a:t>++</a:t>
            </a:r>
          </a:p>
          <a:p>
            <a:pPr marL="342900" indent="-342900">
              <a:buFont typeface="Arial" panose="020B0604020202020204" pitchFamily="34" charset="0"/>
              <a:buChar char="•"/>
            </a:pPr>
            <a:r>
              <a:rPr lang="en-US" sz="2000" dirty="0"/>
              <a:t>A pressure relief valve to reduce the risk of overloading and damaging pneumatic </a:t>
            </a:r>
            <a:r>
              <a:rPr lang="en-US" sz="2000" dirty="0" smtClean="0"/>
              <a:t>components</a:t>
            </a:r>
          </a:p>
          <a:p>
            <a:r>
              <a:rPr lang="en-US" sz="2000" b="1" dirty="0" smtClean="0"/>
              <a:t>Electrical</a:t>
            </a:r>
            <a:endParaRPr lang="en-US" sz="2000" dirty="0"/>
          </a:p>
          <a:p>
            <a:pPr marL="342900" lvl="0" indent="-342900">
              <a:buFont typeface="Arial" panose="020B0604020202020204" pitchFamily="34" charset="0"/>
              <a:buChar char="•"/>
            </a:pPr>
            <a:r>
              <a:rPr lang="en-US" sz="2000" dirty="0"/>
              <a:t>Electronic fuses and shielding to protect the robot and operator during use and </a:t>
            </a:r>
            <a:r>
              <a:rPr lang="en-US" sz="2000" dirty="0" smtClean="0"/>
              <a:t>maintenance</a:t>
            </a:r>
          </a:p>
          <a:p>
            <a:pPr marL="342900" indent="-342900">
              <a:buFont typeface="Arial" panose="020B0604020202020204" pitchFamily="34" charset="0"/>
              <a:buChar char="•"/>
            </a:pPr>
            <a:r>
              <a:rPr lang="en-US" sz="2000" dirty="0"/>
              <a:t>Custom debug panel creation to facilitate </a:t>
            </a:r>
            <a:r>
              <a:rPr lang="en-US" sz="2000" dirty="0" smtClean="0"/>
              <a:t>troubleshooting</a:t>
            </a:r>
            <a:endParaRPr lang="en-US" sz="2000" dirty="0"/>
          </a:p>
          <a:p>
            <a:pPr marL="342900" lvl="0" indent="-342900">
              <a:buFont typeface="Arial" panose="020B0604020202020204" pitchFamily="34" charset="0"/>
              <a:buChar char="•"/>
            </a:pPr>
            <a:r>
              <a:rPr lang="en-US" sz="2000" dirty="0" smtClean="0"/>
              <a:t>An </a:t>
            </a:r>
            <a:r>
              <a:rPr lang="en-US" sz="2000" dirty="0"/>
              <a:t>easy to access emergency stop to quickly depower the robot</a:t>
            </a:r>
          </a:p>
          <a:p>
            <a:endParaRPr lang="en-US" sz="2000" dirty="0"/>
          </a:p>
        </p:txBody>
      </p:sp>
      <p:sp>
        <p:nvSpPr>
          <p:cNvPr id="10" name="TextBox 9"/>
          <p:cNvSpPr txBox="1"/>
          <p:nvPr/>
        </p:nvSpPr>
        <p:spPr>
          <a:xfrm>
            <a:off x="553286" y="3897924"/>
            <a:ext cx="9525000" cy="2862322"/>
          </a:xfrm>
          <a:prstGeom prst="rect">
            <a:avLst/>
          </a:prstGeom>
          <a:noFill/>
        </p:spPr>
        <p:txBody>
          <a:bodyPr wrap="square" rtlCol="0">
            <a:spAutoFit/>
          </a:bodyPr>
          <a:lstStyle/>
          <a:p>
            <a:pPr algn="just"/>
            <a:r>
              <a:rPr lang="en-US" sz="2000" dirty="0" smtClean="0"/>
              <a:t>Recently there has been a decline in interest and proficiency related to science, technology, engineering, and mathematics (STEM) fields. According to a 2013 survey by Junior Achievement USA, 46% of US teenagers showed interest in pursuing a STEM or medical related career, which was a 15% decrease from previous years. In addition there is a huge deficit of fluid power engineers in the United States with only 1% of Universities with engineering programs teaching a fluid power concentration. It has also been shown by a study conducted at the University of Nebraska that introducing students to topics in robotics not only improves their attitude towards STEM topics, but also increase their self-efficacy of topics within robotics.</a:t>
            </a:r>
            <a:endParaRPr lang="en-US" sz="2000" dirty="0"/>
          </a:p>
        </p:txBody>
      </p:sp>
      <p:grpSp>
        <p:nvGrpSpPr>
          <p:cNvPr id="20" name="Group 19"/>
          <p:cNvGrpSpPr/>
          <p:nvPr/>
        </p:nvGrpSpPr>
        <p:grpSpPr>
          <a:xfrm>
            <a:off x="1585237" y="22842376"/>
            <a:ext cx="6949163" cy="4089395"/>
            <a:chOff x="2118637" y="23001954"/>
            <a:chExt cx="4987788" cy="2935179"/>
          </a:xfrm>
        </p:grpSpPr>
        <p:pic>
          <p:nvPicPr>
            <p:cNvPr id="12" name="Picture 11"/>
            <p:cNvPicPr/>
            <p:nvPr/>
          </p:nvPicPr>
          <p:blipFill>
            <a:blip r:embed="rId3"/>
            <a:stretch>
              <a:fillRect/>
            </a:stretch>
          </p:blipFill>
          <p:spPr>
            <a:xfrm>
              <a:off x="4961729" y="23001954"/>
              <a:ext cx="2144696" cy="2935179"/>
            </a:xfrm>
            <a:prstGeom prst="rect">
              <a:avLst/>
            </a:prstGeom>
          </p:spPr>
        </p:pic>
        <p:pic>
          <p:nvPicPr>
            <p:cNvPr id="13" name="Picture 12"/>
            <p:cNvPicPr/>
            <p:nvPr/>
          </p:nvPicPr>
          <p:blipFill>
            <a:blip r:embed="rId4"/>
            <a:stretch>
              <a:fillRect/>
            </a:stretch>
          </p:blipFill>
          <p:spPr>
            <a:xfrm>
              <a:off x="2118637" y="23001954"/>
              <a:ext cx="2332299" cy="2935179"/>
            </a:xfrm>
            <a:prstGeom prst="rect">
              <a:avLst/>
            </a:prstGeom>
          </p:spPr>
        </p:pic>
      </p:grpSp>
      <p:pic>
        <p:nvPicPr>
          <p:cNvPr id="17" name="Picture 16"/>
          <p:cNvPicPr/>
          <p:nvPr/>
        </p:nvPicPr>
        <p:blipFill>
          <a:blip r:embed="rId5" cstate="print">
            <a:extLst>
              <a:ext uri="{28A0092B-C50C-407E-A947-70E740481C1C}">
                <a14:useLocalDpi xmlns:a14="http://schemas.microsoft.com/office/drawing/2010/main" val="0"/>
              </a:ext>
            </a:extLst>
          </a:blip>
          <a:stretch>
            <a:fillRect/>
          </a:stretch>
        </p:blipFill>
        <p:spPr>
          <a:xfrm>
            <a:off x="15316200" y="2561653"/>
            <a:ext cx="6377025" cy="4786584"/>
          </a:xfrm>
          <a:prstGeom prst="rect">
            <a:avLst/>
          </a:prstGeom>
          <a:ln>
            <a:solidFill>
              <a:schemeClr val="bg1"/>
            </a:solidFill>
          </a:ln>
        </p:spPr>
      </p:pic>
      <p:sp>
        <p:nvSpPr>
          <p:cNvPr id="4" name="TextBox 3"/>
          <p:cNvSpPr txBox="1"/>
          <p:nvPr/>
        </p:nvSpPr>
        <p:spPr>
          <a:xfrm>
            <a:off x="9158521" y="247976"/>
            <a:ext cx="18959279" cy="2985433"/>
          </a:xfrm>
          <a:prstGeom prst="rect">
            <a:avLst/>
          </a:prstGeom>
          <a:noFill/>
        </p:spPr>
        <p:txBody>
          <a:bodyPr wrap="square" rtlCol="0">
            <a:spAutoFit/>
          </a:bodyPr>
          <a:lstStyle/>
          <a:p>
            <a:pPr algn="ctr"/>
            <a:r>
              <a:rPr lang="en-US" sz="6000" b="1" dirty="0"/>
              <a:t>Development of an </a:t>
            </a:r>
            <a:r>
              <a:rPr lang="en-US" sz="6000" b="1" dirty="0" smtClean="0"/>
              <a:t>Agile Pneumatic </a:t>
            </a:r>
            <a:r>
              <a:rPr lang="en-US" sz="6000" b="1" dirty="0"/>
              <a:t>Educational </a:t>
            </a:r>
            <a:r>
              <a:rPr lang="en-US" sz="6000" b="1" dirty="0" smtClean="0"/>
              <a:t>Robot</a:t>
            </a:r>
            <a:endParaRPr lang="en-US" sz="6000" dirty="0" smtClean="0"/>
          </a:p>
          <a:p>
            <a:pPr algn="ctr"/>
            <a:r>
              <a:rPr lang="en-US" sz="4000" dirty="0" smtClean="0"/>
              <a:t>Team ARC: Logan Beaver, Justin Campbell, Tyler </a:t>
            </a:r>
            <a:r>
              <a:rPr lang="en-US" sz="4000" dirty="0" smtClean="0"/>
              <a:t>Paddock, and </a:t>
            </a:r>
            <a:r>
              <a:rPr lang="en-US" sz="4000" dirty="0" smtClean="0"/>
              <a:t>Ron Shipman</a:t>
            </a:r>
          </a:p>
          <a:p>
            <a:pPr algn="ctr"/>
            <a:r>
              <a:rPr lang="en-US" sz="4000" dirty="0" smtClean="0"/>
              <a:t>Milwaukee School of Engineering – Mechanical Engineering Department</a:t>
            </a:r>
            <a:endParaRPr lang="en-US" sz="4000" dirty="0"/>
          </a:p>
          <a:p>
            <a:pPr algn="ctr"/>
            <a:endParaRPr lang="en-US" sz="4800" dirty="0"/>
          </a:p>
        </p:txBody>
      </p:sp>
      <p:grpSp>
        <p:nvGrpSpPr>
          <p:cNvPr id="172" name="Group 171"/>
          <p:cNvGrpSpPr/>
          <p:nvPr/>
        </p:nvGrpSpPr>
        <p:grpSpPr>
          <a:xfrm>
            <a:off x="553285" y="463380"/>
            <a:ext cx="8120972" cy="2912136"/>
            <a:chOff x="361590" y="285906"/>
            <a:chExt cx="5619392" cy="2070022"/>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590" y="285906"/>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3690" y="304800"/>
              <a:ext cx="1524000" cy="152400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1632" y="438150"/>
              <a:ext cx="2419350" cy="247650"/>
            </a:xfrm>
            <a:prstGeom prst="rect">
              <a:avLst/>
            </a:prstGeom>
          </p:spPr>
        </p:pic>
        <p:pic>
          <p:nvPicPr>
            <p:cNvPr id="9" name="Picture 2" descr="http://www.clustervision.com/sites/default/files/images/Emerson-logo.preview.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51695" y="762000"/>
              <a:ext cx="1863305" cy="91418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209800" y="1955818"/>
              <a:ext cx="1826474" cy="400110"/>
            </a:xfrm>
            <a:prstGeom prst="rect">
              <a:avLst/>
            </a:prstGeom>
            <a:noFill/>
          </p:spPr>
          <p:txBody>
            <a:bodyPr wrap="square" rtlCol="0">
              <a:spAutoFit/>
            </a:bodyPr>
            <a:lstStyle/>
            <a:p>
              <a:r>
                <a:rPr lang="en-US" sz="2000" dirty="0" smtClean="0"/>
                <a:t>Spring, 2015</a:t>
              </a:r>
              <a:endParaRPr lang="en-US" sz="2000" dirty="0"/>
            </a:p>
          </p:txBody>
        </p:sp>
      </p:grpSp>
      <p:sp>
        <p:nvSpPr>
          <p:cNvPr id="31" name="TextBox 30"/>
          <p:cNvSpPr txBox="1"/>
          <p:nvPr/>
        </p:nvSpPr>
        <p:spPr>
          <a:xfrm>
            <a:off x="418402" y="27849964"/>
            <a:ext cx="34481198" cy="954107"/>
          </a:xfrm>
          <a:prstGeom prst="rect">
            <a:avLst/>
          </a:prstGeom>
          <a:noFill/>
        </p:spPr>
        <p:txBody>
          <a:bodyPr wrap="square" rtlCol="0">
            <a:spAutoFit/>
          </a:bodyPr>
          <a:lstStyle/>
          <a:p>
            <a:r>
              <a:rPr lang="en-US" sz="2800" b="1" dirty="0" smtClean="0"/>
              <a:t>Acknowledgements</a:t>
            </a:r>
          </a:p>
          <a:p>
            <a:r>
              <a:rPr lang="en-US" sz="2800" i="1" dirty="0" smtClean="0"/>
              <a:t>Special thanks to Joy Global, Inc., the National Fluid Power Association, Emerson, Otto J. </a:t>
            </a:r>
            <a:r>
              <a:rPr lang="en-US" sz="2800" i="1" dirty="0" err="1" smtClean="0"/>
              <a:t>Maha</a:t>
            </a:r>
            <a:r>
              <a:rPr lang="en-US" sz="2800" i="1" dirty="0" smtClean="0"/>
              <a:t> Endowment Fund, MSOE</a:t>
            </a:r>
            <a:r>
              <a:rPr lang="en-US" sz="2800" i="1" dirty="0" smtClean="0"/>
              <a:t>, Quinn </a:t>
            </a:r>
            <a:r>
              <a:rPr lang="en-US" sz="2800" i="1" dirty="0" err="1" smtClean="0"/>
              <a:t>McCartin</a:t>
            </a:r>
            <a:r>
              <a:rPr lang="en-US" sz="2800" i="1" dirty="0" smtClean="0"/>
              <a:t>, </a:t>
            </a:r>
            <a:r>
              <a:rPr lang="en-US" sz="2800" i="1" dirty="0" smtClean="0"/>
              <a:t>and  Dr. Luis A. Rodriguez for their support</a:t>
            </a:r>
            <a:endParaRPr lang="en-US" sz="2800" i="1" dirty="0"/>
          </a:p>
        </p:txBody>
      </p:sp>
      <p:grpSp>
        <p:nvGrpSpPr>
          <p:cNvPr id="169" name="Group 168"/>
          <p:cNvGrpSpPr/>
          <p:nvPr/>
        </p:nvGrpSpPr>
        <p:grpSpPr>
          <a:xfrm>
            <a:off x="26272160" y="9244644"/>
            <a:ext cx="9525000" cy="5881772"/>
            <a:chOff x="23057291" y="4266578"/>
            <a:chExt cx="9525000" cy="5881772"/>
          </a:xfrm>
        </p:grpSpPr>
        <p:sp>
          <p:nvSpPr>
            <p:cNvPr id="28" name="TextBox 27"/>
            <p:cNvSpPr txBox="1"/>
            <p:nvPr/>
          </p:nvSpPr>
          <p:spPr>
            <a:xfrm>
              <a:off x="23057291" y="4266578"/>
              <a:ext cx="9525000" cy="3539430"/>
            </a:xfrm>
            <a:prstGeom prst="rect">
              <a:avLst/>
            </a:prstGeom>
            <a:noFill/>
          </p:spPr>
          <p:txBody>
            <a:bodyPr wrap="square" rtlCol="0">
              <a:spAutoFit/>
            </a:bodyPr>
            <a:lstStyle/>
            <a:p>
              <a:pPr algn="just"/>
              <a:r>
                <a:rPr lang="en-US" sz="2000" dirty="0" smtClean="0"/>
                <a:t>To control the </a:t>
              </a:r>
              <a:r>
                <a:rPr lang="en-US" sz="2000" dirty="0" smtClean="0"/>
                <a:t>motion of the robot </a:t>
              </a:r>
              <a:r>
                <a:rPr lang="en-US" sz="2000" dirty="0" smtClean="0"/>
                <a:t>the user sends a direction request to the Java Graphical User Interface (GUI), which encodes the request and wirelessly transmits it to </a:t>
              </a:r>
              <a:r>
                <a:rPr lang="en-US" sz="2000" dirty="0" smtClean="0"/>
                <a:t>the</a:t>
              </a:r>
              <a:r>
                <a:rPr lang="en-US" sz="2000" dirty="0" smtClean="0"/>
                <a:t> </a:t>
              </a:r>
              <a:r>
                <a:rPr lang="en-US" sz="2000" dirty="0" smtClean="0"/>
                <a:t>onboard Arduino microcontroller. </a:t>
              </a:r>
              <a:r>
                <a:rPr lang="en-US" sz="2000" dirty="0" smtClean="0"/>
                <a:t>The microcontroller responds to a user request by taking a step in the requested direction.</a:t>
              </a:r>
              <a:endParaRPr lang="en-US" sz="2000" dirty="0" smtClean="0"/>
            </a:p>
            <a:p>
              <a:endParaRPr lang="en-US" sz="2000" dirty="0" smtClean="0"/>
            </a:p>
            <a:p>
              <a:r>
                <a:rPr lang="en-US" sz="2400" b="1" dirty="0" smtClean="0"/>
                <a:t>Sequence of Events in Sending a Command</a:t>
              </a:r>
            </a:p>
            <a:p>
              <a:pPr marL="457200" indent="-457200">
                <a:buFont typeface="+mj-lt"/>
                <a:buAutoNum type="arabicPeriod"/>
              </a:pPr>
              <a:r>
                <a:rPr lang="en-US" sz="2000" dirty="0" smtClean="0"/>
                <a:t>User input is read by a USB controller</a:t>
              </a:r>
            </a:p>
            <a:p>
              <a:pPr marL="457200" indent="-457200">
                <a:buFont typeface="+mj-lt"/>
                <a:buAutoNum type="arabicPeriod"/>
              </a:pPr>
              <a:r>
                <a:rPr lang="en-US" sz="2000" dirty="0" smtClean="0"/>
                <a:t>Real time Java application parses user input</a:t>
              </a:r>
            </a:p>
            <a:p>
              <a:pPr marL="457200" indent="-457200">
                <a:buFont typeface="+mj-lt"/>
                <a:buAutoNum type="arabicPeriod"/>
              </a:pPr>
              <a:r>
                <a:rPr lang="en-US" sz="2000" dirty="0" smtClean="0"/>
                <a:t>Application sends commands through an </a:t>
              </a:r>
              <a:r>
                <a:rPr lang="en-US" sz="2000" dirty="0" err="1" smtClean="0"/>
                <a:t>XBee</a:t>
              </a:r>
              <a:r>
                <a:rPr lang="en-US" sz="2000" dirty="0" smtClean="0"/>
                <a:t> radio module</a:t>
              </a:r>
            </a:p>
            <a:p>
              <a:pPr marL="457200" indent="-457200">
                <a:buFont typeface="+mj-lt"/>
                <a:buAutoNum type="arabicPeriod"/>
              </a:pPr>
              <a:r>
                <a:rPr lang="en-US" sz="2000" dirty="0" smtClean="0"/>
                <a:t>Partner </a:t>
              </a:r>
              <a:r>
                <a:rPr lang="en-US" sz="2000" dirty="0" err="1" smtClean="0"/>
                <a:t>XBee</a:t>
              </a:r>
              <a:r>
                <a:rPr lang="en-US" sz="2000" dirty="0" smtClean="0"/>
                <a:t> chip receives the command and sends it to the Arduino microcontroller</a:t>
              </a:r>
            </a:p>
            <a:p>
              <a:pPr marL="457200" indent="-457200">
                <a:buFont typeface="+mj-lt"/>
                <a:buAutoNum type="arabicPeriod"/>
              </a:pPr>
              <a:r>
                <a:rPr lang="en-US" sz="2000" dirty="0" smtClean="0"/>
                <a:t>Arduino decodes the serial command executes an action accordingly</a:t>
              </a:r>
              <a:endParaRPr lang="en-US" sz="2000" dirty="0"/>
            </a:p>
          </p:txBody>
        </p:sp>
        <p:grpSp>
          <p:nvGrpSpPr>
            <p:cNvPr id="32" name="Group 31"/>
            <p:cNvGrpSpPr/>
            <p:nvPr/>
          </p:nvGrpSpPr>
          <p:grpSpPr>
            <a:xfrm>
              <a:off x="23614523" y="7924800"/>
              <a:ext cx="8763000" cy="2223550"/>
              <a:chOff x="23698200" y="6233964"/>
              <a:chExt cx="8763000" cy="2223550"/>
            </a:xfrm>
          </p:grpSpPr>
          <p:grpSp>
            <p:nvGrpSpPr>
              <p:cNvPr id="37" name="Group 36"/>
              <p:cNvGrpSpPr/>
              <p:nvPr/>
            </p:nvGrpSpPr>
            <p:grpSpPr>
              <a:xfrm>
                <a:off x="23863176" y="6233964"/>
                <a:ext cx="8013069" cy="1508760"/>
                <a:chOff x="114300" y="909320"/>
                <a:chExt cx="8013647" cy="1508760"/>
              </a:xfrm>
            </p:grpSpPr>
            <p:grpSp>
              <p:nvGrpSpPr>
                <p:cNvPr id="38" name="Group 37"/>
                <p:cNvGrpSpPr/>
                <p:nvPr/>
              </p:nvGrpSpPr>
              <p:grpSpPr>
                <a:xfrm>
                  <a:off x="7254187" y="1620520"/>
                  <a:ext cx="873760" cy="797560"/>
                  <a:chOff x="7153883" y="1257300"/>
                  <a:chExt cx="873760" cy="797560"/>
                </a:xfrm>
              </p:grpSpPr>
              <p:grpSp>
                <p:nvGrpSpPr>
                  <p:cNvPr id="86" name="Group 85"/>
                  <p:cNvGrpSpPr/>
                  <p:nvPr/>
                </p:nvGrpSpPr>
                <p:grpSpPr>
                  <a:xfrm rot="1124969">
                    <a:off x="7684743" y="1374140"/>
                    <a:ext cx="342900" cy="680720"/>
                    <a:chOff x="8013700" y="1485900"/>
                    <a:chExt cx="342900" cy="680720"/>
                  </a:xfrm>
                </p:grpSpPr>
                <p:cxnSp>
                  <p:nvCxnSpPr>
                    <p:cNvPr id="97" name="Straight Connector 96"/>
                    <p:cNvCxnSpPr/>
                    <p:nvPr/>
                  </p:nvCxnSpPr>
                  <p:spPr>
                    <a:xfrm>
                      <a:off x="80137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82423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7" name="Group 86"/>
                  <p:cNvGrpSpPr/>
                  <p:nvPr/>
                </p:nvGrpSpPr>
                <p:grpSpPr>
                  <a:xfrm rot="1124969">
                    <a:off x="7285963" y="1371600"/>
                    <a:ext cx="342900" cy="680720"/>
                    <a:chOff x="7442200" y="1480820"/>
                    <a:chExt cx="342900" cy="680720"/>
                  </a:xfrm>
                </p:grpSpPr>
                <p:cxnSp>
                  <p:nvCxnSpPr>
                    <p:cNvPr id="95" name="Straight Connector 94"/>
                    <p:cNvCxnSpPr/>
                    <p:nvPr/>
                  </p:nvCxnSpPr>
                  <p:spPr>
                    <a:xfrm>
                      <a:off x="7442200" y="148082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7670800" y="181864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sp>
                <p:nvSpPr>
                  <p:cNvPr id="88" name="Rectangle 87"/>
                  <p:cNvSpPr/>
                  <p:nvPr/>
                </p:nvSpPr>
                <p:spPr>
                  <a:xfrm>
                    <a:off x="7170420" y="1257300"/>
                    <a:ext cx="769620"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9" name="Group 88"/>
                  <p:cNvGrpSpPr/>
                  <p:nvPr/>
                </p:nvGrpSpPr>
                <p:grpSpPr>
                  <a:xfrm rot="1124969">
                    <a:off x="7153883" y="1371600"/>
                    <a:ext cx="342900" cy="680720"/>
                    <a:chOff x="7200900" y="1485900"/>
                    <a:chExt cx="342900" cy="680720"/>
                  </a:xfrm>
                </p:grpSpPr>
                <p:cxnSp>
                  <p:nvCxnSpPr>
                    <p:cNvPr id="93" name="Straight Connector 92"/>
                    <p:cNvCxnSpPr/>
                    <p:nvPr/>
                  </p:nvCxnSpPr>
                  <p:spPr>
                    <a:xfrm>
                      <a:off x="72009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74295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0" name="Group 89"/>
                  <p:cNvGrpSpPr/>
                  <p:nvPr/>
                </p:nvGrpSpPr>
                <p:grpSpPr>
                  <a:xfrm rot="1124969">
                    <a:off x="7552716" y="1371600"/>
                    <a:ext cx="342900" cy="680720"/>
                    <a:chOff x="7785100" y="1485900"/>
                    <a:chExt cx="342900" cy="680720"/>
                  </a:xfrm>
                </p:grpSpPr>
                <p:cxnSp>
                  <p:nvCxnSpPr>
                    <p:cNvPr id="91" name="Straight Connector 90"/>
                    <p:cNvCxnSpPr/>
                    <p:nvPr/>
                  </p:nvCxnSpPr>
                  <p:spPr>
                    <a:xfrm>
                      <a:off x="77851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80137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39" name="Curved Connector 38"/>
                <p:cNvCxnSpPr>
                  <a:stCxn id="51" idx="0"/>
                  <a:endCxn id="54" idx="1"/>
                </p:cNvCxnSpPr>
                <p:nvPr/>
              </p:nvCxnSpPr>
              <p:spPr>
                <a:xfrm rot="16200000" flipH="1">
                  <a:off x="1256822" y="1331936"/>
                  <a:ext cx="514816" cy="1086340"/>
                </a:xfrm>
                <a:prstGeom prst="curvedConnector4">
                  <a:avLst>
                    <a:gd name="adj1" fmla="val -44404"/>
                    <a:gd name="adj2" fmla="val 89260"/>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54" idx="3"/>
                  <a:endCxn id="58" idx="1"/>
                </p:cNvCxnSpPr>
                <p:nvPr/>
              </p:nvCxnSpPr>
              <p:spPr>
                <a:xfrm>
                  <a:off x="3429000" y="2132514"/>
                  <a:ext cx="342900" cy="1086"/>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8" idx="3"/>
                  <a:endCxn id="59" idx="3"/>
                </p:cNvCxnSpPr>
                <p:nvPr/>
              </p:nvCxnSpPr>
              <p:spPr>
                <a:xfrm>
                  <a:off x="4343400" y="2133600"/>
                  <a:ext cx="342900" cy="5080"/>
                </a:xfrm>
                <a:prstGeom prst="curvedConnector3">
                  <a:avLst>
                    <a:gd name="adj1" fmla="val 50000"/>
                  </a:avLst>
                </a:prstGeom>
                <a:ln w="952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9" idx="1"/>
                  <a:endCxn id="60" idx="1"/>
                </p:cNvCxnSpPr>
                <p:nvPr/>
              </p:nvCxnSpPr>
              <p:spPr>
                <a:xfrm flipV="1">
                  <a:off x="5257800" y="1652270"/>
                  <a:ext cx="457200" cy="48641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60" idx="3"/>
                </p:cNvCxnSpPr>
                <p:nvPr/>
              </p:nvCxnSpPr>
              <p:spPr>
                <a:xfrm>
                  <a:off x="6743700" y="1652270"/>
                  <a:ext cx="527024" cy="8255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3771898" y="1887665"/>
                  <a:ext cx="571502" cy="487677"/>
                  <a:chOff x="3771898" y="1887665"/>
                  <a:chExt cx="571502" cy="487677"/>
                </a:xfrm>
              </p:grpSpPr>
              <p:sp>
                <p:nvSpPr>
                  <p:cNvPr id="84" name="Snip Same Side Corner Rectangle 83"/>
                  <p:cNvSpPr/>
                  <p:nvPr/>
                </p:nvSpPr>
                <p:spPr>
                  <a:xfrm rot="5400000">
                    <a:off x="3831590" y="184785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Text Box 49"/>
                  <p:cNvSpPr txBox="1"/>
                  <p:nvPr/>
                </p:nvSpPr>
                <p:spPr>
                  <a:xfrm rot="5400000">
                    <a:off x="3655584" y="2003979"/>
                    <a:ext cx="487677" cy="25504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FFFFFF"/>
                        </a:solidFill>
                        <a:effectLst/>
                        <a:ea typeface="Calibri" panose="020F0502020204030204" pitchFamily="34" charset="0"/>
                        <a:cs typeface="Times New Roman" panose="02020603050405020304" pitchFamily="18" charset="0"/>
                      </a:rPr>
                      <a:t>XBee</a:t>
                    </a:r>
                    <a:endParaRPr lang="en-US" sz="1100">
                      <a:effectLst/>
                      <a:ea typeface="Calibri" panose="020F0502020204030204" pitchFamily="34" charset="0"/>
                      <a:cs typeface="Times New Roman" panose="02020603050405020304" pitchFamily="18" charset="0"/>
                    </a:endParaRPr>
                  </a:p>
                </p:txBody>
              </p:sp>
            </p:grpSp>
            <p:grpSp>
              <p:nvGrpSpPr>
                <p:cNvPr id="45" name="Group 44"/>
                <p:cNvGrpSpPr/>
                <p:nvPr/>
              </p:nvGrpSpPr>
              <p:grpSpPr>
                <a:xfrm>
                  <a:off x="4686300" y="1895917"/>
                  <a:ext cx="572127" cy="487045"/>
                  <a:chOff x="4686300" y="1895917"/>
                  <a:chExt cx="572127" cy="487045"/>
                </a:xfrm>
              </p:grpSpPr>
              <p:sp>
                <p:nvSpPr>
                  <p:cNvPr id="82" name="Snip Same Side Corner Rectangle 81"/>
                  <p:cNvSpPr/>
                  <p:nvPr/>
                </p:nvSpPr>
                <p:spPr>
                  <a:xfrm rot="16200000">
                    <a:off x="4745990" y="185293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Text Box 77"/>
                  <p:cNvSpPr txBox="1"/>
                  <p:nvPr/>
                </p:nvSpPr>
                <p:spPr>
                  <a:xfrm rot="16200000">
                    <a:off x="4887587" y="2012122"/>
                    <a:ext cx="487045" cy="2546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a:solidFill>
                          <a:srgbClr val="FFFFFF"/>
                        </a:solidFill>
                        <a:effectLst/>
                        <a:ea typeface="Calibri" panose="020F0502020204030204" pitchFamily="34" charset="0"/>
                      </a:rPr>
                      <a:t>XBee</a:t>
                    </a:r>
                    <a:endParaRPr lang="en-US" sz="1200">
                      <a:effectLst/>
                      <a:latin typeface="Times New Roman" panose="02020603050405020304" pitchFamily="18" charset="0"/>
                      <a:ea typeface="Times New Roman" panose="02020603050405020304" pitchFamily="18" charset="0"/>
                    </a:endParaRPr>
                  </a:p>
                </p:txBody>
              </p:sp>
            </p:grpSp>
            <p:grpSp>
              <p:nvGrpSpPr>
                <p:cNvPr id="46" name="Group 45"/>
                <p:cNvGrpSpPr/>
                <p:nvPr/>
              </p:nvGrpSpPr>
              <p:grpSpPr>
                <a:xfrm>
                  <a:off x="5715000" y="909320"/>
                  <a:ext cx="1028700" cy="1485900"/>
                  <a:chOff x="5715000" y="909320"/>
                  <a:chExt cx="1028700" cy="1485900"/>
                </a:xfrm>
              </p:grpSpPr>
              <p:grpSp>
                <p:nvGrpSpPr>
                  <p:cNvPr id="76" name="Group 75"/>
                  <p:cNvGrpSpPr/>
                  <p:nvPr/>
                </p:nvGrpSpPr>
                <p:grpSpPr>
                  <a:xfrm>
                    <a:off x="5715000" y="909320"/>
                    <a:ext cx="1028700" cy="1485900"/>
                    <a:chOff x="5715000" y="909320"/>
                    <a:chExt cx="1028700" cy="1485900"/>
                  </a:xfrm>
                </p:grpSpPr>
                <p:sp>
                  <p:nvSpPr>
                    <p:cNvPr id="78" name="Rectangle 77"/>
                    <p:cNvSpPr/>
                    <p:nvPr/>
                  </p:nvSpPr>
                  <p:spPr>
                    <a:xfrm>
                      <a:off x="5715000" y="909320"/>
                      <a:ext cx="1028700" cy="1485900"/>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ectangle 78"/>
                    <p:cNvSpPr/>
                    <p:nvPr/>
                  </p:nvSpPr>
                  <p:spPr>
                    <a:xfrm>
                      <a:off x="5787453" y="962834"/>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Rectangle 79"/>
                    <p:cNvSpPr/>
                    <p:nvPr/>
                  </p:nvSpPr>
                  <p:spPr>
                    <a:xfrm>
                      <a:off x="6583009" y="962578"/>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Rectangle 80"/>
                    <p:cNvSpPr/>
                    <p:nvPr/>
                  </p:nvSpPr>
                  <p:spPr>
                    <a:xfrm>
                      <a:off x="5787453" y="2231219"/>
                      <a:ext cx="850420" cy="10972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7" name="Text Box 77"/>
                  <p:cNvSpPr txBox="1"/>
                  <p:nvPr/>
                </p:nvSpPr>
                <p:spPr>
                  <a:xfrm rot="5400000">
                    <a:off x="5266247" y="1386601"/>
                    <a:ext cx="1339817" cy="4423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dirty="0">
                        <a:solidFill>
                          <a:srgbClr val="FFFFFF"/>
                        </a:solidFill>
                        <a:effectLst/>
                        <a:ea typeface="Calibri" panose="020F0502020204030204" pitchFamily="34" charset="0"/>
                      </a:rPr>
                      <a:t>Arduino Mega 2560</a:t>
                    </a:r>
                    <a:endParaRPr lang="en-US" sz="1200" dirty="0">
                      <a:effectLst/>
                      <a:latin typeface="Times New Roman" panose="02020603050405020304" pitchFamily="18" charset="0"/>
                      <a:ea typeface="Times New Roman" panose="02020603050405020304" pitchFamily="18" charset="0"/>
                    </a:endParaRPr>
                  </a:p>
                </p:txBody>
              </p:sp>
            </p:grpSp>
            <p:grpSp>
              <p:nvGrpSpPr>
                <p:cNvPr id="47" name="Group 46"/>
                <p:cNvGrpSpPr/>
                <p:nvPr/>
              </p:nvGrpSpPr>
              <p:grpSpPr>
                <a:xfrm>
                  <a:off x="2057400" y="1174721"/>
                  <a:ext cx="1371600" cy="1220499"/>
                  <a:chOff x="2057400" y="1174721"/>
                  <a:chExt cx="1371600" cy="1220499"/>
                </a:xfrm>
              </p:grpSpPr>
              <p:grpSp>
                <p:nvGrpSpPr>
                  <p:cNvPr id="69" name="Group 68"/>
                  <p:cNvGrpSpPr/>
                  <p:nvPr/>
                </p:nvGrpSpPr>
                <p:grpSpPr>
                  <a:xfrm>
                    <a:off x="2057400" y="1174721"/>
                    <a:ext cx="1371600" cy="1220499"/>
                    <a:chOff x="2057400" y="1174721"/>
                    <a:chExt cx="1371600" cy="1220499"/>
                  </a:xfrm>
                </p:grpSpPr>
                <p:grpSp>
                  <p:nvGrpSpPr>
                    <p:cNvPr id="71" name="Group 70"/>
                    <p:cNvGrpSpPr/>
                    <p:nvPr/>
                  </p:nvGrpSpPr>
                  <p:grpSpPr>
                    <a:xfrm>
                      <a:off x="2057400" y="1174721"/>
                      <a:ext cx="1371600" cy="1220499"/>
                      <a:chOff x="2743200" y="1028700"/>
                      <a:chExt cx="1371600" cy="1220499"/>
                    </a:xfrm>
                  </p:grpSpPr>
                  <p:sp>
                    <p:nvSpPr>
                      <p:cNvPr id="73" name="Rounded Rectangle 72"/>
                      <p:cNvSpPr/>
                      <p:nvPr/>
                    </p:nvSpPr>
                    <p:spPr>
                      <a:xfrm>
                        <a:off x="2743200" y="2134899"/>
                        <a:ext cx="1371600" cy="114300"/>
                      </a:xfrm>
                      <a:prstGeom prst="roundRect">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ounded Rectangle 73"/>
                      <p:cNvSpPr/>
                      <p:nvPr/>
                    </p:nvSpPr>
                    <p:spPr>
                      <a:xfrm>
                        <a:off x="2743200" y="1028700"/>
                        <a:ext cx="1371600" cy="800100"/>
                      </a:xfrm>
                      <a:prstGeom prst="roundRect">
                        <a:avLst>
                          <a:gd name="adj" fmla="val 3036"/>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ounded Rectangle 74"/>
                      <p:cNvSpPr/>
                      <p:nvPr/>
                    </p:nvSpPr>
                    <p:spPr>
                      <a:xfrm>
                        <a:off x="2743200" y="1820334"/>
                        <a:ext cx="1371600" cy="332318"/>
                      </a:xfrm>
                      <a:prstGeom prst="roundRect">
                        <a:avLst>
                          <a:gd name="adj" fmla="val 0"/>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2" name="Rounded Rectangle 71"/>
                    <p:cNvSpPr/>
                    <p:nvPr/>
                  </p:nvSpPr>
                  <p:spPr>
                    <a:xfrm>
                      <a:off x="2097146" y="1218425"/>
                      <a:ext cx="1292109" cy="702591"/>
                    </a:xfrm>
                    <a:prstGeom prst="roundRect">
                      <a:avLst>
                        <a:gd name="adj" fmla="val 19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70" name="Picture 69"/>
                  <p:cNvPicPr>
                    <a:picLocks noChangeAspect="1"/>
                  </p:cNvPicPr>
                  <p:nvPr/>
                </p:nvPicPr>
                <p:blipFill rotWithShape="1">
                  <a:blip r:embed="rId10"/>
                  <a:srcRect l="16517" t="5696" r="17632" b="12101"/>
                  <a:stretch/>
                </p:blipFill>
                <p:spPr>
                  <a:xfrm>
                    <a:off x="2198813" y="1235967"/>
                    <a:ext cx="1078837" cy="673361"/>
                  </a:xfrm>
                  <a:prstGeom prst="rect">
                    <a:avLst/>
                  </a:prstGeom>
                </p:spPr>
              </p:pic>
            </p:grpSp>
            <p:grpSp>
              <p:nvGrpSpPr>
                <p:cNvPr id="48" name="Group 47"/>
                <p:cNvGrpSpPr/>
                <p:nvPr/>
              </p:nvGrpSpPr>
              <p:grpSpPr>
                <a:xfrm>
                  <a:off x="114300" y="1595120"/>
                  <a:ext cx="1714500" cy="800100"/>
                  <a:chOff x="114300" y="1595120"/>
                  <a:chExt cx="1714500" cy="800100"/>
                </a:xfrm>
              </p:grpSpPr>
              <p:grpSp>
                <p:nvGrpSpPr>
                  <p:cNvPr id="49" name="Group 48"/>
                  <p:cNvGrpSpPr/>
                  <p:nvPr/>
                </p:nvGrpSpPr>
                <p:grpSpPr>
                  <a:xfrm>
                    <a:off x="114300" y="1595120"/>
                    <a:ext cx="1714500" cy="800100"/>
                    <a:chOff x="114300" y="1595120"/>
                    <a:chExt cx="1714500" cy="800100"/>
                  </a:xfrm>
                </p:grpSpPr>
                <p:grpSp>
                  <p:nvGrpSpPr>
                    <p:cNvPr id="52" name="Group 51"/>
                    <p:cNvGrpSpPr/>
                    <p:nvPr/>
                  </p:nvGrpSpPr>
                  <p:grpSpPr>
                    <a:xfrm>
                      <a:off x="114300" y="1595120"/>
                      <a:ext cx="1714500" cy="800100"/>
                      <a:chOff x="114300" y="1595120"/>
                      <a:chExt cx="1714500" cy="800100"/>
                    </a:xfrm>
                  </p:grpSpPr>
                  <p:grpSp>
                    <p:nvGrpSpPr>
                      <p:cNvPr id="55" name="Group 54"/>
                      <p:cNvGrpSpPr/>
                      <p:nvPr/>
                    </p:nvGrpSpPr>
                    <p:grpSpPr>
                      <a:xfrm>
                        <a:off x="114300" y="1595120"/>
                        <a:ext cx="1714500" cy="800100"/>
                        <a:chOff x="114300" y="1595120"/>
                        <a:chExt cx="1714500" cy="800100"/>
                      </a:xfrm>
                    </p:grpSpPr>
                    <p:grpSp>
                      <p:nvGrpSpPr>
                        <p:cNvPr id="61" name="Group 60"/>
                        <p:cNvGrpSpPr/>
                        <p:nvPr/>
                      </p:nvGrpSpPr>
                      <p:grpSpPr>
                        <a:xfrm>
                          <a:off x="114300" y="1595120"/>
                          <a:ext cx="1714500" cy="800100"/>
                          <a:chOff x="457200" y="1600200"/>
                          <a:chExt cx="1714500" cy="800100"/>
                        </a:xfrm>
                        <a:solidFill>
                          <a:schemeClr val="bg1">
                            <a:lumMod val="85000"/>
                          </a:schemeClr>
                        </a:solidFill>
                      </p:grpSpPr>
                      <p:sp>
                        <p:nvSpPr>
                          <p:cNvPr id="65" name="Rounded Rectangle 64"/>
                          <p:cNvSpPr/>
                          <p:nvPr/>
                        </p:nvSpPr>
                        <p:spPr>
                          <a:xfrm>
                            <a:off x="457200" y="1600200"/>
                            <a:ext cx="1714500" cy="571500"/>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p:nvPr/>
                        </p:nvSpPr>
                        <p:spPr>
                          <a:xfrm>
                            <a:off x="4572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Oval 66"/>
                          <p:cNvSpPr/>
                          <p:nvPr/>
                        </p:nvSpPr>
                        <p:spPr>
                          <a:xfrm>
                            <a:off x="14859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ounded Rectangle 67"/>
                          <p:cNvSpPr/>
                          <p:nvPr/>
                        </p:nvSpPr>
                        <p:spPr>
                          <a:xfrm>
                            <a:off x="460964" y="1622778"/>
                            <a:ext cx="1705991" cy="535517"/>
                          </a:xfrm>
                          <a:prstGeom prst="roundRect">
                            <a:avLst/>
                          </a:prstGeom>
                          <a:grp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 name="Group 61"/>
                        <p:cNvGrpSpPr/>
                        <p:nvPr/>
                      </p:nvGrpSpPr>
                      <p:grpSpPr>
                        <a:xfrm>
                          <a:off x="240890" y="1919227"/>
                          <a:ext cx="365760" cy="366773"/>
                          <a:chOff x="240890" y="1874520"/>
                          <a:chExt cx="365760" cy="366773"/>
                        </a:xfrm>
                      </p:grpSpPr>
                      <p:sp>
                        <p:nvSpPr>
                          <p:cNvPr id="63" name="Rectangle 62"/>
                          <p:cNvSpPr/>
                          <p:nvPr/>
                        </p:nvSpPr>
                        <p:spPr>
                          <a:xfrm>
                            <a:off x="390473" y="1874520"/>
                            <a:ext cx="70973" cy="36677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Rectangle 63"/>
                          <p:cNvSpPr/>
                          <p:nvPr/>
                        </p:nvSpPr>
                        <p:spPr>
                          <a:xfrm>
                            <a:off x="240890" y="2021321"/>
                            <a:ext cx="365760" cy="7363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56" name="Group 55"/>
                      <p:cNvGrpSpPr/>
                      <p:nvPr/>
                    </p:nvGrpSpPr>
                    <p:grpSpPr>
                      <a:xfrm>
                        <a:off x="1371600" y="1861474"/>
                        <a:ext cx="342900" cy="419446"/>
                        <a:chOff x="1371600" y="1861474"/>
                        <a:chExt cx="342900" cy="419446"/>
                      </a:xfrm>
                    </p:grpSpPr>
                    <p:sp>
                      <p:nvSpPr>
                        <p:cNvPr id="57" name="Oval 56"/>
                        <p:cNvSpPr/>
                        <p:nvPr/>
                      </p:nvSpPr>
                      <p:spPr>
                        <a:xfrm>
                          <a:off x="1402080" y="2166620"/>
                          <a:ext cx="114300" cy="114300"/>
                        </a:xfrm>
                        <a:prstGeom prst="ellipse">
                          <a:avLst/>
                        </a:prstGeom>
                        <a:solidFill>
                          <a:schemeClr val="accent6"/>
                        </a:solidFill>
                        <a:ln w="12700">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1595628" y="2066028"/>
                          <a:ext cx="114300" cy="1143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1371600" y="1943100"/>
                          <a:ext cx="114300" cy="1143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1600200" y="1861474"/>
                          <a:ext cx="114300" cy="1143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3" name="Rounded Rectangle 52"/>
                    <p:cNvSpPr/>
                    <p:nvPr/>
                  </p:nvSpPr>
                  <p:spPr>
                    <a:xfrm>
                      <a:off x="746760" y="1901537"/>
                      <a:ext cx="152133" cy="41563"/>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ounded Rectangle 53"/>
                    <p:cNvSpPr/>
                    <p:nvPr/>
                  </p:nvSpPr>
                  <p:spPr>
                    <a:xfrm>
                      <a:off x="1024763" y="1901825"/>
                      <a:ext cx="151765" cy="4127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50" name="Straight Connector 49"/>
                  <p:cNvCxnSpPr/>
                  <p:nvPr/>
                </p:nvCxnSpPr>
                <p:spPr>
                  <a:xfrm>
                    <a:off x="116758" y="1667962"/>
                    <a:ext cx="0" cy="429002"/>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828800" y="1668339"/>
                    <a:ext cx="0" cy="428625"/>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29" name="TextBox 28"/>
              <p:cNvSpPr txBox="1"/>
              <p:nvPr/>
            </p:nvSpPr>
            <p:spPr>
              <a:xfrm>
                <a:off x="23698200" y="8118960"/>
                <a:ext cx="8763000" cy="338554"/>
              </a:xfrm>
              <a:prstGeom prst="rect">
                <a:avLst/>
              </a:prstGeom>
              <a:noFill/>
            </p:spPr>
            <p:txBody>
              <a:bodyPr wrap="square" rtlCol="0">
                <a:spAutoFit/>
              </a:bodyPr>
              <a:lstStyle/>
              <a:p>
                <a:pPr algn="ctr"/>
                <a:r>
                  <a:rPr lang="en-US" sz="1600" dirty="0" smtClean="0"/>
                  <a:t>Figure 7: </a:t>
                </a:r>
                <a:r>
                  <a:rPr lang="en-US" sz="1600" dirty="0" smtClean="0"/>
                  <a:t>High </a:t>
                </a:r>
                <a:r>
                  <a:rPr lang="en-US" sz="1600" dirty="0" smtClean="0"/>
                  <a:t>Level Communication System Diagram</a:t>
                </a:r>
                <a:endParaRPr lang="en-US" sz="1600" dirty="0"/>
              </a:p>
            </p:txBody>
          </p:sp>
        </p:grpSp>
      </p:grpSp>
      <p:sp>
        <p:nvSpPr>
          <p:cNvPr id="99" name="TextBox 98"/>
          <p:cNvSpPr txBox="1"/>
          <p:nvPr/>
        </p:nvSpPr>
        <p:spPr>
          <a:xfrm>
            <a:off x="26341045" y="16104097"/>
            <a:ext cx="95250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err="1" smtClean="0"/>
              <a:t>Mathworks</a:t>
            </a:r>
            <a:r>
              <a:rPr lang="en-US" sz="2000" dirty="0" smtClean="0"/>
              <a:t> Simulink model is loaded onto the Arduino</a:t>
            </a:r>
          </a:p>
          <a:p>
            <a:pPr marL="342900" indent="-342900">
              <a:buFont typeface="Arial" panose="020B0604020202020204" pitchFamily="34" charset="0"/>
              <a:buChar char="•"/>
            </a:pPr>
            <a:r>
              <a:rPr lang="en-US" sz="2000" dirty="0" smtClean="0"/>
              <a:t>Utilizes PID feedback loops to control cylinder lengths</a:t>
            </a:r>
          </a:p>
          <a:p>
            <a:pPr marL="342900" indent="-342900">
              <a:buFont typeface="Arial" panose="020B0604020202020204" pitchFamily="34" charset="0"/>
              <a:buChar char="•"/>
            </a:pPr>
            <a:r>
              <a:rPr lang="en-US" sz="2000" dirty="0" smtClean="0"/>
              <a:t>Desired length is calculated by a state machine based on user input and current length</a:t>
            </a:r>
          </a:p>
          <a:p>
            <a:pPr marL="342900" indent="-342900">
              <a:buFont typeface="Arial" panose="020B0604020202020204" pitchFamily="34" charset="0"/>
              <a:buChar char="•"/>
            </a:pPr>
            <a:endParaRPr lang="en-US" sz="2000" dirty="0"/>
          </a:p>
        </p:txBody>
      </p:sp>
      <p:sp>
        <p:nvSpPr>
          <p:cNvPr id="104" name="TextBox 103"/>
          <p:cNvSpPr txBox="1"/>
          <p:nvPr/>
        </p:nvSpPr>
        <p:spPr>
          <a:xfrm>
            <a:off x="26643280" y="19489034"/>
            <a:ext cx="8763000" cy="830997"/>
          </a:xfrm>
          <a:prstGeom prst="rect">
            <a:avLst/>
          </a:prstGeom>
          <a:noFill/>
        </p:spPr>
        <p:txBody>
          <a:bodyPr wrap="square" rtlCol="0">
            <a:spAutoFit/>
          </a:bodyPr>
          <a:lstStyle/>
          <a:p>
            <a:pPr algn="ctr"/>
            <a:r>
              <a:rPr lang="en-US" sz="1600" dirty="0" smtClean="0"/>
              <a:t>Figure 8: Block </a:t>
            </a:r>
            <a:r>
              <a:rPr lang="en-US" sz="1600" dirty="0" smtClean="0"/>
              <a:t>diagram for a single leg controller. The left loop determines the desired cylinder legs based on the current foot position. The right loop is a PID controller for a single leg which moves the foot into position. For a full robot there are eight copies of the right loop.</a:t>
            </a:r>
            <a:endParaRPr lang="en-US" sz="1600" dirty="0"/>
          </a:p>
        </p:txBody>
      </p:sp>
      <p:grpSp>
        <p:nvGrpSpPr>
          <p:cNvPr id="171" name="Group 170"/>
          <p:cNvGrpSpPr/>
          <p:nvPr/>
        </p:nvGrpSpPr>
        <p:grpSpPr>
          <a:xfrm>
            <a:off x="26344362" y="3237237"/>
            <a:ext cx="9763054" cy="2494103"/>
            <a:chOff x="300847" y="17979914"/>
            <a:chExt cx="9763054" cy="2494103"/>
          </a:xfrm>
        </p:grpSpPr>
        <p:sp>
          <p:nvSpPr>
            <p:cNvPr id="33" name="TextBox 32"/>
            <p:cNvSpPr txBox="1"/>
            <p:nvPr/>
          </p:nvSpPr>
          <p:spPr>
            <a:xfrm>
              <a:off x="300847" y="17979914"/>
              <a:ext cx="9632507" cy="400110"/>
            </a:xfrm>
            <a:prstGeom prst="rect">
              <a:avLst/>
            </a:prstGeom>
            <a:noFill/>
          </p:spPr>
          <p:txBody>
            <a:bodyPr wrap="square" rtlCol="0">
              <a:spAutoFit/>
            </a:bodyPr>
            <a:lstStyle/>
            <a:p>
              <a:endParaRPr lang="en-US" sz="2000" dirty="0"/>
            </a:p>
          </p:txBody>
        </p:sp>
        <p:sp>
          <p:nvSpPr>
            <p:cNvPr id="19" name="TextBox 18"/>
            <p:cNvSpPr txBox="1"/>
            <p:nvPr/>
          </p:nvSpPr>
          <p:spPr>
            <a:xfrm>
              <a:off x="323887" y="18842801"/>
              <a:ext cx="9740014" cy="1631216"/>
            </a:xfrm>
            <a:prstGeom prst="rect">
              <a:avLst/>
            </a:prstGeom>
            <a:noFill/>
          </p:spPr>
          <p:txBody>
            <a:bodyPr wrap="square" rtlCol="0">
              <a:spAutoFit/>
            </a:bodyPr>
            <a:lstStyle/>
            <a:p>
              <a:r>
                <a:rPr lang="en-US" sz="2000" dirty="0" smtClean="0"/>
                <a:t>The Arduino Mega microcontroller outputs pulse-width modulated signals which are converted into analog signals using </a:t>
              </a:r>
              <a:r>
                <a:rPr lang="en-US" sz="2000" dirty="0" smtClean="0"/>
                <a:t>signal conditioning circuitry consisting of a low pass filter and a second-stage amplifier. </a:t>
              </a:r>
              <a:r>
                <a:rPr lang="en-US" sz="2000" dirty="0" smtClean="0"/>
                <a:t>The analog signal directly controls </a:t>
              </a:r>
              <a:r>
                <a:rPr lang="en-US" sz="2000" dirty="0" smtClean="0"/>
                <a:t>valve positions</a:t>
              </a:r>
              <a:r>
                <a:rPr lang="en-US" sz="2000" dirty="0" smtClean="0"/>
                <a:t>. </a:t>
              </a:r>
              <a:r>
                <a:rPr lang="en-US" sz="2000" dirty="0" smtClean="0"/>
                <a:t>Sensors inside the pneumatic cylinders are used as feedback to the control running on the Arduino microcontroller.</a:t>
              </a:r>
            </a:p>
          </p:txBody>
        </p:sp>
      </p:grpSp>
      <p:grpSp>
        <p:nvGrpSpPr>
          <p:cNvPr id="168" name="Group 167"/>
          <p:cNvGrpSpPr/>
          <p:nvPr/>
        </p:nvGrpSpPr>
        <p:grpSpPr>
          <a:xfrm>
            <a:off x="13753031" y="16359139"/>
            <a:ext cx="9868969" cy="6386538"/>
            <a:chOff x="11216640" y="16642468"/>
            <a:chExt cx="9868969" cy="6369932"/>
          </a:xfrm>
        </p:grpSpPr>
        <p:sp>
          <p:nvSpPr>
            <p:cNvPr id="103" name="TextBox 102"/>
            <p:cNvSpPr txBox="1"/>
            <p:nvPr/>
          </p:nvSpPr>
          <p:spPr>
            <a:xfrm>
              <a:off x="11216640" y="16642468"/>
              <a:ext cx="9540240" cy="2246769"/>
            </a:xfrm>
            <a:prstGeom prst="rect">
              <a:avLst/>
            </a:prstGeom>
            <a:noFill/>
          </p:spPr>
          <p:txBody>
            <a:bodyPr wrap="square" rtlCol="0">
              <a:spAutoFit/>
            </a:bodyPr>
            <a:lstStyle/>
            <a:p>
              <a:pPr algn="just"/>
              <a:r>
                <a:rPr lang="en-US" sz="2000" dirty="0" smtClean="0"/>
                <a:t>In order to ensure dynamic stability for the robot the Zero Moment Point (ZMP) method was used. The zero moment point can be calculated from the reaction forces acting on each foot. The location where the torque induced by these reactions is zero is the ZMP. In low speed applications such as this one the ZMP can be approximated by the center of gravity (CG). As long as the CG falls within the convex polygon created by the robot’s contact points with the ground it is in a statically stable pose. When the CG passes outside of this polygon an unbalanced tipping moment is created and the robot becomes unstable.</a:t>
              </a:r>
            </a:p>
          </p:txBody>
        </p:sp>
        <p:grpSp>
          <p:nvGrpSpPr>
            <p:cNvPr id="167" name="Group 166"/>
            <p:cNvGrpSpPr/>
            <p:nvPr/>
          </p:nvGrpSpPr>
          <p:grpSpPr>
            <a:xfrm>
              <a:off x="11216640" y="19014757"/>
              <a:ext cx="9868969" cy="3997643"/>
              <a:chOff x="11216640" y="19014757"/>
              <a:chExt cx="9868969" cy="3997643"/>
            </a:xfrm>
          </p:grpSpPr>
          <p:sp>
            <p:nvSpPr>
              <p:cNvPr id="1045" name="TextBox 1044"/>
              <p:cNvSpPr txBox="1"/>
              <p:nvPr/>
            </p:nvSpPr>
            <p:spPr>
              <a:xfrm>
                <a:off x="14072977" y="21412114"/>
                <a:ext cx="1943665" cy="338554"/>
              </a:xfrm>
              <a:prstGeom prst="rect">
                <a:avLst/>
              </a:prstGeom>
              <a:noFill/>
            </p:spPr>
            <p:txBody>
              <a:bodyPr wrap="square" rtlCol="0">
                <a:spAutoFit/>
              </a:bodyPr>
              <a:lstStyle/>
              <a:p>
                <a:r>
                  <a:rPr lang="en-US" sz="1600" dirty="0" smtClean="0"/>
                  <a:t>Points of Contact</a:t>
                </a:r>
                <a:endParaRPr lang="en-US" sz="1600" dirty="0"/>
              </a:p>
            </p:txBody>
          </p:sp>
          <p:grpSp>
            <p:nvGrpSpPr>
              <p:cNvPr id="166" name="Group 165"/>
              <p:cNvGrpSpPr/>
              <p:nvPr/>
            </p:nvGrpSpPr>
            <p:grpSpPr>
              <a:xfrm>
                <a:off x="11216640" y="19014757"/>
                <a:ext cx="9868969" cy="3997643"/>
                <a:chOff x="11216640" y="19014757"/>
                <a:chExt cx="9868969" cy="3997643"/>
              </a:xfrm>
            </p:grpSpPr>
            <p:grpSp>
              <p:nvGrpSpPr>
                <p:cNvPr id="165" name="Group 164"/>
                <p:cNvGrpSpPr/>
                <p:nvPr/>
              </p:nvGrpSpPr>
              <p:grpSpPr>
                <a:xfrm>
                  <a:off x="11216640" y="19380069"/>
                  <a:ext cx="9509760" cy="3632331"/>
                  <a:chOff x="11216640" y="19380069"/>
                  <a:chExt cx="9509760" cy="3632331"/>
                </a:xfrm>
              </p:grpSpPr>
              <p:grpSp>
                <p:nvGrpSpPr>
                  <p:cNvPr id="164" name="Group 163"/>
                  <p:cNvGrpSpPr/>
                  <p:nvPr/>
                </p:nvGrpSpPr>
                <p:grpSpPr>
                  <a:xfrm>
                    <a:off x="12287250" y="19380069"/>
                    <a:ext cx="6855345" cy="2565531"/>
                    <a:chOff x="12287250" y="19380069"/>
                    <a:chExt cx="6855345" cy="2565531"/>
                  </a:xfrm>
                </p:grpSpPr>
                <p:grpSp>
                  <p:nvGrpSpPr>
                    <p:cNvPr id="1043" name="Group 1042"/>
                    <p:cNvGrpSpPr/>
                    <p:nvPr/>
                  </p:nvGrpSpPr>
                  <p:grpSpPr>
                    <a:xfrm>
                      <a:off x="12287250" y="19380069"/>
                      <a:ext cx="2526030" cy="1780981"/>
                      <a:chOff x="12256770" y="19122112"/>
                      <a:chExt cx="2526030" cy="1780981"/>
                    </a:xfrm>
                  </p:grpSpPr>
                  <p:sp>
                    <p:nvSpPr>
                      <p:cNvPr id="131" name="Rectangle 130"/>
                      <p:cNvSpPr/>
                      <p:nvPr/>
                    </p:nvSpPr>
                    <p:spPr>
                      <a:xfrm>
                        <a:off x="12256770" y="19489667"/>
                        <a:ext cx="2291575" cy="1108029"/>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4" name="Right Triangle 1033"/>
                      <p:cNvSpPr/>
                      <p:nvPr/>
                    </p:nvSpPr>
                    <p:spPr>
                      <a:xfrm rot="5400000">
                        <a:off x="12741749" y="19102676"/>
                        <a:ext cx="1532683" cy="1732135"/>
                      </a:xfrm>
                      <a:prstGeom prst="rtTriangle">
                        <a:avLst/>
                      </a:prstGeom>
                      <a:solidFill>
                        <a:srgbClr val="0066CC">
                          <a:alpha val="50196"/>
                        </a:srgb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p:cNvGrpSpPr/>
                      <p:nvPr/>
                    </p:nvGrpSpPr>
                    <p:grpSpPr>
                      <a:xfrm>
                        <a:off x="13708626" y="19880479"/>
                        <a:ext cx="341441" cy="341529"/>
                        <a:chOff x="17794159" y="19665322"/>
                        <a:chExt cx="806115" cy="806323"/>
                      </a:xfrm>
                    </p:grpSpPr>
                    <p:sp>
                      <p:nvSpPr>
                        <p:cNvPr id="126" name="Oval 125"/>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Isosceles Triangle 126"/>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8" name="Isosceles Triangle 127"/>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Oval 128"/>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0" name="Oval 129"/>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4" name="Oval 123"/>
                      <p:cNvSpPr/>
                      <p:nvPr/>
                    </p:nvSpPr>
                    <p:spPr>
                      <a:xfrm>
                        <a:off x="12537130" y="19146645"/>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12537130" y="2060972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14109770" y="191221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27" name="Straight Connector 1026"/>
                      <p:cNvCxnSpPr/>
                      <p:nvPr/>
                    </p:nvCxnSpPr>
                    <p:spPr>
                      <a:xfrm flipV="1">
                        <a:off x="14109770" y="19268797"/>
                        <a:ext cx="146685" cy="220870"/>
                      </a:xfrm>
                      <a:prstGeom prst="line">
                        <a:avLst/>
                      </a:prstGeom>
                      <a:ln w="57150"/>
                    </p:spPr>
                    <p:style>
                      <a:lnRef idx="1">
                        <a:schemeClr val="dk1"/>
                      </a:lnRef>
                      <a:fillRef idx="0">
                        <a:schemeClr val="dk1"/>
                      </a:fillRef>
                      <a:effectRef idx="0">
                        <a:schemeClr val="dk1"/>
                      </a:effectRef>
                      <a:fontRef idx="minor">
                        <a:schemeClr val="tx1"/>
                      </a:fontRef>
                    </p:style>
                  </p:cxnSp>
                  <p:cxnSp>
                    <p:nvCxnSpPr>
                      <p:cNvPr id="1029" name="Straight Connector 1028"/>
                      <p:cNvCxnSpPr/>
                      <p:nvPr/>
                    </p:nvCxnSpPr>
                    <p:spPr>
                      <a:xfrm flipH="1" flipV="1">
                        <a:off x="12681786" y="19268797"/>
                        <a:ext cx="148716" cy="220871"/>
                      </a:xfrm>
                      <a:prstGeom prst="line">
                        <a:avLst/>
                      </a:prstGeom>
                      <a:ln w="57150"/>
                    </p:spPr>
                    <p:style>
                      <a:lnRef idx="1">
                        <a:schemeClr val="dk1"/>
                      </a:lnRef>
                      <a:fillRef idx="0">
                        <a:schemeClr val="dk1"/>
                      </a:fillRef>
                      <a:effectRef idx="0">
                        <a:schemeClr val="dk1"/>
                      </a:effectRef>
                      <a:fontRef idx="minor">
                        <a:schemeClr val="tx1"/>
                      </a:fontRef>
                    </p:style>
                  </p:cxnSp>
                  <p:cxnSp>
                    <p:nvCxnSpPr>
                      <p:cNvPr id="1031" name="Straight Connector 1030"/>
                      <p:cNvCxnSpPr/>
                      <p:nvPr/>
                    </p:nvCxnSpPr>
                    <p:spPr>
                      <a:xfrm flipH="1">
                        <a:off x="12681786" y="20609723"/>
                        <a:ext cx="237045" cy="147913"/>
                      </a:xfrm>
                      <a:prstGeom prst="line">
                        <a:avLst/>
                      </a:prstGeom>
                      <a:ln w="57150"/>
                    </p:spPr>
                    <p:style>
                      <a:lnRef idx="1">
                        <a:schemeClr val="dk1"/>
                      </a:lnRef>
                      <a:fillRef idx="0">
                        <a:schemeClr val="dk1"/>
                      </a:fillRef>
                      <a:effectRef idx="0">
                        <a:schemeClr val="dk1"/>
                      </a:effectRef>
                      <a:fontRef idx="minor">
                        <a:schemeClr val="tx1"/>
                      </a:fontRef>
                    </p:style>
                  </p:cxnSp>
                  <p:cxnSp>
                    <p:nvCxnSpPr>
                      <p:cNvPr id="1033" name="Straight Connector 1032"/>
                      <p:cNvCxnSpPr/>
                      <p:nvPr/>
                    </p:nvCxnSpPr>
                    <p:spPr>
                      <a:xfrm>
                        <a:off x="14183112" y="20597696"/>
                        <a:ext cx="599688" cy="120748"/>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1042" name="Group 1041"/>
                    <p:cNvGrpSpPr/>
                    <p:nvPr/>
                  </p:nvGrpSpPr>
                  <p:grpSpPr>
                    <a:xfrm>
                      <a:off x="16401267" y="19460357"/>
                      <a:ext cx="2741328" cy="2485243"/>
                      <a:chOff x="16370787" y="19202400"/>
                      <a:chExt cx="2741328" cy="2485243"/>
                    </a:xfrm>
                  </p:grpSpPr>
                  <p:grpSp>
                    <p:nvGrpSpPr>
                      <p:cNvPr id="36" name="Group 35"/>
                      <p:cNvGrpSpPr/>
                      <p:nvPr/>
                    </p:nvGrpSpPr>
                    <p:grpSpPr>
                      <a:xfrm>
                        <a:off x="16370787" y="19202400"/>
                        <a:ext cx="2741328" cy="2457638"/>
                        <a:chOff x="20882937" y="12268200"/>
                        <a:chExt cx="920603" cy="825333"/>
                      </a:xfrm>
                    </p:grpSpPr>
                    <p:cxnSp>
                      <p:nvCxnSpPr>
                        <p:cNvPr id="114" name="Straight Connector 113"/>
                        <p:cNvCxnSpPr/>
                        <p:nvPr/>
                      </p:nvCxnSpPr>
                      <p:spPr>
                        <a:xfrm rot="1124969">
                          <a:off x="21451516" y="1239400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rot="1124969" flipH="1">
                          <a:off x="21565448" y="1275063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rot="1124969">
                          <a:off x="2105276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rot="1124969" flipH="1">
                          <a:off x="2116669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sp>
                      <p:nvSpPr>
                        <p:cNvPr id="118" name="Rectangle 117"/>
                        <p:cNvSpPr/>
                        <p:nvPr/>
                      </p:nvSpPr>
                      <p:spPr>
                        <a:xfrm>
                          <a:off x="20882937" y="12268200"/>
                          <a:ext cx="769565"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9" name="Straight Connector 118"/>
                        <p:cNvCxnSpPr/>
                        <p:nvPr/>
                      </p:nvCxnSpPr>
                      <p:spPr>
                        <a:xfrm rot="1124969">
                          <a:off x="2092069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rot="1124969" flipH="1">
                          <a:off x="2103462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21383705" y="12345457"/>
                          <a:ext cx="348111" cy="294259"/>
                        </a:xfrm>
                        <a:prstGeom prst="line">
                          <a:avLst/>
                        </a:prstGeom>
                        <a:ln w="57150"/>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21731820" y="12638118"/>
                          <a:ext cx="71720" cy="278411"/>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17731816" y="19699802"/>
                        <a:ext cx="341441" cy="341529"/>
                        <a:chOff x="17794159" y="19665322"/>
                        <a:chExt cx="806115" cy="806323"/>
                      </a:xfrm>
                    </p:grpSpPr>
                    <p:sp>
                      <p:nvSpPr>
                        <p:cNvPr id="109" name="Oval 108"/>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Isosceles Triangle 109"/>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Isosceles Triangle 110"/>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53" name="Oval 152"/>
                      <p:cNvSpPr/>
                      <p:nvPr/>
                    </p:nvSpPr>
                    <p:spPr>
                      <a:xfrm>
                        <a:off x="16523771" y="2135221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4" name="Oval 153"/>
                      <p:cNvSpPr/>
                      <p:nvPr/>
                    </p:nvSpPr>
                    <p:spPr>
                      <a:xfrm>
                        <a:off x="16960777" y="213368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5" name="Oval 154"/>
                      <p:cNvSpPr/>
                      <p:nvPr/>
                    </p:nvSpPr>
                    <p:spPr>
                      <a:xfrm>
                        <a:off x="18115999" y="2139427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
                <p:nvSpPr>
                  <p:cNvPr id="198" name="TextBox 197"/>
                  <p:cNvSpPr txBox="1"/>
                  <p:nvPr/>
                </p:nvSpPr>
                <p:spPr>
                  <a:xfrm>
                    <a:off x="11216640" y="22427625"/>
                    <a:ext cx="9509760" cy="584775"/>
                  </a:xfrm>
                  <a:prstGeom prst="rect">
                    <a:avLst/>
                  </a:prstGeom>
                  <a:noFill/>
                </p:spPr>
                <p:txBody>
                  <a:bodyPr wrap="square" rtlCol="0">
                    <a:spAutoFit/>
                  </a:bodyPr>
                  <a:lstStyle/>
                  <a:p>
                    <a:r>
                      <a:rPr lang="en-US" sz="1600" dirty="0" smtClean="0"/>
                      <a:t>Figure 4: Top </a:t>
                    </a:r>
                    <a:r>
                      <a:rPr lang="en-US" sz="1600" dirty="0" smtClean="0"/>
                      <a:t>and side view of the robot model’s convex support polygon and an induced tipping moment. The tipping moment is caused by the center of gravity being outside of the convex support polygon.</a:t>
                    </a:r>
                    <a:endParaRPr lang="en-US" sz="1600" dirty="0"/>
                  </a:p>
                </p:txBody>
              </p:sp>
            </p:grpSp>
            <p:sp>
              <p:nvSpPr>
                <p:cNvPr id="160" name="TextBox 159"/>
                <p:cNvSpPr txBox="1"/>
                <p:nvPr/>
              </p:nvSpPr>
              <p:spPr>
                <a:xfrm>
                  <a:off x="19114356" y="19706307"/>
                  <a:ext cx="1943665" cy="338554"/>
                </a:xfrm>
                <a:prstGeom prst="rect">
                  <a:avLst/>
                </a:prstGeom>
                <a:noFill/>
              </p:spPr>
              <p:txBody>
                <a:bodyPr wrap="square" rtlCol="0">
                  <a:spAutoFit/>
                </a:bodyPr>
                <a:lstStyle/>
                <a:p>
                  <a:r>
                    <a:rPr lang="en-US" sz="1600" dirty="0" smtClean="0"/>
                    <a:t>Center of Gravity</a:t>
                  </a:r>
                  <a:endParaRPr lang="en-US" sz="1600" dirty="0"/>
                </a:p>
              </p:txBody>
            </p:sp>
            <p:sp>
              <p:nvSpPr>
                <p:cNvPr id="161" name="TextBox 160"/>
                <p:cNvSpPr txBox="1"/>
                <p:nvPr/>
              </p:nvSpPr>
              <p:spPr>
                <a:xfrm>
                  <a:off x="11463867" y="19041515"/>
                  <a:ext cx="2275239" cy="338554"/>
                </a:xfrm>
                <a:prstGeom prst="rect">
                  <a:avLst/>
                </a:prstGeom>
                <a:noFill/>
              </p:spPr>
              <p:txBody>
                <a:bodyPr wrap="square" rtlCol="0">
                  <a:spAutoFit/>
                </a:bodyPr>
                <a:lstStyle/>
                <a:p>
                  <a:r>
                    <a:rPr lang="en-US" sz="1600" dirty="0" smtClean="0"/>
                    <a:t>Convex Support Polygon</a:t>
                  </a:r>
                  <a:endParaRPr lang="en-US" sz="1600" dirty="0"/>
                </a:p>
              </p:txBody>
            </p:sp>
            <p:cxnSp>
              <p:nvCxnSpPr>
                <p:cNvPr id="1049" name="Straight Arrow Connector 1048"/>
                <p:cNvCxnSpPr>
                  <a:endCxn id="153" idx="1"/>
                </p:cNvCxnSpPr>
                <p:nvPr/>
              </p:nvCxnSpPr>
              <p:spPr>
                <a:xfrm>
                  <a:off x="15661313" y="21568929"/>
                  <a:ext cx="935901" cy="842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1" name="Straight Arrow Connector 1050"/>
                <p:cNvCxnSpPr>
                  <a:stCxn id="1045" idx="1"/>
                  <a:endCxn id="133" idx="5"/>
                </p:cNvCxnSpPr>
                <p:nvPr/>
              </p:nvCxnSpPr>
              <p:spPr>
                <a:xfrm flipH="1" flipV="1">
                  <a:off x="12818017" y="21118087"/>
                  <a:ext cx="1254960" cy="4633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3" name="Straight Arrow Connector 1052"/>
                <p:cNvCxnSpPr/>
                <p:nvPr/>
              </p:nvCxnSpPr>
              <p:spPr>
                <a:xfrm>
                  <a:off x="13569050" y="19215381"/>
                  <a:ext cx="288306" cy="6143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5" name="Straight Arrow Connector 1054"/>
                <p:cNvCxnSpPr>
                  <a:stCxn id="160" idx="1"/>
                  <a:endCxn id="109" idx="6"/>
                </p:cNvCxnSpPr>
                <p:nvPr/>
              </p:nvCxnSpPr>
              <p:spPr>
                <a:xfrm flipH="1">
                  <a:off x="18103737" y="19875584"/>
                  <a:ext cx="1010619" cy="2529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1" name="Curved Down Arrow 140"/>
                <p:cNvSpPr/>
                <p:nvPr/>
              </p:nvSpPr>
              <p:spPr>
                <a:xfrm rot="4287215">
                  <a:off x="17696693" y="19423189"/>
                  <a:ext cx="1617838" cy="800973"/>
                </a:xfrm>
                <a:prstGeom prst="curvedDownArrow">
                  <a:avLst>
                    <a:gd name="adj1" fmla="val 0"/>
                    <a:gd name="adj2" fmla="val 22149"/>
                    <a:gd name="adj3" fmla="val 148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83" name="TextBox 182"/>
                <p:cNvSpPr txBox="1"/>
                <p:nvPr/>
              </p:nvSpPr>
              <p:spPr>
                <a:xfrm>
                  <a:off x="19141944" y="19046104"/>
                  <a:ext cx="1943665" cy="338554"/>
                </a:xfrm>
                <a:prstGeom prst="rect">
                  <a:avLst/>
                </a:prstGeom>
                <a:noFill/>
              </p:spPr>
              <p:txBody>
                <a:bodyPr wrap="square" rtlCol="0">
                  <a:spAutoFit/>
                </a:bodyPr>
                <a:lstStyle/>
                <a:p>
                  <a:r>
                    <a:rPr lang="en-US" sz="1600" dirty="0" smtClean="0"/>
                    <a:t>Tipping Moment</a:t>
                  </a:r>
                  <a:endParaRPr lang="en-US" sz="1600" dirty="0"/>
                </a:p>
              </p:txBody>
            </p:sp>
            <p:cxnSp>
              <p:nvCxnSpPr>
                <p:cNvPr id="185" name="Straight Arrow Connector 184"/>
                <p:cNvCxnSpPr>
                  <a:stCxn id="183" idx="1"/>
                  <a:endCxn id="141" idx="0"/>
                </p:cNvCxnSpPr>
                <p:nvPr/>
              </p:nvCxnSpPr>
              <p:spPr>
                <a:xfrm flipH="1">
                  <a:off x="18871193" y="19215381"/>
                  <a:ext cx="270751" cy="4388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p:cNvCxnSpPr>
                  <a:endCxn id="131" idx="3"/>
                </p:cNvCxnSpPr>
                <p:nvPr/>
              </p:nvCxnSpPr>
              <p:spPr>
                <a:xfrm flipV="1">
                  <a:off x="13569050" y="20301639"/>
                  <a:ext cx="1009775" cy="363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grpSp>
      <p:sp>
        <p:nvSpPr>
          <p:cNvPr id="207" name="TextBox 206"/>
          <p:cNvSpPr txBox="1"/>
          <p:nvPr/>
        </p:nvSpPr>
        <p:spPr>
          <a:xfrm>
            <a:off x="26392996" y="25874008"/>
            <a:ext cx="95250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Mobile app interface</a:t>
            </a:r>
            <a:endParaRPr lang="en-US" sz="2000" dirty="0" smtClean="0"/>
          </a:p>
          <a:p>
            <a:pPr marL="342900" indent="-342900">
              <a:buFont typeface="Arial" panose="020B0604020202020204" pitchFamily="34" charset="0"/>
              <a:buChar char="•"/>
            </a:pPr>
            <a:r>
              <a:rPr lang="en-US" sz="2000" dirty="0" smtClean="0"/>
              <a:t>CAN </a:t>
            </a:r>
            <a:r>
              <a:rPr lang="en-US" sz="2000" dirty="0" smtClean="0"/>
              <a:t>network development</a:t>
            </a:r>
          </a:p>
          <a:p>
            <a:pPr marL="342900" indent="-342900">
              <a:buFont typeface="Arial" panose="020B0604020202020204" pitchFamily="34" charset="0"/>
              <a:buChar char="•"/>
            </a:pPr>
            <a:r>
              <a:rPr lang="en-US" sz="2000" dirty="0" smtClean="0"/>
              <a:t>Air supply mounting on robot chassis</a:t>
            </a:r>
          </a:p>
          <a:p>
            <a:pPr marL="342900" indent="-342900">
              <a:buFont typeface="Arial" panose="020B0604020202020204" pitchFamily="34" charset="0"/>
              <a:buChar char="•"/>
            </a:pPr>
            <a:r>
              <a:rPr lang="en-US" sz="2000" dirty="0" smtClean="0"/>
              <a:t>External disturbance </a:t>
            </a:r>
            <a:r>
              <a:rPr lang="en-US" sz="2000" dirty="0" smtClean="0"/>
              <a:t>detection</a:t>
            </a:r>
            <a:endParaRPr lang="en-US" sz="2000" dirty="0" smtClean="0"/>
          </a:p>
          <a:p>
            <a:pPr marL="342900" indent="-342900">
              <a:buFont typeface="Arial" panose="020B0604020202020204" pitchFamily="34" charset="0"/>
              <a:buChar char="•"/>
            </a:pPr>
            <a:r>
              <a:rPr lang="en-US" sz="2000" dirty="0" smtClean="0"/>
              <a:t>Feed forward control design and implementation</a:t>
            </a:r>
          </a:p>
          <a:p>
            <a:pPr marL="342900" indent="-342900">
              <a:buFont typeface="Arial" panose="020B0604020202020204" pitchFamily="34" charset="0"/>
              <a:buChar char="•"/>
            </a:pPr>
            <a:r>
              <a:rPr lang="en-US" sz="2000" dirty="0" smtClean="0"/>
              <a:t>Autonomous </a:t>
            </a:r>
            <a:r>
              <a:rPr lang="en-US" sz="2000" dirty="0" smtClean="0"/>
              <a:t>navigation and advanced gaits</a:t>
            </a:r>
            <a:endParaRPr lang="en-US" sz="2000" dirty="0" smtClean="0"/>
          </a:p>
        </p:txBody>
      </p:sp>
      <p:sp>
        <p:nvSpPr>
          <p:cNvPr id="209" name="TextBox 208"/>
          <p:cNvSpPr txBox="1"/>
          <p:nvPr/>
        </p:nvSpPr>
        <p:spPr>
          <a:xfrm>
            <a:off x="553286" y="7572770"/>
            <a:ext cx="9525000" cy="1323439"/>
          </a:xfrm>
          <a:prstGeom prst="rect">
            <a:avLst/>
          </a:prstGeom>
          <a:noFill/>
        </p:spPr>
        <p:txBody>
          <a:bodyPr wrap="square" rtlCol="0">
            <a:spAutoFit/>
          </a:bodyPr>
          <a:lstStyle/>
          <a:p>
            <a:pPr algn="just"/>
            <a:r>
              <a:rPr lang="en-US" sz="2000" dirty="0" smtClean="0"/>
              <a:t>To address the existing challenges an educational robotics platform was developed to increase student interest in STEM fields, fluid power, and robotics through outreach opportunities, laboratory exercises, and research experiences.</a:t>
            </a:r>
            <a:endParaRPr lang="en-US" sz="2000" dirty="0"/>
          </a:p>
          <a:p>
            <a:endParaRPr lang="en-US" sz="2000" dirty="0"/>
          </a:p>
        </p:txBody>
      </p:sp>
      <p:grpSp>
        <p:nvGrpSpPr>
          <p:cNvPr id="173" name="Group 172"/>
          <p:cNvGrpSpPr/>
          <p:nvPr/>
        </p:nvGrpSpPr>
        <p:grpSpPr>
          <a:xfrm>
            <a:off x="13621680" y="23079285"/>
            <a:ext cx="9784080" cy="4962315"/>
            <a:chOff x="10972800" y="22479000"/>
            <a:chExt cx="9784080" cy="4962315"/>
          </a:xfrm>
        </p:grpSpPr>
        <p:grpSp>
          <p:nvGrpSpPr>
            <p:cNvPr id="1044" name="Group 1043"/>
            <p:cNvGrpSpPr/>
            <p:nvPr/>
          </p:nvGrpSpPr>
          <p:grpSpPr>
            <a:xfrm>
              <a:off x="10972800" y="22479000"/>
              <a:ext cx="9555480" cy="4239483"/>
              <a:chOff x="11186160" y="21889790"/>
              <a:chExt cx="9555480" cy="4239483"/>
            </a:xfrm>
          </p:grpSpPr>
          <p:pic>
            <p:nvPicPr>
              <p:cNvPr id="105" name="Picture 104" descr="D:\MyDocs\Desktop\Gaits.png"/>
              <p:cNvPicPr/>
              <p:nvPr/>
            </p:nvPicPr>
            <p:blipFill>
              <a:blip r:embed="rId11">
                <a:extLst>
                  <a:ext uri="{28A0092B-C50C-407E-A947-70E740481C1C}">
                    <a14:useLocalDpi xmlns:a14="http://schemas.microsoft.com/office/drawing/2010/main" val="0"/>
                  </a:ext>
                </a:extLst>
              </a:blip>
              <a:srcRect/>
              <a:stretch>
                <a:fillRect/>
              </a:stretch>
            </p:blipFill>
            <p:spPr bwMode="auto">
              <a:xfrm>
                <a:off x="11201400" y="22726385"/>
                <a:ext cx="9540240" cy="3402888"/>
              </a:xfrm>
              <a:prstGeom prst="rect">
                <a:avLst/>
              </a:prstGeom>
              <a:noFill/>
              <a:ln>
                <a:noFill/>
              </a:ln>
            </p:spPr>
          </p:pic>
          <p:sp>
            <p:nvSpPr>
              <p:cNvPr id="152" name="TextBox 151"/>
              <p:cNvSpPr txBox="1"/>
              <p:nvPr/>
            </p:nvSpPr>
            <p:spPr>
              <a:xfrm>
                <a:off x="11186160" y="21889790"/>
                <a:ext cx="9540240" cy="707886"/>
              </a:xfrm>
              <a:prstGeom prst="rect">
                <a:avLst/>
              </a:prstGeom>
              <a:noFill/>
            </p:spPr>
            <p:txBody>
              <a:bodyPr wrap="square" rtlCol="0">
                <a:spAutoFit/>
              </a:bodyPr>
              <a:lstStyle/>
              <a:p>
                <a:r>
                  <a:rPr lang="en-US" sz="2000" dirty="0"/>
                  <a:t>The four gaits examined during the project were drag, creep, and walk. A diagram of leg actuations can be seen below for each gait</a:t>
                </a:r>
                <a:r>
                  <a:rPr lang="en-US" sz="2000" dirty="0" smtClean="0"/>
                  <a:t>:</a:t>
                </a:r>
                <a:endParaRPr lang="en-US" sz="2000" dirty="0"/>
              </a:p>
            </p:txBody>
          </p:sp>
        </p:grpSp>
        <p:sp>
          <p:nvSpPr>
            <p:cNvPr id="211" name="TextBox 210"/>
            <p:cNvSpPr txBox="1"/>
            <p:nvPr/>
          </p:nvSpPr>
          <p:spPr>
            <a:xfrm>
              <a:off x="11247120" y="26856540"/>
              <a:ext cx="9509760" cy="584775"/>
            </a:xfrm>
            <a:prstGeom prst="rect">
              <a:avLst/>
            </a:prstGeom>
            <a:noFill/>
          </p:spPr>
          <p:txBody>
            <a:bodyPr wrap="square" rtlCol="0">
              <a:spAutoFit/>
            </a:bodyPr>
            <a:lstStyle/>
            <a:p>
              <a:r>
                <a:rPr lang="en-US" sz="1600" dirty="0" smtClean="0"/>
                <a:t>Figure 5: Three </a:t>
              </a:r>
              <a:r>
                <a:rPr lang="en-US" sz="1600" dirty="0" smtClean="0"/>
                <a:t>slow gait patterns for a four legged robot. The drag and creep gait involve moving a single leg, and are statically stable. The walk gait involves moving two legs at once, and is dynamically stable.</a:t>
              </a:r>
              <a:endParaRPr lang="en-US" sz="1600" dirty="0"/>
            </a:p>
          </p:txBody>
        </p:sp>
      </p:grpSp>
      <p:grpSp>
        <p:nvGrpSpPr>
          <p:cNvPr id="7" name="Group 6"/>
          <p:cNvGrpSpPr/>
          <p:nvPr/>
        </p:nvGrpSpPr>
        <p:grpSpPr>
          <a:xfrm>
            <a:off x="13896000" y="11442875"/>
            <a:ext cx="9397270" cy="3805431"/>
            <a:chOff x="11359609" y="11762609"/>
            <a:chExt cx="9397270" cy="3805431"/>
          </a:xfrm>
        </p:grpSpPr>
        <p:pic>
          <p:nvPicPr>
            <p:cNvPr id="16" name="Picture 15" descr="D:\MyDocs\Documents\Senior Design Git\AgileRoboticControls\System Modelling\Mechanical\Pneumatics\Sample Circuit.png"/>
            <p:cNvPicPr/>
            <p:nvPr/>
          </p:nvPicPr>
          <p:blipFill>
            <a:blip r:embed="rId12">
              <a:extLst>
                <a:ext uri="{BEBA8EAE-BF5A-486C-A8C5-ECC9F3942E4B}">
                  <a14:imgProps xmlns:a14="http://schemas.microsoft.com/office/drawing/2010/main">
                    <a14:imgLayer r:embed="rId13">
                      <a14:imgEffect>
                        <a14:backgroundRemoval t="1867" b="96533" l="2541" r="97967">
                          <a14:foregroundMark x1="4574" y1="18133" x2="95807" y2="86133"/>
                          <a14:foregroundMark x1="97967" y1="11200" x2="2795" y2="87467"/>
                          <a14:foregroundMark x1="3685" y1="95467" x2="24524" y2="96800"/>
                          <a14:foregroundMark x1="20330" y1="14933" x2="57942" y2="17333"/>
                          <a14:foregroundMark x1="60610" y1="2133" x2="82592" y2="1867"/>
                          <a14:foregroundMark x1="75476" y1="22667" x2="62897" y2="25333"/>
                          <a14:foregroundMark x1="74333" y1="16800" x2="81957" y2="21867"/>
                          <a14:foregroundMark x1="63659" y1="45600" x2="79924" y2="42400"/>
                          <a14:foregroundMark x1="73825" y1="52000" x2="66328" y2="52000"/>
                          <a14:backgroundMark x1="762" y1="3467" x2="27319" y2="4800"/>
                        </a14:backgroundRemoval>
                      </a14:imgEffect>
                    </a14:imgLayer>
                  </a14:imgProps>
                </a:ext>
                <a:ext uri="{28A0092B-C50C-407E-A947-70E740481C1C}">
                  <a14:useLocalDpi xmlns:a14="http://schemas.microsoft.com/office/drawing/2010/main" val="0"/>
                </a:ext>
              </a:extLst>
            </a:blip>
            <a:srcRect/>
            <a:stretch>
              <a:fillRect/>
            </a:stretch>
          </p:blipFill>
          <p:spPr bwMode="auto">
            <a:xfrm>
              <a:off x="12256770" y="11762609"/>
              <a:ext cx="7444740" cy="3139440"/>
            </a:xfrm>
            <a:prstGeom prst="rect">
              <a:avLst/>
            </a:prstGeom>
            <a:noFill/>
            <a:ln>
              <a:noFill/>
            </a:ln>
          </p:spPr>
        </p:pic>
        <p:sp>
          <p:nvSpPr>
            <p:cNvPr id="6" name="TextBox 5"/>
            <p:cNvSpPr txBox="1"/>
            <p:nvPr/>
          </p:nvSpPr>
          <p:spPr>
            <a:xfrm>
              <a:off x="11359609" y="14983265"/>
              <a:ext cx="9397270" cy="584775"/>
            </a:xfrm>
            <a:prstGeom prst="rect">
              <a:avLst/>
            </a:prstGeom>
            <a:noFill/>
          </p:spPr>
          <p:txBody>
            <a:bodyPr wrap="square" rtlCol="0">
              <a:spAutoFit/>
            </a:bodyPr>
            <a:lstStyle/>
            <a:p>
              <a:pPr algn="ctr"/>
              <a:r>
                <a:rPr lang="en-US" sz="1600" dirty="0" smtClean="0"/>
                <a:t>Figure 3: The </a:t>
              </a:r>
              <a:r>
                <a:rPr lang="en-US" sz="1600" dirty="0" smtClean="0"/>
                <a:t>pneumatic circuit diagram for a single cylinder. Eight of these work in parallel to move the robot’s four legs.</a:t>
              </a:r>
              <a:endParaRPr lang="en-US" sz="1600" dirty="0"/>
            </a:p>
          </p:txBody>
        </p:sp>
      </p:grpSp>
      <p:pic>
        <p:nvPicPr>
          <p:cNvPr id="159" name="Picture 158"/>
          <p:cNvPicPr/>
          <p:nvPr/>
        </p:nvPicPr>
        <p:blipFill rotWithShape="1">
          <a:blip r:embed="rId14">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rcRect l="11132" r="28321" b="27402"/>
          <a:stretch/>
        </p:blipFill>
        <p:spPr bwMode="auto">
          <a:xfrm>
            <a:off x="34142022" y="360354"/>
            <a:ext cx="1983764" cy="1735982"/>
          </a:xfrm>
          <a:prstGeom prst="rect">
            <a:avLst/>
          </a:prstGeom>
          <a:ln>
            <a:noFill/>
          </a:ln>
          <a:extLst>
            <a:ext uri="{53640926-AAD7-44D8-BBD7-CCE9431645EC}">
              <a14:shadowObscured xmlns:a14="http://schemas.microsoft.com/office/drawing/2010/main"/>
            </a:ext>
          </a:extLst>
        </p:spPr>
      </p:pic>
      <p:sp>
        <p:nvSpPr>
          <p:cNvPr id="21" name="TextBox 20"/>
          <p:cNvSpPr txBox="1"/>
          <p:nvPr/>
        </p:nvSpPr>
        <p:spPr>
          <a:xfrm>
            <a:off x="626881" y="3274172"/>
            <a:ext cx="9451403" cy="584775"/>
          </a:xfrm>
          <a:prstGeom prst="rect">
            <a:avLst/>
          </a:prstGeom>
          <a:solidFill>
            <a:schemeClr val="accent2"/>
          </a:solidFill>
        </p:spPr>
        <p:txBody>
          <a:bodyPr wrap="square" rtlCol="0">
            <a:spAutoFit/>
          </a:bodyPr>
          <a:lstStyle/>
          <a:p>
            <a:r>
              <a:rPr lang="en-US" sz="3200" b="1" dirty="0" smtClean="0">
                <a:solidFill>
                  <a:schemeClr val="bg1"/>
                </a:solidFill>
              </a:rPr>
              <a:t>Problem Statement</a:t>
            </a:r>
            <a:endParaRPr lang="en-US" sz="3200" b="1" dirty="0">
              <a:solidFill>
                <a:schemeClr val="bg1"/>
              </a:solidFill>
            </a:endParaRPr>
          </a:p>
        </p:txBody>
      </p:sp>
      <p:sp>
        <p:nvSpPr>
          <p:cNvPr id="22" name="TextBox 21"/>
          <p:cNvSpPr txBox="1"/>
          <p:nvPr/>
        </p:nvSpPr>
        <p:spPr>
          <a:xfrm>
            <a:off x="630142" y="6949848"/>
            <a:ext cx="9448143" cy="584775"/>
          </a:xfrm>
          <a:prstGeom prst="rect">
            <a:avLst/>
          </a:prstGeom>
          <a:solidFill>
            <a:schemeClr val="accent2"/>
          </a:solidFill>
        </p:spPr>
        <p:txBody>
          <a:bodyPr wrap="square" rtlCol="0">
            <a:spAutoFit/>
          </a:bodyPr>
          <a:lstStyle/>
          <a:p>
            <a:r>
              <a:rPr lang="en-US" sz="3200" b="1" dirty="0" smtClean="0">
                <a:solidFill>
                  <a:schemeClr val="bg1"/>
                </a:solidFill>
              </a:rPr>
              <a:t>Objective</a:t>
            </a:r>
            <a:endParaRPr lang="en-US" sz="3200" b="1" dirty="0">
              <a:solidFill>
                <a:schemeClr val="bg1"/>
              </a:solidFill>
            </a:endParaRPr>
          </a:p>
        </p:txBody>
      </p:sp>
      <p:sp>
        <p:nvSpPr>
          <p:cNvPr id="23" name="TextBox 22"/>
          <p:cNvSpPr txBox="1"/>
          <p:nvPr/>
        </p:nvSpPr>
        <p:spPr>
          <a:xfrm>
            <a:off x="626880" y="9234424"/>
            <a:ext cx="9451403" cy="584775"/>
          </a:xfrm>
          <a:prstGeom prst="rect">
            <a:avLst/>
          </a:prstGeom>
          <a:solidFill>
            <a:schemeClr val="accent2"/>
          </a:solidFill>
        </p:spPr>
        <p:txBody>
          <a:bodyPr wrap="square" rtlCol="0">
            <a:spAutoFit/>
          </a:bodyPr>
          <a:lstStyle/>
          <a:p>
            <a:r>
              <a:rPr lang="en-US" sz="3200" b="1" dirty="0" smtClean="0">
                <a:solidFill>
                  <a:schemeClr val="bg1"/>
                </a:solidFill>
              </a:rPr>
              <a:t>Design Criteria and Constraints</a:t>
            </a:r>
            <a:endParaRPr lang="en-US" sz="3200" b="1" dirty="0">
              <a:solidFill>
                <a:schemeClr val="bg1"/>
              </a:solidFill>
            </a:endParaRPr>
          </a:p>
        </p:txBody>
      </p:sp>
      <p:grpSp>
        <p:nvGrpSpPr>
          <p:cNvPr id="106" name="Group 105"/>
          <p:cNvGrpSpPr/>
          <p:nvPr/>
        </p:nvGrpSpPr>
        <p:grpSpPr>
          <a:xfrm>
            <a:off x="553282" y="15092601"/>
            <a:ext cx="9525000" cy="2293277"/>
            <a:chOff x="553282" y="14969074"/>
            <a:chExt cx="9525000" cy="2293277"/>
          </a:xfrm>
        </p:grpSpPr>
        <p:sp>
          <p:nvSpPr>
            <p:cNvPr id="11" name="TextBox 10"/>
            <p:cNvSpPr txBox="1"/>
            <p:nvPr/>
          </p:nvSpPr>
          <p:spPr>
            <a:xfrm>
              <a:off x="553282" y="15631135"/>
              <a:ext cx="9525000" cy="1631216"/>
            </a:xfrm>
            <a:prstGeom prst="rect">
              <a:avLst/>
            </a:prstGeom>
            <a:noFill/>
          </p:spPr>
          <p:txBody>
            <a:bodyPr wrap="square" rtlCol="0">
              <a:spAutoFit/>
            </a:bodyPr>
            <a:lstStyle/>
            <a:p>
              <a:pPr algn="just"/>
              <a:r>
                <a:rPr lang="en-US" sz="2000" dirty="0" smtClean="0"/>
                <a:t>The chassis was constructed from 80/20 6105-T5 aluminum extrusions with a 6061 aluminum plate for component mounting. 80/20 aluminum was chosen for the chassis to simplify fabrication of the robot in addition to being lightweight and having a high yield strength. A worst case loading Finite Element (FE) analysis was done in the chassis and is shown in the following figure:</a:t>
              </a:r>
            </a:p>
          </p:txBody>
        </p:sp>
        <p:sp>
          <p:nvSpPr>
            <p:cNvPr id="24" name="TextBox 23"/>
            <p:cNvSpPr txBox="1"/>
            <p:nvPr/>
          </p:nvSpPr>
          <p:spPr>
            <a:xfrm>
              <a:off x="553285" y="14969074"/>
              <a:ext cx="9524997" cy="584775"/>
            </a:xfrm>
            <a:prstGeom prst="rect">
              <a:avLst/>
            </a:prstGeom>
            <a:solidFill>
              <a:schemeClr val="accent2"/>
            </a:solidFill>
          </p:spPr>
          <p:txBody>
            <a:bodyPr wrap="square" rtlCol="0">
              <a:spAutoFit/>
            </a:bodyPr>
            <a:lstStyle/>
            <a:p>
              <a:r>
                <a:rPr lang="en-US" sz="3200" b="1" dirty="0" smtClean="0">
                  <a:solidFill>
                    <a:schemeClr val="bg1"/>
                  </a:solidFill>
                </a:rPr>
                <a:t>Mechanical Design</a:t>
              </a:r>
              <a:endParaRPr lang="en-US" sz="3200" b="1" dirty="0">
                <a:solidFill>
                  <a:schemeClr val="bg1"/>
                </a:solidFill>
              </a:endParaRPr>
            </a:p>
          </p:txBody>
        </p:sp>
      </p:grpSp>
      <p:grpSp>
        <p:nvGrpSpPr>
          <p:cNvPr id="108" name="Group 107"/>
          <p:cNvGrpSpPr/>
          <p:nvPr/>
        </p:nvGrpSpPr>
        <p:grpSpPr>
          <a:xfrm>
            <a:off x="13774080" y="7532630"/>
            <a:ext cx="9555480" cy="3583255"/>
            <a:chOff x="11088911" y="8340476"/>
            <a:chExt cx="9555480" cy="3583255"/>
          </a:xfrm>
        </p:grpSpPr>
        <p:sp>
          <p:nvSpPr>
            <p:cNvPr id="15" name="TextBox 14"/>
            <p:cNvSpPr txBox="1"/>
            <p:nvPr/>
          </p:nvSpPr>
          <p:spPr>
            <a:xfrm>
              <a:off x="11088911" y="9061409"/>
              <a:ext cx="9525000" cy="2862322"/>
            </a:xfrm>
            <a:prstGeom prst="rect">
              <a:avLst/>
            </a:prstGeom>
            <a:noFill/>
          </p:spPr>
          <p:txBody>
            <a:bodyPr wrap="square" rtlCol="0">
              <a:spAutoFit/>
            </a:bodyPr>
            <a:lstStyle/>
            <a:p>
              <a:pPr algn="just"/>
              <a:r>
                <a:rPr lang="en-US" sz="2000" dirty="0" smtClean="0"/>
                <a:t>In order to actuate the robot’s legs a pneumatic circuit was developed which uses the following steps to extend a cylinder:</a:t>
              </a:r>
            </a:p>
            <a:p>
              <a:pPr marL="457200" indent="-457200" algn="just">
                <a:buFont typeface="+mj-lt"/>
                <a:buAutoNum type="arabicPeriod"/>
              </a:pPr>
              <a:r>
                <a:rPr lang="en-US" sz="2000" dirty="0" smtClean="0"/>
                <a:t>Air is compressed and stored in a receiver tank</a:t>
              </a:r>
            </a:p>
            <a:p>
              <a:pPr marL="457200" indent="-457200" algn="just">
                <a:buFont typeface="+mj-lt"/>
                <a:buAutoNum type="arabicPeriod"/>
              </a:pPr>
              <a:r>
                <a:rPr lang="en-US" sz="2000" dirty="0" smtClean="0"/>
                <a:t>A solenoid valve is opened to engage the eight pneumatic circuits</a:t>
              </a:r>
            </a:p>
            <a:p>
              <a:pPr marL="457200" indent="-457200" algn="just">
                <a:buFont typeface="+mj-lt"/>
                <a:buAutoNum type="arabicPeriod"/>
              </a:pPr>
              <a:r>
                <a:rPr lang="en-US" sz="2000" dirty="0" smtClean="0"/>
                <a:t>Air is passed through a 4 port/3 position solenoid valve to extend or retract a dual acting cylinder</a:t>
              </a:r>
            </a:p>
            <a:p>
              <a:pPr marL="457200" indent="-457200" algn="just">
                <a:buFont typeface="+mj-lt"/>
                <a:buAutoNum type="arabicPeriod"/>
              </a:pPr>
              <a:r>
                <a:rPr lang="en-US" sz="2000" dirty="0" smtClean="0"/>
                <a:t>Air is exhausted out of the other end of the 4/3 valve.</a:t>
              </a:r>
            </a:p>
            <a:p>
              <a:pPr algn="just"/>
              <a:endParaRPr lang="en-US" sz="2000" dirty="0"/>
            </a:p>
            <a:p>
              <a:pPr algn="just"/>
              <a:r>
                <a:rPr lang="en-US" sz="2000" dirty="0" smtClean="0"/>
                <a:t>This process is repeated for each of the eight dual acting cylinders on the robot.</a:t>
              </a:r>
              <a:endParaRPr lang="en-US" sz="2000" dirty="0"/>
            </a:p>
          </p:txBody>
        </p:sp>
        <p:sp>
          <p:nvSpPr>
            <p:cNvPr id="25" name="TextBox 24"/>
            <p:cNvSpPr txBox="1"/>
            <p:nvPr/>
          </p:nvSpPr>
          <p:spPr>
            <a:xfrm>
              <a:off x="11104151" y="8340476"/>
              <a:ext cx="9540240" cy="584775"/>
            </a:xfrm>
            <a:prstGeom prst="rect">
              <a:avLst/>
            </a:prstGeom>
            <a:solidFill>
              <a:schemeClr val="accent2"/>
            </a:solidFill>
          </p:spPr>
          <p:txBody>
            <a:bodyPr wrap="square" rtlCol="0">
              <a:spAutoFit/>
            </a:bodyPr>
            <a:lstStyle/>
            <a:p>
              <a:r>
                <a:rPr lang="en-US" sz="3200" b="1" dirty="0" smtClean="0">
                  <a:solidFill>
                    <a:schemeClr val="bg1"/>
                  </a:solidFill>
                </a:rPr>
                <a:t>Leg Pneumatic Circuit</a:t>
              </a:r>
              <a:endParaRPr lang="en-US" sz="3200" b="1" dirty="0">
                <a:solidFill>
                  <a:schemeClr val="bg1"/>
                </a:solidFill>
              </a:endParaRPr>
            </a:p>
          </p:txBody>
        </p:sp>
      </p:grpSp>
      <p:sp>
        <p:nvSpPr>
          <p:cNvPr id="26" name="TextBox 25"/>
          <p:cNvSpPr txBox="1"/>
          <p:nvPr/>
        </p:nvSpPr>
        <p:spPr>
          <a:xfrm>
            <a:off x="13759285" y="15645655"/>
            <a:ext cx="9533985" cy="584775"/>
          </a:xfrm>
          <a:prstGeom prst="rect">
            <a:avLst/>
          </a:prstGeom>
          <a:solidFill>
            <a:schemeClr val="accent2"/>
          </a:solidFill>
        </p:spPr>
        <p:txBody>
          <a:bodyPr wrap="square" rtlCol="0">
            <a:spAutoFit/>
          </a:bodyPr>
          <a:lstStyle/>
          <a:p>
            <a:r>
              <a:rPr lang="en-US" sz="3200" b="1" dirty="0" smtClean="0">
                <a:solidFill>
                  <a:schemeClr val="bg1"/>
                </a:solidFill>
              </a:rPr>
              <a:t>Stability and Gait Development</a:t>
            </a:r>
            <a:endParaRPr lang="en-US" sz="3200" b="1" dirty="0">
              <a:solidFill>
                <a:schemeClr val="bg1"/>
              </a:solidFill>
            </a:endParaRPr>
          </a:p>
        </p:txBody>
      </p:sp>
      <p:sp>
        <p:nvSpPr>
          <p:cNvPr id="34" name="TextBox 33"/>
          <p:cNvSpPr txBox="1"/>
          <p:nvPr/>
        </p:nvSpPr>
        <p:spPr>
          <a:xfrm>
            <a:off x="26392996" y="3233409"/>
            <a:ext cx="9583874" cy="584775"/>
          </a:xfrm>
          <a:prstGeom prst="rect">
            <a:avLst/>
          </a:prstGeom>
          <a:solidFill>
            <a:schemeClr val="accent2"/>
          </a:solidFill>
        </p:spPr>
        <p:txBody>
          <a:bodyPr wrap="square" rtlCol="0">
            <a:spAutoFit/>
          </a:bodyPr>
          <a:lstStyle/>
          <a:p>
            <a:r>
              <a:rPr lang="en-US" sz="3200" b="1" dirty="0" smtClean="0">
                <a:solidFill>
                  <a:schemeClr val="bg1"/>
                </a:solidFill>
              </a:rPr>
              <a:t>Electrical Design</a:t>
            </a:r>
            <a:endParaRPr lang="en-US" sz="3200" b="1" dirty="0">
              <a:solidFill>
                <a:schemeClr val="bg1"/>
              </a:solidFill>
            </a:endParaRPr>
          </a:p>
        </p:txBody>
      </p:sp>
      <p:sp>
        <p:nvSpPr>
          <p:cNvPr id="35" name="TextBox 34"/>
          <p:cNvSpPr txBox="1"/>
          <p:nvPr/>
        </p:nvSpPr>
        <p:spPr>
          <a:xfrm>
            <a:off x="26392996" y="8686800"/>
            <a:ext cx="9584370" cy="584775"/>
          </a:xfrm>
          <a:prstGeom prst="rect">
            <a:avLst/>
          </a:prstGeom>
          <a:solidFill>
            <a:schemeClr val="accent2"/>
          </a:solidFill>
        </p:spPr>
        <p:txBody>
          <a:bodyPr wrap="square" rtlCol="0">
            <a:spAutoFit/>
          </a:bodyPr>
          <a:lstStyle/>
          <a:p>
            <a:r>
              <a:rPr lang="en-US" sz="3200" b="1" dirty="0" smtClean="0">
                <a:solidFill>
                  <a:schemeClr val="bg1"/>
                </a:solidFill>
              </a:rPr>
              <a:t>Human Machine Interface</a:t>
            </a:r>
            <a:endParaRPr lang="en-US" sz="3200" b="1" dirty="0">
              <a:solidFill>
                <a:schemeClr val="bg1"/>
              </a:solidFill>
            </a:endParaRPr>
          </a:p>
        </p:txBody>
      </p:sp>
      <p:sp>
        <p:nvSpPr>
          <p:cNvPr id="100" name="TextBox 99"/>
          <p:cNvSpPr txBox="1"/>
          <p:nvPr/>
        </p:nvSpPr>
        <p:spPr>
          <a:xfrm>
            <a:off x="26367403" y="15468600"/>
            <a:ext cx="9751397" cy="584775"/>
          </a:xfrm>
          <a:prstGeom prst="rect">
            <a:avLst/>
          </a:prstGeom>
          <a:solidFill>
            <a:schemeClr val="accent2"/>
          </a:solidFill>
        </p:spPr>
        <p:txBody>
          <a:bodyPr wrap="square" rtlCol="0">
            <a:spAutoFit/>
          </a:bodyPr>
          <a:lstStyle/>
          <a:p>
            <a:r>
              <a:rPr lang="en-US" sz="3200" b="1" dirty="0">
                <a:solidFill>
                  <a:schemeClr val="bg1"/>
                </a:solidFill>
              </a:rPr>
              <a:t>Control </a:t>
            </a:r>
            <a:r>
              <a:rPr lang="en-US" sz="3200" b="1" dirty="0" smtClean="0">
                <a:solidFill>
                  <a:schemeClr val="bg1"/>
                </a:solidFill>
              </a:rPr>
              <a:t>Architecture: Single Leg</a:t>
            </a:r>
            <a:endParaRPr lang="en-US" sz="3200" b="1" dirty="0">
              <a:solidFill>
                <a:schemeClr val="bg1"/>
              </a:solidFill>
            </a:endParaRPr>
          </a:p>
        </p:txBody>
      </p:sp>
      <p:sp>
        <p:nvSpPr>
          <p:cNvPr id="101" name="TextBox 100"/>
          <p:cNvSpPr txBox="1"/>
          <p:nvPr/>
        </p:nvSpPr>
        <p:spPr>
          <a:xfrm>
            <a:off x="26392996" y="20726400"/>
            <a:ext cx="9686966" cy="584775"/>
          </a:xfrm>
          <a:prstGeom prst="rect">
            <a:avLst/>
          </a:prstGeom>
          <a:solidFill>
            <a:schemeClr val="accent2"/>
          </a:solidFill>
        </p:spPr>
        <p:txBody>
          <a:bodyPr wrap="square" rtlCol="0">
            <a:spAutoFit/>
          </a:bodyPr>
          <a:lstStyle/>
          <a:p>
            <a:r>
              <a:rPr lang="en-US" sz="3200" b="1" dirty="0" smtClean="0">
                <a:solidFill>
                  <a:schemeClr val="bg1"/>
                </a:solidFill>
              </a:rPr>
              <a:t>Conclusion and Results</a:t>
            </a:r>
            <a:endParaRPr lang="en-US" sz="3200" b="1" dirty="0">
              <a:solidFill>
                <a:schemeClr val="bg1"/>
              </a:solidFill>
            </a:endParaRPr>
          </a:p>
        </p:txBody>
      </p:sp>
      <p:sp>
        <p:nvSpPr>
          <p:cNvPr id="102" name="TextBox 101"/>
          <p:cNvSpPr txBox="1"/>
          <p:nvPr/>
        </p:nvSpPr>
        <p:spPr>
          <a:xfrm>
            <a:off x="26392996" y="25125564"/>
            <a:ext cx="9685196" cy="584775"/>
          </a:xfrm>
          <a:prstGeom prst="rect">
            <a:avLst/>
          </a:prstGeom>
          <a:solidFill>
            <a:schemeClr val="accent2"/>
          </a:solidFill>
        </p:spPr>
        <p:txBody>
          <a:bodyPr wrap="square" rtlCol="0">
            <a:spAutoFit/>
          </a:bodyPr>
          <a:lstStyle/>
          <a:p>
            <a:r>
              <a:rPr lang="en-US" sz="3200" b="1" dirty="0" smtClean="0">
                <a:solidFill>
                  <a:schemeClr val="bg1"/>
                </a:solidFill>
              </a:rPr>
              <a:t>Future Work</a:t>
            </a:r>
            <a:endParaRPr lang="en-US" sz="3200" b="1" dirty="0">
              <a:solidFill>
                <a:schemeClr val="bg1"/>
              </a:solidFill>
            </a:endParaRPr>
          </a:p>
        </p:txBody>
      </p:sp>
      <p:sp>
        <p:nvSpPr>
          <p:cNvPr id="191" name="TextBox 190"/>
          <p:cNvSpPr txBox="1"/>
          <p:nvPr/>
        </p:nvSpPr>
        <p:spPr>
          <a:xfrm>
            <a:off x="657196" y="20827186"/>
            <a:ext cx="9525000" cy="1938992"/>
          </a:xfrm>
          <a:prstGeom prst="rect">
            <a:avLst/>
          </a:prstGeom>
          <a:noFill/>
        </p:spPr>
        <p:txBody>
          <a:bodyPr wrap="square" rtlCol="0">
            <a:spAutoFit/>
          </a:bodyPr>
          <a:lstStyle/>
          <a:p>
            <a:pPr algn="ctr"/>
            <a:r>
              <a:rPr lang="en-US" sz="2000" dirty="0" smtClean="0"/>
              <a:t>The legs of the robot were machined from 6061 aluminum bar stock. Bar stock was chosen to increase the cross sectional area of the leg. The extra area made it easier to attach the cylinders to the leg while also reducing the risk of buckling. The bend in the upper shank was created by welding two segments of bar stock together, and was done to create more convenient cylinder attachment locations. A static FE analysis was performed on the legs and can be seen in the following figure:</a:t>
            </a:r>
          </a:p>
        </p:txBody>
      </p:sp>
      <p:grpSp>
        <p:nvGrpSpPr>
          <p:cNvPr id="107" name="Group 106"/>
          <p:cNvGrpSpPr/>
          <p:nvPr/>
        </p:nvGrpSpPr>
        <p:grpSpPr>
          <a:xfrm>
            <a:off x="490016" y="17432178"/>
            <a:ext cx="9509760" cy="3178835"/>
            <a:chOff x="490016" y="17623765"/>
            <a:chExt cx="9509760" cy="3178835"/>
          </a:xfrm>
        </p:grpSpPr>
        <p:pic>
          <p:nvPicPr>
            <p:cNvPr id="14" name="Picture 13"/>
            <p:cNvPicPr/>
            <p:nvPr/>
          </p:nvPicPr>
          <p:blipFill>
            <a:blip r:embed="rId16"/>
            <a:stretch>
              <a:fillRect/>
            </a:stretch>
          </p:blipFill>
          <p:spPr>
            <a:xfrm>
              <a:off x="2310411" y="17623765"/>
              <a:ext cx="5011552" cy="2264435"/>
            </a:xfrm>
            <a:prstGeom prst="rect">
              <a:avLst/>
            </a:prstGeom>
          </p:spPr>
        </p:pic>
        <p:sp>
          <p:nvSpPr>
            <p:cNvPr id="192" name="TextBox 191"/>
            <p:cNvSpPr txBox="1"/>
            <p:nvPr/>
          </p:nvSpPr>
          <p:spPr>
            <a:xfrm>
              <a:off x="490016" y="19971603"/>
              <a:ext cx="9509760" cy="830997"/>
            </a:xfrm>
            <a:prstGeom prst="rect">
              <a:avLst/>
            </a:prstGeom>
            <a:noFill/>
          </p:spPr>
          <p:txBody>
            <a:bodyPr wrap="square" rtlCol="0">
              <a:spAutoFit/>
            </a:bodyPr>
            <a:lstStyle/>
            <a:p>
              <a:r>
                <a:rPr lang="en-US" sz="1600" dirty="0" smtClean="0"/>
                <a:t>Figure 1: FE </a:t>
              </a:r>
              <a:r>
                <a:rPr lang="en-US" sz="1600" dirty="0" smtClean="0"/>
                <a:t>Analysis performed on the chassis in ANSYS. The simulation assumed a worst case static loading where the joints lock up completely during motion. The maximum stress was found to be 240 </a:t>
              </a:r>
              <a:r>
                <a:rPr lang="en-US" sz="1600" dirty="0" err="1" smtClean="0"/>
                <a:t>Mpa</a:t>
              </a:r>
              <a:r>
                <a:rPr lang="en-US" sz="1600" dirty="0" smtClean="0"/>
                <a:t>, which gives a factor of safety of 1.15 in this worst case scenario.</a:t>
              </a:r>
              <a:endParaRPr lang="en-US" sz="1600" dirty="0"/>
            </a:p>
          </p:txBody>
        </p:sp>
      </p:grpSp>
      <p:sp>
        <p:nvSpPr>
          <p:cNvPr id="193" name="TextBox 192"/>
          <p:cNvSpPr txBox="1"/>
          <p:nvPr/>
        </p:nvSpPr>
        <p:spPr>
          <a:xfrm>
            <a:off x="548640" y="27058203"/>
            <a:ext cx="9509760" cy="830997"/>
          </a:xfrm>
          <a:prstGeom prst="rect">
            <a:avLst/>
          </a:prstGeom>
          <a:noFill/>
        </p:spPr>
        <p:txBody>
          <a:bodyPr wrap="square" rtlCol="0">
            <a:spAutoFit/>
          </a:bodyPr>
          <a:lstStyle/>
          <a:p>
            <a:r>
              <a:rPr lang="en-US" sz="1600" dirty="0" smtClean="0"/>
              <a:t>Figure 2: The </a:t>
            </a:r>
            <a:r>
              <a:rPr lang="en-US" sz="1600" dirty="0" smtClean="0"/>
              <a:t>FE analysis performed on the thigh (left) and shank (right). A flange was added to the thigh to reduce the overall stress in the weld. A maximum stress of 155 </a:t>
            </a:r>
            <a:r>
              <a:rPr lang="en-US" sz="1600" dirty="0" err="1" smtClean="0"/>
              <a:t>Mpa</a:t>
            </a:r>
            <a:r>
              <a:rPr lang="en-US" sz="1600" dirty="0" smtClean="0"/>
              <a:t> was found in the leg, which results in a factor of safety of 1.74.</a:t>
            </a:r>
            <a:endParaRPr lang="en-US" sz="1600" dirty="0"/>
          </a:p>
        </p:txBody>
      </p:sp>
      <p:grpSp>
        <p:nvGrpSpPr>
          <p:cNvPr id="137" name="Group 136"/>
          <p:cNvGrpSpPr/>
          <p:nvPr/>
        </p:nvGrpSpPr>
        <p:grpSpPr>
          <a:xfrm>
            <a:off x="26607915" y="17500631"/>
            <a:ext cx="9431294" cy="1925001"/>
            <a:chOff x="24895923" y="17983200"/>
            <a:chExt cx="9431294" cy="1925001"/>
          </a:xfrm>
        </p:grpSpPr>
        <p:grpSp>
          <p:nvGrpSpPr>
            <p:cNvPr id="136" name="Group 135"/>
            <p:cNvGrpSpPr/>
            <p:nvPr/>
          </p:nvGrpSpPr>
          <p:grpSpPr>
            <a:xfrm>
              <a:off x="24895923" y="17983200"/>
              <a:ext cx="9431294" cy="1925001"/>
              <a:chOff x="24895923" y="17983200"/>
              <a:chExt cx="9431294" cy="1925001"/>
            </a:xfrm>
          </p:grpSpPr>
          <p:pic>
            <p:nvPicPr>
              <p:cNvPr id="162" name="Picture 161" descr="D:\MyDocs\Documents\GitHub\AgileRoboticControls\System Modelling\Control\Control - Implementation.png"/>
              <p:cNvPicPr/>
              <p:nvPr/>
            </p:nvPicPr>
            <p:blipFill>
              <a:blip r:embed="rId17">
                <a:extLst>
                  <a:ext uri="{28A0092B-C50C-407E-A947-70E740481C1C}">
                    <a14:useLocalDpi xmlns:a14="http://schemas.microsoft.com/office/drawing/2010/main" val="0"/>
                  </a:ext>
                </a:extLst>
              </a:blip>
              <a:srcRect/>
              <a:stretch>
                <a:fillRect/>
              </a:stretch>
            </p:blipFill>
            <p:spPr bwMode="auto">
              <a:xfrm>
                <a:off x="24895923" y="17983200"/>
                <a:ext cx="9431294" cy="1925001"/>
              </a:xfrm>
              <a:prstGeom prst="rect">
                <a:avLst/>
              </a:prstGeom>
              <a:noFill/>
              <a:ln>
                <a:noFill/>
              </a:ln>
            </p:spPr>
          </p:pic>
          <p:grpSp>
            <p:nvGrpSpPr>
              <p:cNvPr id="135" name="Group 134"/>
              <p:cNvGrpSpPr/>
              <p:nvPr/>
            </p:nvGrpSpPr>
            <p:grpSpPr>
              <a:xfrm>
                <a:off x="25960726" y="17993687"/>
                <a:ext cx="8366491" cy="1037556"/>
                <a:chOff x="25968126" y="18000142"/>
                <a:chExt cx="8366491" cy="1037556"/>
              </a:xfrm>
            </p:grpSpPr>
            <p:sp>
              <p:nvSpPr>
                <p:cNvPr id="200" name="Rectangle 199"/>
                <p:cNvSpPr/>
                <p:nvPr/>
              </p:nvSpPr>
              <p:spPr>
                <a:xfrm>
                  <a:off x="34138187" y="18027723"/>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p:cNvGrpSpPr/>
                <p:nvPr/>
              </p:nvGrpSpPr>
              <p:grpSpPr>
                <a:xfrm>
                  <a:off x="25968126" y="18000142"/>
                  <a:ext cx="5043724" cy="1037556"/>
                  <a:chOff x="25968126" y="18000142"/>
                  <a:chExt cx="5043724" cy="1037556"/>
                </a:xfrm>
              </p:grpSpPr>
              <p:sp>
                <p:nvSpPr>
                  <p:cNvPr id="195" name="Rectangle 194"/>
                  <p:cNvSpPr/>
                  <p:nvPr/>
                </p:nvSpPr>
                <p:spPr>
                  <a:xfrm>
                    <a:off x="25968126" y="18006960"/>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28836375" y="18000142"/>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29933157" y="18083096"/>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30815420" y="18061132"/>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28916443" y="18884598"/>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30708444" y="18885426"/>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23" name="Rectangle 122"/>
            <p:cNvSpPr/>
            <p:nvPr/>
          </p:nvSpPr>
          <p:spPr>
            <a:xfrm>
              <a:off x="28249068" y="17983328"/>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 name="Freeform 204"/>
          <p:cNvSpPr/>
          <p:nvPr/>
        </p:nvSpPr>
        <p:spPr>
          <a:xfrm>
            <a:off x="31350473" y="5899167"/>
            <a:ext cx="2034540" cy="1075055"/>
          </a:xfrm>
          <a:custGeom>
            <a:avLst/>
            <a:gdLst>
              <a:gd name="connsiteX0" fmla="*/ 0 w 2034540"/>
              <a:gd name="connsiteY0" fmla="*/ 1075552 h 1075552"/>
              <a:gd name="connsiteX1" fmla="*/ 434340 w 2034540"/>
              <a:gd name="connsiteY1" fmla="*/ 717412 h 1075552"/>
              <a:gd name="connsiteX2" fmla="*/ 640080 w 2034540"/>
              <a:gd name="connsiteY2" fmla="*/ 168772 h 1075552"/>
              <a:gd name="connsiteX3" fmla="*/ 952500 w 2034540"/>
              <a:gd name="connsiteY3" fmla="*/ 1132 h 1075552"/>
              <a:gd name="connsiteX4" fmla="*/ 1272540 w 2034540"/>
              <a:gd name="connsiteY4" fmla="*/ 229732 h 1075552"/>
              <a:gd name="connsiteX5" fmla="*/ 1554480 w 2034540"/>
              <a:gd name="connsiteY5" fmla="*/ 260212 h 1075552"/>
              <a:gd name="connsiteX6" fmla="*/ 1767840 w 2034540"/>
              <a:gd name="connsiteY6" fmla="*/ 176392 h 1075552"/>
              <a:gd name="connsiteX7" fmla="*/ 2034540 w 2034540"/>
              <a:gd name="connsiteY7" fmla="*/ 168772 h 107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4540" h="1075552">
                <a:moveTo>
                  <a:pt x="0" y="1075552"/>
                </a:moveTo>
                <a:cubicBezTo>
                  <a:pt x="163830" y="972047"/>
                  <a:pt x="327660" y="868542"/>
                  <a:pt x="434340" y="717412"/>
                </a:cubicBezTo>
                <a:cubicBezTo>
                  <a:pt x="541020" y="566282"/>
                  <a:pt x="553720" y="288152"/>
                  <a:pt x="640080" y="168772"/>
                </a:cubicBezTo>
                <a:cubicBezTo>
                  <a:pt x="726440" y="49392"/>
                  <a:pt x="847090" y="-9028"/>
                  <a:pt x="952500" y="1132"/>
                </a:cubicBezTo>
                <a:cubicBezTo>
                  <a:pt x="1057910" y="11292"/>
                  <a:pt x="1172210" y="186552"/>
                  <a:pt x="1272540" y="229732"/>
                </a:cubicBezTo>
                <a:cubicBezTo>
                  <a:pt x="1372870" y="272912"/>
                  <a:pt x="1471930" y="269102"/>
                  <a:pt x="1554480" y="260212"/>
                </a:cubicBezTo>
                <a:cubicBezTo>
                  <a:pt x="1637030" y="251322"/>
                  <a:pt x="1687830" y="191632"/>
                  <a:pt x="1767840" y="176392"/>
                </a:cubicBezTo>
                <a:cubicBezTo>
                  <a:pt x="1847850" y="161152"/>
                  <a:pt x="1969770" y="170042"/>
                  <a:pt x="2034540" y="168772"/>
                </a:cubicBez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8" name="Rectangle 207"/>
          <p:cNvSpPr/>
          <p:nvPr/>
        </p:nvSpPr>
        <p:spPr>
          <a:xfrm>
            <a:off x="27769073" y="5770897"/>
            <a:ext cx="815340" cy="1478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0" name="Rectangle 209"/>
          <p:cNvSpPr/>
          <p:nvPr/>
        </p:nvSpPr>
        <p:spPr>
          <a:xfrm>
            <a:off x="27814793" y="5885197"/>
            <a:ext cx="45720" cy="11963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2" name="Rectangle 211"/>
          <p:cNvSpPr/>
          <p:nvPr/>
        </p:nvSpPr>
        <p:spPr>
          <a:xfrm>
            <a:off x="28508213" y="5869957"/>
            <a:ext cx="45720" cy="11963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3" name="Rectangle 212"/>
          <p:cNvSpPr/>
          <p:nvPr/>
        </p:nvSpPr>
        <p:spPr>
          <a:xfrm>
            <a:off x="27944333" y="5793122"/>
            <a:ext cx="472440" cy="4508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4" name="Text Box 1"/>
          <p:cNvSpPr txBox="1"/>
          <p:nvPr/>
        </p:nvSpPr>
        <p:spPr>
          <a:xfrm>
            <a:off x="27830033" y="6083317"/>
            <a:ext cx="739140" cy="72390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Arduino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Mega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5" name="Elbow Connector 214"/>
          <p:cNvCxnSpPr/>
          <p:nvPr/>
        </p:nvCxnSpPr>
        <p:spPr>
          <a:xfrm>
            <a:off x="28637753" y="6052837"/>
            <a:ext cx="914400" cy="914400"/>
          </a:xfrm>
          <a:prstGeom prst="bentConnector3">
            <a:avLst/>
          </a:prstGeom>
        </p:spPr>
        <p:style>
          <a:lnRef idx="1">
            <a:schemeClr val="dk1"/>
          </a:lnRef>
          <a:fillRef idx="0">
            <a:schemeClr val="dk1"/>
          </a:fillRef>
          <a:effectRef idx="0">
            <a:schemeClr val="dk1"/>
          </a:effectRef>
          <a:fontRef idx="minor">
            <a:schemeClr val="tx1"/>
          </a:fontRef>
        </p:style>
      </p:cxnSp>
      <p:cxnSp>
        <p:nvCxnSpPr>
          <p:cNvPr id="216" name="Elbow Connector 215"/>
          <p:cNvCxnSpPr/>
          <p:nvPr/>
        </p:nvCxnSpPr>
        <p:spPr>
          <a:xfrm flipV="1">
            <a:off x="29567393" y="6045217"/>
            <a:ext cx="426720" cy="922020"/>
          </a:xfrm>
          <a:prstGeom prst="bentConnector3">
            <a:avLst>
              <a:gd name="adj1" fmla="val 15517"/>
            </a:avLst>
          </a:prstGeom>
        </p:spPr>
        <p:style>
          <a:lnRef idx="1">
            <a:schemeClr val="dk1"/>
          </a:lnRef>
          <a:fillRef idx="0">
            <a:schemeClr val="dk1"/>
          </a:fillRef>
          <a:effectRef idx="0">
            <a:schemeClr val="dk1"/>
          </a:effectRef>
          <a:fontRef idx="minor">
            <a:schemeClr val="tx1"/>
          </a:fontRef>
        </p:style>
      </p:cxnSp>
      <p:cxnSp>
        <p:nvCxnSpPr>
          <p:cNvPr id="217" name="Elbow Connector 216"/>
          <p:cNvCxnSpPr/>
          <p:nvPr/>
        </p:nvCxnSpPr>
        <p:spPr>
          <a:xfrm>
            <a:off x="29750273" y="6045217"/>
            <a:ext cx="914400" cy="914400"/>
          </a:xfrm>
          <a:prstGeom prst="bentConnector3">
            <a:avLst/>
          </a:prstGeom>
        </p:spPr>
        <p:style>
          <a:lnRef idx="1">
            <a:schemeClr val="dk1"/>
          </a:lnRef>
          <a:fillRef idx="0">
            <a:schemeClr val="dk1"/>
          </a:fillRef>
          <a:effectRef idx="0">
            <a:schemeClr val="dk1"/>
          </a:effectRef>
          <a:fontRef idx="minor">
            <a:schemeClr val="tx1"/>
          </a:fontRef>
        </p:style>
      </p:cxnSp>
      <p:sp>
        <p:nvSpPr>
          <p:cNvPr id="218" name="Rectangle 217"/>
          <p:cNvSpPr/>
          <p:nvPr/>
        </p:nvSpPr>
        <p:spPr>
          <a:xfrm>
            <a:off x="30565613" y="5793757"/>
            <a:ext cx="982980" cy="1447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9" name="Text Box 17"/>
          <p:cNvSpPr txBox="1"/>
          <p:nvPr/>
        </p:nvSpPr>
        <p:spPr>
          <a:xfrm>
            <a:off x="30497668" y="6403357"/>
            <a:ext cx="1096645"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Low Pass Filter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0" name="Rounded Rectangle 219"/>
          <p:cNvSpPr/>
          <p:nvPr/>
        </p:nvSpPr>
        <p:spPr>
          <a:xfrm>
            <a:off x="33122123" y="5816617"/>
            <a:ext cx="1478280" cy="1531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1" name="Text Box 24"/>
          <p:cNvSpPr txBox="1"/>
          <p:nvPr/>
        </p:nvSpPr>
        <p:spPr>
          <a:xfrm>
            <a:off x="33174193" y="6083317"/>
            <a:ext cx="1452880" cy="742950"/>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Valves and Cylinders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22" name="Curved Connector 221"/>
          <p:cNvCxnSpPr/>
          <p:nvPr/>
        </p:nvCxnSpPr>
        <p:spPr>
          <a:xfrm flipH="1">
            <a:off x="31632413" y="7233937"/>
            <a:ext cx="1409700" cy="57912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23" name="Curved Connector 222"/>
          <p:cNvCxnSpPr/>
          <p:nvPr/>
        </p:nvCxnSpPr>
        <p:spPr>
          <a:xfrm flipH="1" flipV="1">
            <a:off x="28637753" y="7157737"/>
            <a:ext cx="1874520" cy="67056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24" name="Text Box 29"/>
          <p:cNvSpPr txBox="1"/>
          <p:nvPr/>
        </p:nvSpPr>
        <p:spPr>
          <a:xfrm>
            <a:off x="30497033" y="7668277"/>
            <a:ext cx="1170940"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Feedback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5" name="Text Box 30"/>
          <p:cNvSpPr txBox="1"/>
          <p:nvPr/>
        </p:nvSpPr>
        <p:spPr>
          <a:xfrm>
            <a:off x="28546313" y="5610877"/>
            <a:ext cx="2047875"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Pulse Width Modulated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6" name="Text Box 31"/>
          <p:cNvSpPr txBox="1"/>
          <p:nvPr/>
        </p:nvSpPr>
        <p:spPr>
          <a:xfrm>
            <a:off x="31876253" y="5588017"/>
            <a:ext cx="941705" cy="39941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1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Analog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19"/>
          <p:cNvSpPr>
            <a:spLocks noChangeArrowheads="1"/>
          </p:cNvSpPr>
          <p:nvPr/>
        </p:nvSpPr>
        <p:spPr bwMode="auto">
          <a:xfrm>
            <a:off x="25142682" y="3375516"/>
            <a:ext cx="3657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7" name="TextBox 226"/>
          <p:cNvSpPr txBox="1"/>
          <p:nvPr/>
        </p:nvSpPr>
        <p:spPr>
          <a:xfrm>
            <a:off x="26370406" y="7934632"/>
            <a:ext cx="9509760" cy="338554"/>
          </a:xfrm>
          <a:prstGeom prst="rect">
            <a:avLst/>
          </a:prstGeom>
          <a:noFill/>
        </p:spPr>
        <p:txBody>
          <a:bodyPr wrap="square" rtlCol="0">
            <a:spAutoFit/>
          </a:bodyPr>
          <a:lstStyle/>
          <a:p>
            <a:r>
              <a:rPr lang="en-US" sz="1600" dirty="0" smtClean="0"/>
              <a:t>Figure 6: Electrical Signal Path and Conditioning</a:t>
            </a:r>
            <a:endParaRPr lang="en-US" sz="1600" dirty="0"/>
          </a:p>
        </p:txBody>
      </p:sp>
      <p:sp>
        <p:nvSpPr>
          <p:cNvPr id="228" name="TextBox 227"/>
          <p:cNvSpPr txBox="1"/>
          <p:nvPr/>
        </p:nvSpPr>
        <p:spPr>
          <a:xfrm>
            <a:off x="26362786" y="21560733"/>
            <a:ext cx="9525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An educational pneumatic robot was developed that is capable of walking using a simple creep </a:t>
            </a:r>
            <a:r>
              <a:rPr lang="en-US" sz="2000" dirty="0" smtClean="0"/>
              <a:t>gait</a:t>
            </a:r>
          </a:p>
          <a:p>
            <a:pPr marL="342900" indent="-342900">
              <a:buFont typeface="Arial" panose="020B0604020202020204" pitchFamily="34" charset="0"/>
              <a:buChar char="•"/>
            </a:pPr>
            <a:r>
              <a:rPr lang="en-US" sz="2000" dirty="0"/>
              <a:t>The robot kinematics and kinetics were determined to aid in the mechanical </a:t>
            </a:r>
            <a:r>
              <a:rPr lang="en-US" sz="2000" dirty="0" smtClean="0"/>
              <a:t>design</a:t>
            </a:r>
            <a:endParaRPr lang="en-US" sz="2000" dirty="0" smtClean="0"/>
          </a:p>
          <a:p>
            <a:pPr marL="342900" indent="-342900">
              <a:buFont typeface="Arial" panose="020B0604020202020204" pitchFamily="34" charset="0"/>
              <a:buChar char="•"/>
            </a:pPr>
            <a:r>
              <a:rPr lang="en-US" sz="2000" dirty="0" smtClean="0"/>
              <a:t>The mechanical prototype was constructed for hardware testing</a:t>
            </a:r>
          </a:p>
          <a:p>
            <a:pPr marL="342900" indent="-342900">
              <a:buFont typeface="Arial" panose="020B0604020202020204" pitchFamily="34" charset="0"/>
              <a:buChar char="•"/>
            </a:pPr>
            <a:r>
              <a:rPr lang="en-US" sz="2000" dirty="0" smtClean="0"/>
              <a:t>Electrical subsystems were soldered to prototyping boards for hardware testing</a:t>
            </a:r>
            <a:endParaRPr lang="en-US" sz="2000" dirty="0" smtClean="0"/>
          </a:p>
          <a:p>
            <a:pPr marL="342900" indent="-342900">
              <a:buFont typeface="Arial" panose="020B0604020202020204" pitchFamily="34" charset="0"/>
              <a:buChar char="•"/>
            </a:pPr>
            <a:r>
              <a:rPr lang="en-US" sz="2000" dirty="0" smtClean="0"/>
              <a:t>A wireless communication system and user interface was created</a:t>
            </a:r>
            <a:endParaRPr lang="en-US" sz="2000" dirty="0" smtClean="0"/>
          </a:p>
          <a:p>
            <a:pPr marL="342900" indent="-342900">
              <a:buFont typeface="Arial" panose="020B0604020202020204" pitchFamily="34" charset="0"/>
              <a:buChar char="•"/>
            </a:pPr>
            <a:r>
              <a:rPr lang="en-US" sz="2000" dirty="0" smtClean="0"/>
              <a:t> More work is needed to implement more dynamic gaits and to characterize the valve/piston system dynamics</a:t>
            </a:r>
          </a:p>
          <a:p>
            <a:pPr marL="342900" indent="-342900">
              <a:buFont typeface="Arial" panose="020B0604020202020204" pitchFamily="34" charset="0"/>
              <a:buChar char="•"/>
            </a:pPr>
            <a:r>
              <a:rPr lang="en-US" sz="2000" dirty="0" smtClean="0"/>
              <a:t>Additional work is also needed to characterize the performance of the current controller and no implement  more sophisticated multivariable control  </a:t>
            </a:r>
            <a:r>
              <a:rPr lang="en-US" sz="2000" dirty="0" smtClean="0"/>
              <a:t>architecture</a:t>
            </a:r>
            <a:endParaRPr lang="en-US" sz="2000" dirty="0" smtClean="0"/>
          </a:p>
          <a:p>
            <a:pPr marL="342900" indent="-342900">
              <a:buFont typeface="Arial" panose="020B0604020202020204" pitchFamily="34" charset="0"/>
              <a:buChar char="•"/>
            </a:pPr>
            <a:endParaRPr lang="en-US" sz="2000" dirty="0" smtClean="0">
              <a:solidFill>
                <a:srgbClr val="FF0000"/>
              </a:solidFill>
            </a:endParaRPr>
          </a:p>
        </p:txBody>
      </p:sp>
    </p:spTree>
    <p:extLst>
      <p:ext uri="{BB962C8B-B14F-4D97-AF65-F5344CB8AC3E}">
        <p14:creationId xmlns:p14="http://schemas.microsoft.com/office/powerpoint/2010/main" val="124935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1402</Words>
  <Application>Microsoft Office PowerPoint</Application>
  <PresentationFormat>Custom</PresentationFormat>
  <Paragraphs>90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Milwaukee School of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Paddock, Tyler K.</cp:lastModifiedBy>
  <cp:revision>48</cp:revision>
  <dcterms:created xsi:type="dcterms:W3CDTF">2015-05-06T15:05:02Z</dcterms:created>
  <dcterms:modified xsi:type="dcterms:W3CDTF">2015-05-19T03:24:14Z</dcterms:modified>
</cp:coreProperties>
</file>