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94" r:id="rId19"/>
    <p:sldId id="295" r:id="rId20"/>
    <p:sldId id="300" r:id="rId21"/>
    <p:sldId id="296" r:id="rId22"/>
    <p:sldId id="301" r:id="rId23"/>
    <p:sldId id="302" r:id="rId24"/>
    <p:sldId id="298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261" r:id="rId37"/>
    <p:sldId id="287" r:id="rId38"/>
    <p:sldId id="286" r:id="rId39"/>
    <p:sldId id="285" r:id="rId40"/>
    <p:sldId id="284" r:id="rId41"/>
    <p:sldId id="283" r:id="rId42"/>
    <p:sldId id="289" r:id="rId43"/>
    <p:sldId id="288" r:id="rId44"/>
    <p:sldId id="290" r:id="rId45"/>
    <p:sldId id="299" r:id="rId46"/>
    <p:sldId id="26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45" d="100"/>
          <a:sy n="45" d="100"/>
        </p:scale>
        <p:origin x="-67" y="-9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50" y="589472"/>
            <a:ext cx="24193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0"/>
            <a:ext cx="1523999" cy="152399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37" y="3141780"/>
            <a:ext cx="3543062" cy="29570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32" r="28321" b="27402"/>
          <a:stretch/>
        </p:blipFill>
        <p:spPr bwMode="auto">
          <a:xfrm>
            <a:off x="4048866" y="134177"/>
            <a:ext cx="1759585" cy="115824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Verified with hand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By extension, </a:t>
            </a:r>
            <a:r>
              <a:rPr lang="en-US" dirty="0"/>
              <a:t>j</a:t>
            </a:r>
            <a:r>
              <a:rPr lang="en-US" dirty="0" smtClean="0"/>
              <a:t>oint torques and forces are functions 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pic>
        <p:nvPicPr>
          <p:cNvPr id="8" name="Leg Anima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7486" y="2249487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conservation of momentum on leg</a:t>
                </a:r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unchanged from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</a:p>
          <a:p>
            <a:pPr lvl="1"/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Thigh</a:t>
            </a:r>
          </a:p>
          <a:p>
            <a:pPr lvl="1"/>
            <a:r>
              <a:rPr lang="en-US" dirty="0" smtClean="0"/>
              <a:t>Shank</a:t>
            </a:r>
            <a:endParaRPr lang="en-US" dirty="0"/>
          </a:p>
          <a:p>
            <a:r>
              <a:rPr lang="en-US" dirty="0" smtClean="0"/>
              <a:t>FEA 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support for the body</a:t>
            </a:r>
          </a:p>
          <a:p>
            <a:r>
              <a:rPr lang="en-US" dirty="0" smtClean="0"/>
              <a:t>Houses all electric and pneumatic components</a:t>
            </a:r>
          </a:p>
          <a:p>
            <a:pPr lvl="1"/>
            <a:r>
              <a:rPr lang="en-US" dirty="0" smtClean="0"/>
              <a:t>Needs to allow easy access to components</a:t>
            </a:r>
          </a:p>
          <a:p>
            <a:pPr lvl="1"/>
            <a:r>
              <a:rPr lang="en-US" dirty="0" smtClean="0"/>
              <a:t>Provide protection from falls/collisions</a:t>
            </a:r>
            <a:endParaRPr lang="en-US" dirty="0"/>
          </a:p>
          <a:p>
            <a:r>
              <a:rPr lang="en-US" dirty="0" smtClean="0"/>
              <a:t>Lightweight design to reduce the overall forces on the legs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49" y="880237"/>
            <a:ext cx="4607252" cy="31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</a:t>
            </a:r>
            <a:r>
              <a:rPr lang="en-US" dirty="0" smtClean="0"/>
              <a:t>fields – 15% decrease in STEM interest in 2013</a:t>
            </a:r>
            <a:endParaRPr lang="en-US" dirty="0"/>
          </a:p>
          <a:p>
            <a:pPr lvl="1"/>
            <a:r>
              <a:rPr lang="en-US" dirty="0" smtClean="0"/>
              <a:t>Low math and science proficiency – 65</a:t>
            </a:r>
            <a:r>
              <a:rPr lang="en-US" baseline="30000" dirty="0" smtClean="0"/>
              <a:t>th</a:t>
            </a:r>
            <a:r>
              <a:rPr lang="en-US" dirty="0" smtClean="0"/>
              <a:t> percentile math, 50</a:t>
            </a:r>
            <a:r>
              <a:rPr lang="en-US" baseline="30000" dirty="0" smtClean="0"/>
              <a:t>th</a:t>
            </a:r>
            <a:r>
              <a:rPr lang="en-US" dirty="0" smtClean="0"/>
              <a:t> percentile science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6105-T5 T-Slotted Aluminum framing</a:t>
            </a:r>
          </a:p>
          <a:p>
            <a:pPr lvl="1"/>
            <a:r>
              <a:rPr lang="en-US" dirty="0"/>
              <a:t>Strong, lightweight </a:t>
            </a:r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Yield Strength  = 275 MPa, Ultimate Strength = 310 MPa</a:t>
            </a:r>
            <a:endParaRPr lang="en-US" dirty="0"/>
          </a:p>
          <a:p>
            <a:pPr lvl="1"/>
            <a:r>
              <a:rPr lang="en-US" dirty="0" smtClean="0"/>
              <a:t>Variety of </a:t>
            </a:r>
            <a:r>
              <a:rPr lang="en-US" dirty="0"/>
              <a:t>plates/brackets available for easy </a:t>
            </a:r>
            <a:r>
              <a:rPr lang="en-US" dirty="0" smtClean="0"/>
              <a:t>assembly</a:t>
            </a:r>
          </a:p>
          <a:p>
            <a:r>
              <a:rPr lang="en-US" dirty="0" smtClean="0"/>
              <a:t>Lengths will be cut and assembled using available plates</a:t>
            </a:r>
          </a:p>
          <a:p>
            <a:r>
              <a:rPr lang="en-US" dirty="0" smtClean="0"/>
              <a:t>Addition of cross brace to reduce stress near front legs</a:t>
            </a:r>
          </a:p>
          <a:p>
            <a:r>
              <a:rPr lang="en-US" dirty="0" smtClean="0"/>
              <a:t>Hip and Piston joint will be fashioned with similar attachments as 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leg structure of quadruped mammals</a:t>
            </a:r>
          </a:p>
          <a:p>
            <a:pPr lvl="1"/>
            <a:r>
              <a:rPr lang="en-US" dirty="0" smtClean="0"/>
              <a:t>Removal of 3</a:t>
            </a:r>
            <a:r>
              <a:rPr lang="en-US" baseline="30000" dirty="0" smtClean="0"/>
              <a:t>rd</a:t>
            </a:r>
            <a:r>
              <a:rPr lang="en-US" dirty="0" smtClean="0"/>
              <a:t> joint for simplification of design</a:t>
            </a:r>
          </a:p>
          <a:p>
            <a:pPr lvl="1"/>
            <a:r>
              <a:rPr lang="en-US" dirty="0" smtClean="0"/>
              <a:t>Bent thigh to compensate for lost mobility</a:t>
            </a:r>
          </a:p>
          <a:p>
            <a:pPr lvl="1"/>
            <a:r>
              <a:rPr lang="en-US" dirty="0" smtClean="0"/>
              <a:t>Prevents singularity point of knee piston</a:t>
            </a:r>
          </a:p>
          <a:p>
            <a:r>
              <a:rPr lang="en-US" dirty="0" smtClean="0"/>
              <a:t>Rib added at bend to reduce stress felt by joint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67" y="1204956"/>
            <a:ext cx="3561071" cy="46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Portion of leg that will contact the floor</a:t>
            </a:r>
          </a:p>
          <a:p>
            <a:r>
              <a:rPr lang="en-US" dirty="0" smtClean="0"/>
              <a:t>Length determined by step length</a:t>
            </a:r>
          </a:p>
          <a:p>
            <a:r>
              <a:rPr lang="en-US" dirty="0" smtClean="0"/>
              <a:t>The end of the shank will be dipped in Urethane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30" y="797002"/>
            <a:ext cx="2354580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Thigh/Shank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6061 </a:t>
            </a:r>
            <a:r>
              <a:rPr lang="en-US" dirty="0" smtClean="0"/>
              <a:t>Aluminum Bars</a:t>
            </a:r>
            <a:endParaRPr lang="en-US" dirty="0"/>
          </a:p>
          <a:p>
            <a:pPr lvl="1"/>
            <a:r>
              <a:rPr lang="en-US" dirty="0"/>
              <a:t>Good strength, machinability, and easily </a:t>
            </a:r>
            <a:r>
              <a:rPr lang="en-US" dirty="0" smtClean="0"/>
              <a:t>welded</a:t>
            </a:r>
          </a:p>
          <a:p>
            <a:pPr lvl="1"/>
            <a:r>
              <a:rPr lang="en-US" dirty="0" smtClean="0"/>
              <a:t>Yield Strength = 276 MPa, Ultimate Strength = 310 MPa</a:t>
            </a:r>
          </a:p>
          <a:p>
            <a:pPr lvl="1"/>
            <a:r>
              <a:rPr lang="en-US" dirty="0" smtClean="0"/>
              <a:t>Thigh bend will be welded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Analysis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components tested using “worst case” scenario</a:t>
            </a:r>
          </a:p>
          <a:p>
            <a:pPr lvl="1"/>
            <a:r>
              <a:rPr lang="en-US" dirty="0" smtClean="0"/>
              <a:t>Moving at top speed</a:t>
            </a:r>
          </a:p>
          <a:p>
            <a:pPr lvl="1"/>
            <a:r>
              <a:rPr lang="en-US" dirty="0" smtClean="0"/>
              <a:t>Creep gait being used</a:t>
            </a:r>
          </a:p>
          <a:p>
            <a:pPr lvl="1"/>
            <a:r>
              <a:rPr lang="en-US" dirty="0" smtClean="0"/>
              <a:t>Hip and Knee joint seized</a:t>
            </a:r>
          </a:p>
          <a:p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Surface mesh sufficient</a:t>
            </a:r>
          </a:p>
          <a:p>
            <a:pPr lvl="1"/>
            <a:r>
              <a:rPr lang="en-US" dirty="0" smtClean="0"/>
              <a:t>Kept Quad8 elements to accurately track bending</a:t>
            </a:r>
          </a:p>
          <a:p>
            <a:pPr lvl="1"/>
            <a:r>
              <a:rPr lang="en-US" dirty="0" smtClean="0"/>
              <a:t>Average Mesh quality around 0.75 for all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FEA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603" r="645"/>
          <a:stretch/>
        </p:blipFill>
        <p:spPr>
          <a:xfrm>
            <a:off x="1427147" y="1845891"/>
            <a:ext cx="9439082" cy="4352521"/>
          </a:xfrm>
        </p:spPr>
      </p:pic>
    </p:spTree>
    <p:extLst>
      <p:ext uri="{BB962C8B-B14F-4D97-AF65-F5344CB8AC3E}">
        <p14:creationId xmlns:p14="http://schemas.microsoft.com/office/powerpoint/2010/main" val="36026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Thigh/Shank FEA 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15" y="1782738"/>
            <a:ext cx="3768314" cy="461383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74" y="1832886"/>
            <a:ext cx="3532642" cy="4607795"/>
          </a:xfrm>
        </p:spPr>
      </p:pic>
    </p:spTree>
    <p:extLst>
      <p:ext uri="{BB962C8B-B14F-4D97-AF65-F5344CB8AC3E}">
        <p14:creationId xmlns:p14="http://schemas.microsoft.com/office/powerpoint/2010/main" val="15654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80" y="0"/>
            <a:ext cx="9905998" cy="1478570"/>
          </a:xfrm>
        </p:spPr>
        <p:txBody>
          <a:bodyPr/>
          <a:lstStyle/>
          <a:p>
            <a:r>
              <a:rPr lang="en-US" dirty="0" smtClean="0"/>
              <a:t>Power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679" y="1622953"/>
            <a:ext cx="9905999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Power source </a:t>
            </a:r>
            <a:r>
              <a:rPr lang="en-US" sz="2800" dirty="0"/>
              <a:t>o</a:t>
            </a:r>
            <a:r>
              <a:rPr lang="en-US" sz="2800" dirty="0" smtClean="0"/>
              <a:t>ptions</a:t>
            </a:r>
          </a:p>
          <a:p>
            <a:r>
              <a:rPr lang="en-US" sz="2800" dirty="0" smtClean="0"/>
              <a:t>Component specifications</a:t>
            </a:r>
          </a:p>
          <a:p>
            <a:pPr marL="457200" lvl="1" indent="0">
              <a:buNone/>
            </a:pPr>
            <a:r>
              <a:rPr lang="en-US" sz="2800" dirty="0" smtClean="0"/>
              <a:t>-Air Cylinders</a:t>
            </a:r>
          </a:p>
          <a:p>
            <a:pPr marL="457200" lvl="1" indent="0">
              <a:buNone/>
            </a:pPr>
            <a:r>
              <a:rPr lang="en-US" sz="2800" dirty="0"/>
              <a:t>-</a:t>
            </a:r>
            <a:r>
              <a:rPr lang="en-US" sz="2800" dirty="0" smtClean="0"/>
              <a:t>Directional Control Valves</a:t>
            </a:r>
          </a:p>
          <a:p>
            <a:pPr marL="457200" lvl="1" indent="0">
              <a:buNone/>
            </a:pPr>
            <a:r>
              <a:rPr lang="en-US" sz="2800" dirty="0"/>
              <a:t>-</a:t>
            </a:r>
            <a:r>
              <a:rPr lang="en-US" sz="2800" dirty="0" smtClean="0"/>
              <a:t>Air Compressors</a:t>
            </a:r>
          </a:p>
          <a:p>
            <a:r>
              <a:rPr lang="en-US" sz="2800" dirty="0" smtClean="0"/>
              <a:t>Other circuit components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74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3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6" y="1756615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𝐹</m:t>
                      </m:r>
                      <m:r>
                        <a:rPr lang="en-US" sz="3200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Converts fluid power into mechanical power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Position Feedback Sensor (PFS)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Dual-acting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6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limited by: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-Volume available for cylinder placement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pressure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30811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866" y="238207"/>
            <a:ext cx="6620933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71073" y="1056931"/>
                <a:ext cx="6062133" cy="56787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𝟔𝟔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Retract Phase</a:t>
                </a:r>
                <a:r>
                  <a:rPr lang="en-US" sz="22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𝟖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b="1" dirty="0" smtClean="0"/>
              </a:p>
              <a:p>
                <a:pPr marL="0" indent="0">
                  <a:buNone/>
                </a:pPr>
                <a:r>
                  <a:rPr lang="en-US" sz="22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𝑄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𝐶</m:t>
                    </m:r>
                    <m:r>
                      <a:rPr lang="en-US" sz="22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𝑅𝑎𝑡𝑖𝑜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𝑄</m:t>
                      </m:r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.1416 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8 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60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56.73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1728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𝑸</m:t>
                    </m:r>
                    <m:r>
                      <a:rPr lang="en-US" sz="2200" b="1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𝟒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𝟐𝟒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latin typeface="Cambria Math"/>
                              </a:rPr>
                              <m:t>𝒇𝒕</m:t>
                            </m:r>
                          </m:e>
                          <m:sup>
                            <m:r>
                              <a:rPr lang="en-US" sz="2200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200" b="1" i="1" smtClean="0">
                            <a:latin typeface="Cambria Math"/>
                          </a:rPr>
                          <m:t>𝒎𝒊𝒏</m:t>
                        </m:r>
                      </m:den>
                    </m:f>
                  </m:oMath>
                </a14:m>
                <a:r>
                  <a:rPr lang="en-US" sz="2200" b="1" dirty="0" smtClean="0"/>
                  <a:t> at STP</a:t>
                </a:r>
                <a:endParaRPr lang="en-US" sz="22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1073" y="1056931"/>
                <a:ext cx="6062133" cy="5678785"/>
              </a:xfrm>
              <a:blipFill rotWithShape="1">
                <a:blip r:embed="rId2"/>
                <a:stretch>
                  <a:fillRect l="-1005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80500" y="3789847"/>
            <a:ext cx="3220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Selected Cylinder Spec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</a:t>
            </a:r>
            <a:r>
              <a:rPr lang="en-US" sz="2400" dirty="0"/>
              <a:t>d</a:t>
            </a:r>
            <a:r>
              <a:rPr lang="en-US" sz="2400" dirty="0" smtClean="0"/>
              <a:t>iameter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0500" y="1127950"/>
            <a:ext cx="376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178 </a:t>
            </a:r>
            <a:r>
              <a:rPr lang="en-US" sz="2400" dirty="0" err="1" smtClean="0"/>
              <a:t>lb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max output</a:t>
            </a:r>
          </a:p>
          <a:p>
            <a:r>
              <a:rPr lang="en-US" sz="2400" dirty="0" smtClean="0"/>
              <a:t>4 inch stroke length</a:t>
            </a:r>
          </a:p>
          <a:p>
            <a:r>
              <a:rPr lang="en-US" sz="2400" dirty="0" smtClean="0"/>
              <a:t>60 cycles per minute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53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 (DCV)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fluid flow into air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6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7994225" y="1211948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434" y="3810000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-Maximum pressure 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-Average 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59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80" y="135467"/>
            <a:ext cx="9905998" cy="1478570"/>
          </a:xfrm>
        </p:spPr>
        <p:txBody>
          <a:bodyPr/>
          <a:lstStyle/>
          <a:p>
            <a:r>
              <a:rPr lang="en-US" dirty="0" smtClean="0"/>
              <a:t>Selected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534" y="1913468"/>
            <a:ext cx="10183811" cy="408093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Air Cylinders w/ PFS (8): 2 inch </a:t>
            </a:r>
            <a:r>
              <a:rPr lang="en-US" sz="2800" dirty="0"/>
              <a:t>b</a:t>
            </a:r>
            <a:r>
              <a:rPr lang="en-US" sz="2800" dirty="0" smtClean="0"/>
              <a:t>ore </a:t>
            </a:r>
            <a:r>
              <a:rPr lang="en-US" sz="2800" dirty="0"/>
              <a:t>d</a:t>
            </a:r>
            <a:r>
              <a:rPr lang="en-US" sz="2800" dirty="0" smtClean="0"/>
              <a:t>iameter, 3 inch </a:t>
            </a:r>
            <a:r>
              <a:rPr lang="en-US" sz="2800" dirty="0"/>
              <a:t>s</a:t>
            </a:r>
            <a:r>
              <a:rPr lang="en-US" sz="2800" dirty="0" smtClean="0"/>
              <a:t>troke length for shank, 4 inch stroke length for thigh</a:t>
            </a:r>
          </a:p>
          <a:p>
            <a:pPr marL="0" indent="0">
              <a:buNone/>
            </a:pPr>
            <a:r>
              <a:rPr lang="en-US" sz="2800" dirty="0" smtClean="0"/>
              <a:t>Directional Control Valves (8): 4 ports, 3 spool positions,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 = 0.67 (21 CFM)</a:t>
            </a:r>
          </a:p>
          <a:p>
            <a:pPr marL="0" indent="0">
              <a:buNone/>
            </a:pPr>
            <a:r>
              <a:rPr lang="en-US" sz="2800" dirty="0" smtClean="0"/>
              <a:t>Air Compressor: 10 gallon, 5.3 CFM (At 90 psi), 125 psi maximum pressure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5" y="211666"/>
            <a:ext cx="9397998" cy="5494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 smtClean="0"/>
              <a:t>Remaining Pneumatic </a:t>
            </a:r>
            <a:r>
              <a:rPr lang="en-US" sz="3900" dirty="0"/>
              <a:t>components </a:t>
            </a:r>
            <a:r>
              <a:rPr lang="en-US" sz="3900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Receiver Tank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Sized depending on additional flow needs</a:t>
            </a:r>
          </a:p>
          <a:p>
            <a:pPr marL="0" indent="0">
              <a:buNone/>
            </a:pPr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Main on/off switch of fluid flow to system</a:t>
            </a:r>
          </a:p>
          <a:p>
            <a:pPr marL="0" indent="0">
              <a:buNone/>
            </a:pPr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Valve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Dictates maximum system pressure</a:t>
            </a:r>
          </a:p>
          <a:p>
            <a:pPr marL="0" indent="0">
              <a:buNone/>
            </a:pPr>
            <a:r>
              <a:rPr lang="en-US" sz="3000" dirty="0" smtClean="0"/>
              <a:t>Tubing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1109132"/>
            <a:ext cx="4267201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automationdirect.com/images/overviews/nitra_poly_tubing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3746500"/>
            <a:ext cx="2683932" cy="26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3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16" y="173829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 Segment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1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and Programming</a:t>
            </a:r>
          </a:p>
          <a:p>
            <a:r>
              <a:rPr lang="en-US" dirty="0" smtClean="0"/>
              <a:t>Control Algorithms</a:t>
            </a:r>
          </a:p>
          <a:p>
            <a:r>
              <a:rPr lang="en-US" dirty="0" smtClean="0"/>
              <a:t>Communication System</a:t>
            </a:r>
          </a:p>
          <a:p>
            <a:r>
              <a:rPr lang="en-US" dirty="0" smtClean="0"/>
              <a:t>Debug Panel</a:t>
            </a:r>
          </a:p>
          <a:p>
            <a:r>
              <a:rPr lang="en-US" dirty="0" smtClean="0"/>
              <a:t>Control Signal and Feedback Conditioning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6022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Arduino Mega 2560 is used to control the system’s actions</a:t>
            </a:r>
          </a:p>
          <a:p>
            <a:r>
              <a:rPr lang="en-US" dirty="0" smtClean="0"/>
              <a:t>Advantages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-Low cost microcontroller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-Analog inputs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-Pulse-width modulated outputs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Mathwork’s</a:t>
            </a:r>
            <a:r>
              <a:rPr lang="en-US" dirty="0" smtClean="0"/>
              <a:t> Simulink models cross compiled to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7030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Simulink PID algorithms are used for control</a:t>
            </a:r>
          </a:p>
          <a:p>
            <a:r>
              <a:rPr lang="en-US" dirty="0" smtClean="0"/>
              <a:t>Implementation of a step is done using state machine architecture</a:t>
            </a:r>
          </a:p>
          <a:p>
            <a:r>
              <a:rPr lang="en-US" dirty="0" smtClean="0"/>
              <a:t>The state machine drives the PID in each control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15662" y="4290646"/>
            <a:ext cx="6972300" cy="2215662"/>
            <a:chOff x="2215662" y="4290646"/>
            <a:chExt cx="6972300" cy="2215662"/>
          </a:xfrm>
        </p:grpSpPr>
        <p:sp>
          <p:nvSpPr>
            <p:cNvPr id="5" name="Rectangle 4"/>
            <p:cNvSpPr/>
            <p:nvPr/>
          </p:nvSpPr>
          <p:spPr>
            <a:xfrm>
              <a:off x="2215662" y="4290646"/>
              <a:ext cx="6972300" cy="22156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D:\MyDocs\Documents\GitHub\AgileRoboticControls\System Modelling\Control\Control - General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643" y="4397387"/>
              <a:ext cx="6756946" cy="18567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395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 For One Leg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62" y="2839915"/>
            <a:ext cx="11904784" cy="2831123"/>
            <a:chOff x="158262" y="2839915"/>
            <a:chExt cx="11904784" cy="2831123"/>
          </a:xfrm>
        </p:grpSpPr>
        <p:sp>
          <p:nvSpPr>
            <p:cNvPr id="3" name="Rectangle 2"/>
            <p:cNvSpPr/>
            <p:nvPr/>
          </p:nvSpPr>
          <p:spPr>
            <a:xfrm>
              <a:off x="158262" y="2839915"/>
              <a:ext cx="11904784" cy="28311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3" y="2948917"/>
              <a:ext cx="11601656" cy="2563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1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3" y="3959525"/>
            <a:ext cx="4375057" cy="2898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2" y="869639"/>
            <a:ext cx="4375057" cy="308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325" y="1820174"/>
            <a:ext cx="609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Series 1 Radio</a:t>
            </a:r>
          </a:p>
          <a:p>
            <a:pPr lvl="1"/>
            <a:r>
              <a:rPr lang="en-US" dirty="0"/>
              <a:t>-IEEE 802.15.4 protocol </a:t>
            </a:r>
          </a:p>
          <a:p>
            <a:pPr lvl="1"/>
            <a:r>
              <a:rPr lang="en-US" dirty="0"/>
              <a:t>-Operational Frequency 2.4 </a:t>
            </a:r>
            <a:r>
              <a:rPr lang="en-US" dirty="0" smtClean="0"/>
              <a:t>GHz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Mounted onto the Arduino through </a:t>
            </a:r>
            <a:r>
              <a:rPr lang="en-US" dirty="0" err="1" smtClean="0"/>
              <a:t>XBee</a:t>
            </a:r>
            <a:r>
              <a:rPr lang="en-US" dirty="0" smtClean="0"/>
              <a:t>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runs on PC Simulink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MSOE test equipment – Banana Plug</a:t>
            </a:r>
          </a:p>
          <a:p>
            <a:r>
              <a:rPr lang="en-US" dirty="0" smtClean="0"/>
              <a:t>On Switch</a:t>
            </a:r>
          </a:p>
          <a:p>
            <a:r>
              <a:rPr lang="en-US" dirty="0" smtClean="0"/>
              <a:t>Emergency Stop – Cuts Power to valve solenoids</a:t>
            </a:r>
          </a:p>
          <a:p>
            <a:r>
              <a:rPr lang="en-US" dirty="0" smtClean="0"/>
              <a:t>Battery Level Indicators</a:t>
            </a:r>
          </a:p>
          <a:p>
            <a:r>
              <a:rPr lang="en-US" dirty="0" smtClean="0"/>
              <a:t>Status LEDs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– 9 volt battery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LEDs in series with </a:t>
            </a:r>
            <a:r>
              <a:rPr lang="en-US" dirty="0" err="1"/>
              <a:t>z</a:t>
            </a:r>
            <a:r>
              <a:rPr lang="en-US" dirty="0" err="1" smtClean="0"/>
              <a:t>ener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LED colors: Green, Yellow,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0" y="3418057"/>
            <a:ext cx="1975448" cy="3136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70" y="1966582"/>
            <a:ext cx="499915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91" y="1773160"/>
            <a:ext cx="7210764" cy="4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and Feedback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</a:p>
          <a:p>
            <a:pPr marL="0" indent="0">
              <a:buNone/>
            </a:pPr>
            <a:r>
              <a:rPr lang="en-US" dirty="0" smtClean="0"/>
              <a:t>	PWM -&gt; analog voltage -&gt; optical signal -&gt; analog voltage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 separates electrical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149370"/>
            <a:ext cx="1005840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component specifications</a:t>
            </a:r>
          </a:p>
          <a:p>
            <a:r>
              <a:rPr lang="en-US" dirty="0" smtClean="0"/>
              <a:t>Order subsystem components</a:t>
            </a:r>
          </a:p>
          <a:p>
            <a:r>
              <a:rPr lang="en-US" dirty="0" smtClean="0"/>
              <a:t>Control system development</a:t>
            </a:r>
          </a:p>
          <a:p>
            <a:r>
              <a:rPr lang="en-US" dirty="0" smtClean="0"/>
              <a:t>Build prototype leg and test control</a:t>
            </a:r>
          </a:p>
          <a:p>
            <a:r>
              <a:rPr lang="en-US" dirty="0" smtClean="0"/>
              <a:t>Assemble chassis and electrical systems</a:t>
            </a:r>
          </a:p>
          <a:p>
            <a:r>
              <a:rPr lang="en-US" dirty="0" smtClean="0"/>
              <a:t>Gait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</a:p>
          <a:p>
            <a:r>
              <a:rPr lang="en-US" dirty="0" smtClean="0"/>
              <a:t>Free Body Diagrams</a:t>
            </a:r>
          </a:p>
          <a:p>
            <a:r>
              <a:rPr lang="en-US" dirty="0" smtClean="0"/>
              <a:t>Kinematic Modelling</a:t>
            </a:r>
          </a:p>
          <a:p>
            <a:r>
              <a:rPr lang="en-US" dirty="0" smtClean="0"/>
              <a:t>Dynamic Simulation</a:t>
            </a:r>
          </a:p>
          <a:p>
            <a:r>
              <a:rPr lang="en-US" dirty="0" smtClean="0"/>
              <a:t>Foot force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9336"/>
          </a:xfrm>
        </p:spPr>
        <p:txBody>
          <a:bodyPr>
            <a:normAutofit/>
          </a:bodyPr>
          <a:lstStyle/>
          <a:p>
            <a:r>
              <a:rPr lang="en-US" dirty="0" smtClean="0"/>
              <a:t>Due to robot’s acceleration the system is not in an inertial reference frame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Euler-Newton: F=ma with an arbitrary ground point or virtual inertial forces</a:t>
            </a:r>
          </a:p>
          <a:p>
            <a:pPr lvl="1"/>
            <a:r>
              <a:rPr lang="en-US" dirty="0" smtClean="0"/>
              <a:t>Lagrange-Euler: energy approach with generalized coordinate systems</a:t>
            </a:r>
            <a:endParaRPr lang="en-US" dirty="0"/>
          </a:p>
          <a:p>
            <a:r>
              <a:rPr lang="en-US" dirty="0" smtClean="0"/>
              <a:t>Euler-Newton was </a:t>
            </a:r>
            <a:r>
              <a:rPr lang="en-US" dirty="0"/>
              <a:t>selected due to </a:t>
            </a:r>
            <a:r>
              <a:rPr lang="en-US" dirty="0" smtClean="0"/>
              <a:t>our familiarity with it</a:t>
            </a:r>
          </a:p>
          <a:p>
            <a:pPr lvl="1"/>
            <a:r>
              <a:rPr lang="en-US" dirty="0" smtClean="0"/>
              <a:t>arbitrary ground point off the robot chassis</a:t>
            </a:r>
          </a:p>
          <a:p>
            <a:r>
              <a:rPr lang="en-US" dirty="0" smtClean="0"/>
              <a:t>Torque equations modified with equivalent torques to compensate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three-bar serial linkages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423</TotalTime>
  <Words>1850</Words>
  <Application>Microsoft Office PowerPoint</Application>
  <PresentationFormat>Custom</PresentationFormat>
  <Paragraphs>324</Paragraphs>
  <Slides>46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Circuit</vt:lpstr>
      <vt:lpstr>agile and educational robotics platform</vt:lpstr>
      <vt:lpstr>Project Overview</vt:lpstr>
      <vt:lpstr>Major Design Decisions</vt:lpstr>
      <vt:lpstr>Major Constraints and Objectives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 Design</vt:lpstr>
      <vt:lpstr>Chassis</vt:lpstr>
      <vt:lpstr>Chassis Construction</vt:lpstr>
      <vt:lpstr>Thigh</vt:lpstr>
      <vt:lpstr>Shank</vt:lpstr>
      <vt:lpstr>Thigh/Shank Construction</vt:lpstr>
      <vt:lpstr>Finite Element Analysis of Components</vt:lpstr>
      <vt:lpstr>Chassis FEA Result</vt:lpstr>
      <vt:lpstr>Thigh/Shank FEA result</vt:lpstr>
      <vt:lpstr>Power Source</vt:lpstr>
      <vt:lpstr>Power Source Options</vt:lpstr>
      <vt:lpstr>Air Cylinders</vt:lpstr>
      <vt:lpstr>Example Specification process</vt:lpstr>
      <vt:lpstr>Directional Control Valves (DCV)</vt:lpstr>
      <vt:lpstr>Air Compressor</vt:lpstr>
      <vt:lpstr>Selected Specifications</vt:lpstr>
      <vt:lpstr>PowerPoint Presentation</vt:lpstr>
      <vt:lpstr>Pneumatic Circuit Segment</vt:lpstr>
      <vt:lpstr>Electrical</vt:lpstr>
      <vt:lpstr>Microcontroller and Programming </vt:lpstr>
      <vt:lpstr>Control Algorithms</vt:lpstr>
      <vt:lpstr>Control Algorithm For One Leg</vt:lpstr>
      <vt:lpstr>Communication System</vt:lpstr>
      <vt:lpstr>Debug Panel</vt:lpstr>
      <vt:lpstr>Debug Panel – 9 volt battery Indicator</vt:lpstr>
      <vt:lpstr>Debug Panel Diagram</vt:lpstr>
      <vt:lpstr>Control Signal and Feedback Conditioning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Administrator</cp:lastModifiedBy>
  <cp:revision>41</cp:revision>
  <dcterms:created xsi:type="dcterms:W3CDTF">2015-02-26T04:30:13Z</dcterms:created>
  <dcterms:modified xsi:type="dcterms:W3CDTF">2015-02-27T14:17:27Z</dcterms:modified>
</cp:coreProperties>
</file>