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96" r:id="rId6"/>
    <p:sldId id="297" r:id="rId7"/>
    <p:sldId id="298" r:id="rId8"/>
    <p:sldId id="299" r:id="rId9"/>
    <p:sldId id="300" r:id="rId10"/>
    <p:sldId id="301" r:id="rId11"/>
    <p:sldId id="306" r:id="rId12"/>
    <p:sldId id="307" r:id="rId13"/>
    <p:sldId id="305" r:id="rId14"/>
    <p:sldId id="302" r:id="rId15"/>
    <p:sldId id="303" r:id="rId16"/>
    <p:sldId id="304" r:id="rId17"/>
    <p:sldId id="29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019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Logan 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– CE</a:t>
            </a:r>
          </a:p>
          <a:p>
            <a:r>
              <a:rPr lang="en-US" dirty="0" smtClean="0"/>
              <a:t>Ronald Shipman – ME</a:t>
            </a:r>
          </a:p>
          <a:p>
            <a:r>
              <a:rPr lang="en-US" dirty="0" smtClean="0"/>
              <a:t>Dr</a:t>
            </a:r>
            <a:r>
              <a:rPr lang="en-US" dirty="0"/>
              <a:t>.</a:t>
            </a:r>
            <a:r>
              <a:rPr lang="en-US" dirty="0" smtClean="0"/>
              <a:t> Luis Rodriguez – advisor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83548" y="60387"/>
            <a:ext cx="2648310" cy="439947"/>
            <a:chOff x="6461183" y="94891"/>
            <a:chExt cx="2648310" cy="439947"/>
          </a:xfrm>
        </p:grpSpPr>
        <p:sp>
          <p:nvSpPr>
            <p:cNvPr id="6" name="Rectangle 5"/>
            <p:cNvSpPr/>
            <p:nvPr/>
          </p:nvSpPr>
          <p:spPr>
            <a:xfrm>
              <a:off x="6461183" y="94891"/>
              <a:ext cx="2648310" cy="439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125" y="189707"/>
              <a:ext cx="2419350" cy="2476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  <p:pic>
        <p:nvPicPr>
          <p:cNvPr id="1026" name="Picture 2" descr="http://www.clustervision.com/sites/default/files/images/Emerson-logo.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609816"/>
            <a:ext cx="1863305" cy="9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0329"/>
            <a:ext cx="9905998" cy="1478570"/>
          </a:xfrm>
        </p:spPr>
        <p:txBody>
          <a:bodyPr/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3110"/>
            <a:ext cx="9905999" cy="5048460"/>
          </a:xfrm>
        </p:spPr>
        <p:txBody>
          <a:bodyPr>
            <a:normAutofit/>
          </a:bodyPr>
          <a:lstStyle/>
          <a:p>
            <a:r>
              <a:rPr lang="en-US" dirty="0" smtClean="0"/>
              <a:t>DC valves require 24v power and two 10v command signals</a:t>
            </a:r>
          </a:p>
          <a:p>
            <a:r>
              <a:rPr lang="en-US" dirty="0" smtClean="0"/>
              <a:t>Amplifier requires </a:t>
            </a:r>
            <a:r>
              <a:rPr lang="en-US" dirty="0" smtClean="0"/>
              <a:t>+ and – negative rails to perform signal conditioning</a:t>
            </a:r>
          </a:p>
          <a:p>
            <a:r>
              <a:rPr lang="en-US" dirty="0" smtClean="0"/>
              <a:t>Switch Capacitor Voltage Converter circuit provides negative rail</a:t>
            </a:r>
            <a:endParaRPr lang="en-US" dirty="0" smtClean="0"/>
          </a:p>
          <a:p>
            <a:r>
              <a:rPr lang="en-US" dirty="0" smtClean="0"/>
              <a:t>Cylinder Position Feedback </a:t>
            </a:r>
            <a:r>
              <a:rPr lang="en-US" dirty="0" smtClean="0"/>
              <a:t>is a Linear Resistive </a:t>
            </a:r>
            <a:r>
              <a:rPr lang="en-US" dirty="0" smtClean="0"/>
              <a:t>Transducer</a:t>
            </a:r>
          </a:p>
          <a:p>
            <a:r>
              <a:rPr lang="en-US" dirty="0" smtClean="0"/>
              <a:t>9v </a:t>
            </a:r>
            <a:r>
              <a:rPr lang="en-US" dirty="0" smtClean="0"/>
              <a:t>power supply to Arduino </a:t>
            </a:r>
            <a:r>
              <a:rPr lang="en-US" dirty="0" smtClean="0"/>
              <a:t>Mega and 30 volt supply for the valves</a:t>
            </a:r>
            <a:endParaRPr lang="en-US" dirty="0" smtClean="0"/>
          </a:p>
          <a:p>
            <a:r>
              <a:rPr lang="en-US" dirty="0" smtClean="0"/>
              <a:t>Debug panel </a:t>
            </a:r>
            <a:endParaRPr lang="en-US" dirty="0" smtClean="0"/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indicator </a:t>
            </a:r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Banana </a:t>
            </a:r>
            <a:r>
              <a:rPr lang="en-US" dirty="0" smtClean="0"/>
              <a:t>plugs </a:t>
            </a:r>
            <a:r>
              <a:rPr lang="en-US" dirty="0" smtClean="0"/>
              <a:t>for compatibility with MSOE lab equipment</a:t>
            </a:r>
          </a:p>
          <a:p>
            <a:pPr lvl="1"/>
            <a:r>
              <a:rPr lang="en-US" dirty="0" smtClean="0"/>
              <a:t>Emergency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918" y="230329"/>
            <a:ext cx="9905998" cy="1478570"/>
          </a:xfrm>
        </p:spPr>
        <p:txBody>
          <a:bodyPr/>
          <a:lstStyle/>
          <a:p>
            <a:r>
              <a:rPr lang="en-US" dirty="0" smtClean="0"/>
              <a:t>Arduino Mega PWM to Analog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3" y="1602506"/>
            <a:ext cx="10412248" cy="4306588"/>
          </a:xfrm>
        </p:spPr>
      </p:pic>
      <p:sp>
        <p:nvSpPr>
          <p:cNvPr id="5" name="TextBox 4"/>
          <p:cNvSpPr txBox="1"/>
          <p:nvPr/>
        </p:nvSpPr>
        <p:spPr>
          <a:xfrm>
            <a:off x="4028537" y="6055743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Order </a:t>
            </a:r>
            <a:r>
              <a:rPr lang="en-US" dirty="0" err="1" smtClean="0"/>
              <a:t>Sallen</a:t>
            </a:r>
            <a:r>
              <a:rPr lang="en-US" dirty="0" smtClean="0"/>
              <a:t>-Key Low Pass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51" y="0"/>
            <a:ext cx="9905998" cy="1478570"/>
          </a:xfrm>
        </p:spPr>
        <p:txBody>
          <a:bodyPr/>
          <a:lstStyle/>
          <a:p>
            <a:r>
              <a:rPr lang="en-US" dirty="0" smtClean="0"/>
              <a:t>Filter 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00" y="1007283"/>
            <a:ext cx="6631066" cy="5597783"/>
          </a:xfrm>
        </p:spPr>
      </p:pic>
      <p:sp>
        <p:nvSpPr>
          <p:cNvPr id="5" name="TextBox 4"/>
          <p:cNvSpPr txBox="1"/>
          <p:nvPr/>
        </p:nvSpPr>
        <p:spPr>
          <a:xfrm>
            <a:off x="983412" y="1889184"/>
            <a:ext cx="3088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order filter was used to get a smooth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order filter was selected to maintain fabrication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681"/>
            <a:ext cx="9905998" cy="1478570"/>
          </a:xfrm>
        </p:spPr>
        <p:txBody>
          <a:bodyPr/>
          <a:lstStyle/>
          <a:p>
            <a:r>
              <a:rPr lang="en-US" dirty="0" smtClean="0"/>
              <a:t>Debug Panel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1742537"/>
            <a:ext cx="6772174" cy="4563718"/>
          </a:xfrm>
        </p:spPr>
      </p:pic>
      <p:sp>
        <p:nvSpPr>
          <p:cNvPr id="5" name="TextBox 4"/>
          <p:cNvSpPr txBox="1"/>
          <p:nvPr/>
        </p:nvSpPr>
        <p:spPr>
          <a:xfrm>
            <a:off x="741871" y="1562251"/>
            <a:ext cx="4295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Plug: Program with disassembly</a:t>
            </a:r>
          </a:p>
          <a:p>
            <a:endParaRPr lang="en-US" dirty="0"/>
          </a:p>
          <a:p>
            <a:r>
              <a:rPr lang="en-US" dirty="0" smtClean="0"/>
              <a:t>Emergency Stop: Removes valve power</a:t>
            </a:r>
          </a:p>
          <a:p>
            <a:endParaRPr lang="en-US" dirty="0"/>
          </a:p>
          <a:p>
            <a:r>
              <a:rPr lang="en-US" dirty="0" smtClean="0"/>
              <a:t>Banana Connections: Each leg’s control signal is accessible</a:t>
            </a:r>
          </a:p>
          <a:p>
            <a:endParaRPr lang="en-US" dirty="0"/>
          </a:p>
          <a:p>
            <a:r>
              <a:rPr lang="en-US" dirty="0" err="1" smtClean="0"/>
              <a:t>Comms</a:t>
            </a:r>
            <a:r>
              <a:rPr lang="en-US" dirty="0" smtClean="0"/>
              <a:t>. Status LED: Indicate communication system connection</a:t>
            </a:r>
          </a:p>
          <a:p>
            <a:endParaRPr lang="en-US" dirty="0"/>
          </a:p>
          <a:p>
            <a:r>
              <a:rPr lang="en-US" dirty="0" smtClean="0"/>
              <a:t>Status LED: Indicate status states in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Capacitor Voltage Converter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5" y="1818166"/>
            <a:ext cx="5617465" cy="4213099"/>
          </a:xfrm>
        </p:spPr>
      </p:pic>
      <p:sp>
        <p:nvSpPr>
          <p:cNvPr id="5" name="TextBox 4"/>
          <p:cNvSpPr txBox="1"/>
          <p:nvPr/>
        </p:nvSpPr>
        <p:spPr>
          <a:xfrm>
            <a:off x="992037" y="2079018"/>
            <a:ext cx="4313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breadboard style PCB board</a:t>
            </a:r>
          </a:p>
          <a:p>
            <a:endParaRPr lang="en-US" dirty="0"/>
          </a:p>
          <a:p>
            <a:r>
              <a:rPr lang="en-US" dirty="0" smtClean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Soldering the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as clean as a custom PCB board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Modifications are possible for future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secure than breadboard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cost (several dollars per board) vs, custom design 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generated from Simulink model</a:t>
            </a:r>
            <a:endParaRPr lang="en-US" dirty="0" smtClean="0"/>
          </a:p>
          <a:p>
            <a:r>
              <a:rPr lang="en-US" dirty="0" smtClean="0"/>
              <a:t>Simulink uses a </a:t>
            </a:r>
            <a:r>
              <a:rPr lang="en-US" dirty="0" err="1" smtClean="0"/>
              <a:t>Stateflow</a:t>
            </a:r>
            <a:r>
              <a:rPr lang="en-US" dirty="0" smtClean="0"/>
              <a:t> diagram to control foot position based on user input</a:t>
            </a:r>
          </a:p>
          <a:p>
            <a:r>
              <a:rPr lang="en-US" dirty="0" smtClean="0"/>
              <a:t>User controls microcontroller via joystick with a custom java HMI through a wireless </a:t>
            </a:r>
            <a:r>
              <a:rPr lang="en-US" dirty="0" err="1" smtClean="0"/>
              <a:t>zigbee</a:t>
            </a:r>
            <a:r>
              <a:rPr lang="en-US" dirty="0" smtClean="0"/>
              <a:t> communicator</a:t>
            </a:r>
          </a:p>
          <a:p>
            <a:r>
              <a:rPr lang="en-US" dirty="0" smtClean="0"/>
              <a:t>Currently uses a lookup table with index to determine next foot position</a:t>
            </a:r>
          </a:p>
          <a:p>
            <a:r>
              <a:rPr lang="en-US" dirty="0" smtClean="0"/>
              <a:t>Delays next command until </a:t>
            </a:r>
            <a:r>
              <a:rPr lang="en-US" dirty="0" smtClean="0"/>
              <a:t>voltage </a:t>
            </a:r>
            <a:r>
              <a:rPr lang="en-US" dirty="0" smtClean="0"/>
              <a:t>is within a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diagrams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Finish robot leg assembly</a:t>
            </a:r>
          </a:p>
          <a:p>
            <a:r>
              <a:rPr lang="en-US" dirty="0" smtClean="0"/>
              <a:t>Integrate pneumatic components with robot chassis</a:t>
            </a:r>
          </a:p>
          <a:p>
            <a:r>
              <a:rPr lang="en-US" dirty="0"/>
              <a:t>Configure control scheme to </a:t>
            </a:r>
            <a:r>
              <a:rPr lang="en-US" dirty="0" smtClean="0"/>
              <a:t>consider a full leg</a:t>
            </a:r>
          </a:p>
          <a:p>
            <a:r>
              <a:rPr lang="en-US" dirty="0" smtClean="0"/>
              <a:t>Create final motherboard circuit</a:t>
            </a:r>
          </a:p>
          <a:p>
            <a:r>
              <a:rPr lang="en-US" dirty="0" smtClean="0"/>
              <a:t>Finish debug panel construction</a:t>
            </a:r>
          </a:p>
          <a:p>
            <a:r>
              <a:rPr lang="en-US" dirty="0" smtClean="0"/>
              <a:t>Implement drag gait</a:t>
            </a:r>
          </a:p>
          <a:p>
            <a:r>
              <a:rPr lang="en-US" dirty="0" smtClean="0"/>
              <a:t>Ensure documentation is clear and complete for next year’s groups</a:t>
            </a:r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5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Iterated by future teams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 smtClean="0"/>
              <a:t>Dynamically stable</a:t>
            </a:r>
            <a:endParaRPr lang="en-US" dirty="0"/>
          </a:p>
          <a:p>
            <a:pPr lvl="1"/>
            <a:r>
              <a:rPr lang="en-US" dirty="0"/>
              <a:t>Rugged t</a:t>
            </a:r>
            <a:r>
              <a:rPr lang="en-US" dirty="0" smtClean="0"/>
              <a:t>errain capability</a:t>
            </a:r>
          </a:p>
          <a:p>
            <a:r>
              <a:rPr lang="en-US" dirty="0" smtClean="0"/>
              <a:t>Pneumatic Actuators</a:t>
            </a:r>
            <a:endParaRPr lang="en-US" dirty="0"/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Compliant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Maximum weight of 35 kg</a:t>
            </a:r>
          </a:p>
          <a:p>
            <a:r>
              <a:rPr lang="en-US" dirty="0" smtClean="0"/>
              <a:t>Top speed of 0.5 m/s</a:t>
            </a:r>
          </a:p>
          <a:p>
            <a:r>
              <a:rPr lang="en-US" dirty="0" smtClean="0"/>
              <a:t>Implementation of drag gait</a:t>
            </a:r>
          </a:p>
          <a:p>
            <a:r>
              <a:rPr lang="en-US" dirty="0" smtClean="0"/>
              <a:t>Easily accessible emergency stops</a:t>
            </a:r>
          </a:p>
          <a:p>
            <a:r>
              <a:rPr lang="en-US" dirty="0" smtClean="0"/>
              <a:t>3 Hour Battery Life</a:t>
            </a:r>
          </a:p>
          <a:p>
            <a:r>
              <a:rPr lang="en-US" dirty="0" smtClean="0"/>
              <a:t>Onboard batteries and control systems</a:t>
            </a:r>
          </a:p>
          <a:p>
            <a:r>
              <a:rPr lang="en-US" dirty="0" smtClean="0"/>
              <a:t>Tethered air supply with additional onboard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simulations were used to design the initial robot</a:t>
            </a:r>
          </a:p>
          <a:p>
            <a:r>
              <a:rPr lang="en-US" dirty="0" smtClean="0"/>
              <a:t>Torque analysis for pneumatic actuator design</a:t>
            </a:r>
          </a:p>
          <a:p>
            <a:r>
              <a:rPr lang="en-US" dirty="0" smtClean="0"/>
              <a:t>Force analysis for mechanical design</a:t>
            </a:r>
          </a:p>
          <a:p>
            <a:r>
              <a:rPr lang="en-US" dirty="0" smtClean="0"/>
              <a:t>Kinematic simulation for control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042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initial kinematic equations</a:t>
            </a:r>
          </a:p>
          <a:p>
            <a:r>
              <a:rPr lang="en-US" dirty="0" smtClean="0"/>
              <a:t>Put in state matrix form</a:t>
            </a:r>
          </a:p>
          <a:p>
            <a:r>
              <a:rPr lang="en-US" dirty="0" smtClean="0"/>
              <a:t>Kinematic simulation used to get robot state at different positions</a:t>
            </a:r>
          </a:p>
          <a:p>
            <a:r>
              <a:rPr lang="en-US" dirty="0" smtClean="0"/>
              <a:t>Required forces and torques determined from robot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two directional valves, two for each leg</a:t>
            </a:r>
          </a:p>
          <a:p>
            <a:r>
              <a:rPr lang="en-US" dirty="0" smtClean="0"/>
              <a:t>Eight 4/3 solenoid directional control valves</a:t>
            </a:r>
          </a:p>
          <a:p>
            <a:r>
              <a:rPr lang="en-US" dirty="0" smtClean="0"/>
              <a:t>Soft start/dump solenoid valve</a:t>
            </a:r>
          </a:p>
          <a:p>
            <a:r>
              <a:rPr lang="en-US" dirty="0" smtClean="0"/>
              <a:t>Controlled with Arduino Mega microcontroller running Simulink</a:t>
            </a:r>
          </a:p>
        </p:txBody>
      </p:sp>
    </p:spTree>
    <p:extLst>
      <p:ext uri="{BB962C8B-B14F-4D97-AF65-F5344CB8AC3E}">
        <p14:creationId xmlns:p14="http://schemas.microsoft.com/office/powerpoint/2010/main" val="5787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pictures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other crap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560</TotalTime>
  <Words>510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Simulation and design</vt:lpstr>
      <vt:lpstr>Simulation and design</vt:lpstr>
      <vt:lpstr>Pneumatic design</vt:lpstr>
      <vt:lpstr>Pneumatic construction</vt:lpstr>
      <vt:lpstr>Mechanical system</vt:lpstr>
      <vt:lpstr>Electrical design</vt:lpstr>
      <vt:lpstr>Arduino Mega PWM to Analog</vt:lpstr>
      <vt:lpstr>Filter Response</vt:lpstr>
      <vt:lpstr>Debug Panel Layout</vt:lpstr>
      <vt:lpstr>Switched Capacitor Voltage Converter</vt:lpstr>
      <vt:lpstr>Control scheme</vt:lpstr>
      <vt:lpstr>Control scheme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Paddock, Tyler K.</cp:lastModifiedBy>
  <cp:revision>39</cp:revision>
  <dcterms:created xsi:type="dcterms:W3CDTF">2014-12-18T23:47:34Z</dcterms:created>
  <dcterms:modified xsi:type="dcterms:W3CDTF">2015-04-28T02:26:05Z</dcterms:modified>
</cp:coreProperties>
</file>