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5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91" r:id="rId3"/>
    <p:sldId id="292" r:id="rId4"/>
    <p:sldId id="293" r:id="rId5"/>
    <p:sldId id="258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94" r:id="rId19"/>
    <p:sldId id="295" r:id="rId20"/>
    <p:sldId id="300" r:id="rId21"/>
    <p:sldId id="296" r:id="rId22"/>
    <p:sldId id="301" r:id="rId23"/>
    <p:sldId id="302" r:id="rId24"/>
    <p:sldId id="298" r:id="rId25"/>
    <p:sldId id="303" r:id="rId26"/>
    <p:sldId id="304" r:id="rId27"/>
    <p:sldId id="305" r:id="rId28"/>
    <p:sldId id="306" r:id="rId29"/>
    <p:sldId id="307" r:id="rId30"/>
    <p:sldId id="308" r:id="rId31"/>
    <p:sldId id="309" r:id="rId32"/>
    <p:sldId id="310" r:id="rId33"/>
    <p:sldId id="311" r:id="rId34"/>
    <p:sldId id="312" r:id="rId35"/>
    <p:sldId id="313" r:id="rId36"/>
    <p:sldId id="261" r:id="rId37"/>
    <p:sldId id="287" r:id="rId38"/>
    <p:sldId id="286" r:id="rId39"/>
    <p:sldId id="285" r:id="rId40"/>
    <p:sldId id="284" r:id="rId41"/>
    <p:sldId id="283" r:id="rId42"/>
    <p:sldId id="289" r:id="rId43"/>
    <p:sldId id="288" r:id="rId44"/>
    <p:sldId id="290" r:id="rId45"/>
    <p:sldId id="299" r:id="rId46"/>
    <p:sldId id="262" r:id="rId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45" d="100"/>
          <a:sy n="45" d="100"/>
        </p:scale>
        <p:origin x="-67" y="-97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agile and educational robotics platform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7"/>
            <a:ext cx="8791575" cy="2496837"/>
          </a:xfrm>
        </p:spPr>
        <p:txBody>
          <a:bodyPr>
            <a:normAutofit/>
          </a:bodyPr>
          <a:lstStyle/>
          <a:p>
            <a:r>
              <a:rPr lang="en-US" dirty="0" smtClean="0"/>
              <a:t>Team A.R.C.</a:t>
            </a:r>
          </a:p>
          <a:p>
            <a:r>
              <a:rPr lang="en-US" dirty="0" smtClean="0"/>
              <a:t>Logan Beaver</a:t>
            </a:r>
          </a:p>
          <a:p>
            <a:r>
              <a:rPr lang="en-US" dirty="0" smtClean="0"/>
              <a:t>Justin Campbell</a:t>
            </a:r>
          </a:p>
          <a:p>
            <a:r>
              <a:rPr lang="en-US" dirty="0" smtClean="0"/>
              <a:t>Tyler Paddock</a:t>
            </a:r>
          </a:p>
          <a:p>
            <a:r>
              <a:rPr lang="en-US" dirty="0" smtClean="0"/>
              <a:t>Ron Shipman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9" y="0"/>
            <a:ext cx="1524000" cy="1524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550" y="589472"/>
            <a:ext cx="2419350" cy="2476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9" y="0"/>
            <a:ext cx="1523999" cy="152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01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Jacobian differentiation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249486"/>
            <a:ext cx="4984236" cy="435834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Simplification of the Full Derivative of a multivariable function</a:t>
            </a:r>
          </a:p>
          <a:p>
            <a:r>
              <a:rPr lang="en-US" dirty="0" smtClean="0"/>
              <a:t>Used to calculate velocity and acceleration of links</a:t>
            </a:r>
          </a:p>
          <a:p>
            <a:r>
              <a:rPr lang="en-US" dirty="0" smtClean="0"/>
              <a:t>Break function derivative into a Jacobian and time derivative vector</a:t>
            </a:r>
          </a:p>
          <a:p>
            <a:r>
              <a:rPr lang="en-US" dirty="0" smtClean="0"/>
              <a:t>Allows symbolic equation solution with MATLAB for faster iteration</a:t>
            </a:r>
          </a:p>
          <a:p>
            <a:r>
              <a:rPr lang="en-US" dirty="0" smtClean="0"/>
              <a:t>Verified with hand calculations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5615797" y="618518"/>
                <a:ext cx="7004649" cy="57888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𝑑𝑓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…,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i="1" dirty="0" smtClean="0"/>
              </a:p>
              <a:p>
                <a:endParaRPr lang="en-US" i="1" dirty="0" smtClean="0"/>
              </a:p>
              <a:p>
                <a:pPr algn="ctr"/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+…+ 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d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5797" y="618518"/>
                <a:ext cx="7004649" cy="578882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918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249487"/>
            <a:ext cx="4966090" cy="3541714"/>
          </a:xfrm>
        </p:spPr>
        <p:txBody>
          <a:bodyPr>
            <a:normAutofit/>
          </a:bodyPr>
          <a:lstStyle/>
          <a:p>
            <a:r>
              <a:rPr lang="en-US" dirty="0" smtClean="0"/>
              <a:t>Positions, velocities, and accelerations are all in terms of a state vector,</a:t>
            </a:r>
            <a:r>
              <a:rPr lang="en-US" i="1" dirty="0" smtClean="0"/>
              <a:t> q</a:t>
            </a:r>
          </a:p>
          <a:p>
            <a:r>
              <a:rPr lang="en-US" dirty="0" smtClean="0"/>
              <a:t>By extension, </a:t>
            </a:r>
            <a:r>
              <a:rPr lang="en-US" dirty="0"/>
              <a:t>j</a:t>
            </a:r>
            <a:r>
              <a:rPr lang="en-US" dirty="0" smtClean="0"/>
              <a:t>oint torques and forces are functions of q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074325" y="2249487"/>
                <a:ext cx="1915064" cy="36091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eqArrPr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eqArr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𝑏𝑜𝑑𝑦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h𝑖𝑝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 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h𝑖𝑝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 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h𝑖𝑝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 3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h𝑖𝑝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 4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𝑘𝑛𝑒𝑒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 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𝑘𝑛𝑒𝑒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 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𝑘𝑛𝑒𝑒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 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𝑘𝑛𝑒𝑒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 4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4325" y="2249487"/>
                <a:ext cx="1915064" cy="360913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3496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249487"/>
            <a:ext cx="5043727" cy="3541714"/>
          </a:xfrm>
        </p:spPr>
        <p:txBody>
          <a:bodyPr/>
          <a:lstStyle/>
          <a:p>
            <a:r>
              <a:rPr lang="en-US" dirty="0" smtClean="0"/>
              <a:t>Kinematic simulation used to calculate joint position, velocity, and acceleration during motion</a:t>
            </a:r>
          </a:p>
          <a:p>
            <a:r>
              <a:rPr lang="en-US" dirty="0" smtClean="0"/>
              <a:t>Takes foot path, step time, and </a:t>
            </a:r>
            <a:r>
              <a:rPr lang="en-US" dirty="0" err="1" smtClean="0"/>
              <a:t>dt</a:t>
            </a:r>
            <a:r>
              <a:rPr lang="en-US" dirty="0" smtClean="0"/>
              <a:t> as inputs</a:t>
            </a:r>
          </a:p>
          <a:p>
            <a:r>
              <a:rPr lang="en-US" dirty="0"/>
              <a:t>O</a:t>
            </a:r>
            <a:r>
              <a:rPr lang="en-US" dirty="0" smtClean="0"/>
              <a:t>utputs full joint state every time step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469810" y="1951211"/>
            <a:ext cx="5119987" cy="3839990"/>
            <a:chOff x="5375335" y="1775693"/>
            <a:chExt cx="5672076" cy="425405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5335" y="1775693"/>
              <a:ext cx="5672076" cy="4254057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7076999" y="1785671"/>
              <a:ext cx="2268748" cy="302791"/>
            </a:xfrm>
            <a:prstGeom prst="rect">
              <a:avLst/>
            </a:prstGeom>
            <a:solidFill>
              <a:srgbClr val="C9CC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375335" y="5693435"/>
              <a:ext cx="1241125" cy="334386"/>
            </a:xfrm>
            <a:prstGeom prst="rect">
              <a:avLst/>
            </a:prstGeom>
            <a:solidFill>
              <a:srgbClr val="C9CC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1714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Foot force derivation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Final unknowns for torque and force calculations are the foot forces</a:t>
            </a:r>
          </a:p>
          <a:p>
            <a:r>
              <a:rPr lang="en-US" dirty="0" smtClean="0"/>
              <a:t>Step split into three phases</a:t>
            </a:r>
          </a:p>
          <a:p>
            <a:pPr lvl="1"/>
            <a:r>
              <a:rPr lang="en-US" dirty="0" smtClean="0"/>
              <a:t>Drag phase – Foot is pulling robot chassis while in no-slip ground contact</a:t>
            </a:r>
          </a:p>
          <a:p>
            <a:pPr lvl="1"/>
            <a:r>
              <a:rPr lang="en-US" dirty="0" smtClean="0"/>
              <a:t>Swing phase – </a:t>
            </a:r>
            <a:r>
              <a:rPr lang="en-US" dirty="0"/>
              <a:t>Foot is swinging through the </a:t>
            </a:r>
            <a:r>
              <a:rPr lang="en-US" dirty="0" smtClean="0"/>
              <a:t>air</a:t>
            </a:r>
          </a:p>
          <a:p>
            <a:pPr lvl="1"/>
            <a:r>
              <a:rPr lang="en-US" dirty="0" smtClean="0"/>
              <a:t>Impulse </a:t>
            </a:r>
            <a:r>
              <a:rPr lang="en-US" dirty="0"/>
              <a:t>phase – Foot impacts ground at the furthest forward position</a:t>
            </a:r>
          </a:p>
        </p:txBody>
      </p:sp>
    </p:spTree>
    <p:extLst>
      <p:ext uri="{BB962C8B-B14F-4D97-AF65-F5344CB8AC3E}">
        <p14:creationId xmlns:p14="http://schemas.microsoft.com/office/powerpoint/2010/main" val="368622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Foot Force Derivation - Drag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41413" y="2249487"/>
                <a:ext cx="4966090" cy="4496370"/>
              </a:xfrm>
            </p:spPr>
            <p:txBody>
              <a:bodyPr/>
              <a:lstStyle/>
              <a:p>
                <a:r>
                  <a:rPr lang="en-US" dirty="0" smtClean="0"/>
                  <a:t>Calculated using FBD of full robot</a:t>
                </a:r>
              </a:p>
              <a:p>
                <a:pPr lvl="1"/>
                <a:r>
                  <a:rPr lang="en-US" dirty="0" smtClean="0"/>
                  <a:t>Assuming some constant forward velocity</a:t>
                </a:r>
              </a:p>
              <a:p>
                <a:pPr lvl="1"/>
                <a:r>
                  <a:rPr lang="en-US" dirty="0" smtClean="0"/>
                  <a:t>Assuming no slip between pulling foot and ground</a:t>
                </a:r>
              </a:p>
              <a:p>
                <a:pPr lvl="1"/>
                <a:r>
                  <a:rPr lang="en-US" dirty="0" smtClean="0"/>
                  <a:t>Coefficient of friction 0.5</a:t>
                </a:r>
                <a:endParaRPr lang="en-US" dirty="0"/>
              </a:p>
              <a:p>
                <a:pPr lvl="1"/>
                <a:r>
                  <a:rPr lang="en-US" dirty="0" smtClean="0"/>
                  <a:t>Robot weight split evenly between legs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</a:rPr>
                        <m:t>μ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3" y="2249487"/>
                <a:ext cx="4966090" cy="4496370"/>
              </a:xfrm>
              <a:blipFill rotWithShape="0">
                <a:blip r:embed="rId2"/>
                <a:stretch>
                  <a:fillRect l="-2454" t="-1762" r="-9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6977444" y="2518913"/>
            <a:ext cx="3702058" cy="2729434"/>
            <a:chOff x="6356345" y="2579298"/>
            <a:chExt cx="3702058" cy="2729434"/>
          </a:xfrm>
        </p:grpSpPr>
        <p:sp>
          <p:nvSpPr>
            <p:cNvPr id="5" name="Rectangle 4"/>
            <p:cNvSpPr/>
            <p:nvPr/>
          </p:nvSpPr>
          <p:spPr>
            <a:xfrm>
              <a:off x="6373597" y="2579298"/>
              <a:ext cx="3684806" cy="272943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356345" y="2901196"/>
              <a:ext cx="3425038" cy="2398910"/>
              <a:chOff x="0" y="-2420"/>
              <a:chExt cx="3425340" cy="2399026"/>
            </a:xfrm>
          </p:grpSpPr>
          <p:grpSp>
            <p:nvGrpSpPr>
              <p:cNvPr id="19" name="Group 18"/>
              <p:cNvGrpSpPr/>
              <p:nvPr/>
            </p:nvGrpSpPr>
            <p:grpSpPr>
              <a:xfrm rot="21400775">
                <a:off x="852982" y="-2420"/>
                <a:ext cx="2572358" cy="1650865"/>
                <a:chOff x="-3618" y="-196585"/>
                <a:chExt cx="2572358" cy="1650865"/>
              </a:xfrm>
            </p:grpSpPr>
            <p:sp>
              <p:nvSpPr>
                <p:cNvPr id="40" name="Rectangle 39"/>
                <p:cNvSpPr/>
                <p:nvPr/>
              </p:nvSpPr>
              <p:spPr>
                <a:xfrm rot="199225">
                  <a:off x="19850" y="-125536"/>
                  <a:ext cx="2548890" cy="601980"/>
                </a:xfrm>
                <a:prstGeom prst="rect">
                  <a:avLst/>
                </a:prstGeom>
                <a:noFill/>
                <a:ln w="76200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41" name="Group 40"/>
                <p:cNvGrpSpPr/>
                <p:nvPr/>
              </p:nvGrpSpPr>
              <p:grpSpPr>
                <a:xfrm>
                  <a:off x="-3618" y="-196585"/>
                  <a:ext cx="402301" cy="1475509"/>
                  <a:chOff x="-114454" y="-300495"/>
                  <a:chExt cx="402301" cy="1475509"/>
                </a:xfrm>
              </p:grpSpPr>
              <p:cxnSp>
                <p:nvCxnSpPr>
                  <p:cNvPr id="47" name="Straight Connector 46"/>
                  <p:cNvCxnSpPr/>
                  <p:nvPr/>
                </p:nvCxnSpPr>
                <p:spPr>
                  <a:xfrm>
                    <a:off x="-107526" y="523850"/>
                    <a:ext cx="90574" cy="651164"/>
                  </a:xfrm>
                  <a:prstGeom prst="line">
                    <a:avLst/>
                  </a:prstGeom>
                  <a:ln w="57150">
                    <a:solidFill>
                      <a:schemeClr val="bg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Connector 47"/>
                  <p:cNvCxnSpPr/>
                  <p:nvPr/>
                </p:nvCxnSpPr>
                <p:spPr>
                  <a:xfrm flipH="1">
                    <a:off x="148783" y="-279714"/>
                    <a:ext cx="48491" cy="755073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Connector 48"/>
                  <p:cNvCxnSpPr/>
                  <p:nvPr/>
                </p:nvCxnSpPr>
                <p:spPr>
                  <a:xfrm>
                    <a:off x="148782" y="440724"/>
                    <a:ext cx="139065" cy="636905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Straight Connector 49"/>
                  <p:cNvCxnSpPr/>
                  <p:nvPr/>
                </p:nvCxnSpPr>
                <p:spPr>
                  <a:xfrm flipH="1">
                    <a:off x="-114454" y="-300495"/>
                    <a:ext cx="318655" cy="858982"/>
                  </a:xfrm>
                  <a:prstGeom prst="line">
                    <a:avLst/>
                  </a:prstGeom>
                  <a:ln w="57150">
                    <a:solidFill>
                      <a:schemeClr val="bg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" name="Group 41"/>
                <p:cNvGrpSpPr/>
                <p:nvPr/>
              </p:nvGrpSpPr>
              <p:grpSpPr>
                <a:xfrm>
                  <a:off x="1979876" y="-83576"/>
                  <a:ext cx="419057" cy="1537856"/>
                  <a:chOff x="-114326" y="-80189"/>
                  <a:chExt cx="402302" cy="1475511"/>
                </a:xfrm>
              </p:grpSpPr>
              <p:cxnSp>
                <p:nvCxnSpPr>
                  <p:cNvPr id="43" name="Straight Connector 42"/>
                  <p:cNvCxnSpPr/>
                  <p:nvPr/>
                </p:nvCxnSpPr>
                <p:spPr>
                  <a:xfrm>
                    <a:off x="-107397" y="744158"/>
                    <a:ext cx="90574" cy="651164"/>
                  </a:xfrm>
                  <a:prstGeom prst="line">
                    <a:avLst/>
                  </a:prstGeom>
                  <a:ln w="57150">
                    <a:solidFill>
                      <a:schemeClr val="bg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Connector 43"/>
                  <p:cNvCxnSpPr/>
                  <p:nvPr/>
                </p:nvCxnSpPr>
                <p:spPr>
                  <a:xfrm flipH="1">
                    <a:off x="148912" y="-59406"/>
                    <a:ext cx="48491" cy="755073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Straight Connector 44"/>
                  <p:cNvCxnSpPr/>
                  <p:nvPr/>
                </p:nvCxnSpPr>
                <p:spPr>
                  <a:xfrm>
                    <a:off x="148911" y="661032"/>
                    <a:ext cx="139065" cy="636905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Straight Connector 45"/>
                  <p:cNvCxnSpPr/>
                  <p:nvPr/>
                </p:nvCxnSpPr>
                <p:spPr>
                  <a:xfrm flipH="1">
                    <a:off x="-114326" y="-80189"/>
                    <a:ext cx="318655" cy="858982"/>
                  </a:xfrm>
                  <a:prstGeom prst="line">
                    <a:avLst/>
                  </a:prstGeom>
                  <a:ln w="57150">
                    <a:solidFill>
                      <a:schemeClr val="bg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0" name="Group 19"/>
              <p:cNvGrpSpPr/>
              <p:nvPr/>
            </p:nvGrpSpPr>
            <p:grpSpPr>
              <a:xfrm>
                <a:off x="0" y="0"/>
                <a:ext cx="3033972" cy="2396606"/>
                <a:chOff x="0" y="0"/>
                <a:chExt cx="3033972" cy="2396606"/>
              </a:xfrm>
            </p:grpSpPr>
            <p:sp>
              <p:nvSpPr>
                <p:cNvPr id="35" name="Text Box 25"/>
                <p:cNvSpPr txBox="1"/>
                <p:nvPr/>
              </p:nvSpPr>
              <p:spPr>
                <a:xfrm>
                  <a:off x="2673927" y="2043546"/>
                  <a:ext cx="360045" cy="353060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100">
                      <a:solidFill>
                        <a:schemeClr val="bg1"/>
                      </a:solidFill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X</a:t>
                  </a:r>
                </a:p>
              </p:txBody>
            </p:sp>
            <p:grpSp>
              <p:nvGrpSpPr>
                <p:cNvPr id="36" name="Group 35"/>
                <p:cNvGrpSpPr/>
                <p:nvPr/>
              </p:nvGrpSpPr>
              <p:grpSpPr>
                <a:xfrm>
                  <a:off x="0" y="0"/>
                  <a:ext cx="2985655" cy="2081588"/>
                  <a:chOff x="0" y="0"/>
                  <a:chExt cx="2985655" cy="2081588"/>
                </a:xfrm>
              </p:grpSpPr>
              <p:cxnSp>
                <p:nvCxnSpPr>
                  <p:cNvPr id="37" name="Straight Arrow Connector 36"/>
                  <p:cNvCxnSpPr/>
                  <p:nvPr/>
                </p:nvCxnSpPr>
                <p:spPr>
                  <a:xfrm flipV="1">
                    <a:off x="297873" y="0"/>
                    <a:ext cx="0" cy="2036618"/>
                  </a:xfrm>
                  <a:prstGeom prst="straightConnector1">
                    <a:avLst/>
                  </a:prstGeom>
                  <a:ln w="19050">
                    <a:solidFill>
                      <a:schemeClr val="bg1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8" name="Text Box 24"/>
                  <p:cNvSpPr txBox="1"/>
                  <p:nvPr/>
                </p:nvSpPr>
                <p:spPr>
                  <a:xfrm>
                    <a:off x="0" y="27710"/>
                    <a:ext cx="360045" cy="353060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:r>
                      <a:rPr lang="en-US" sz="1100">
                        <a:solidFill>
                          <a:schemeClr val="bg1"/>
                        </a:solidFill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Y</a:t>
                    </a:r>
                  </a:p>
                </p:txBody>
              </p:sp>
              <p:cxnSp>
                <p:nvCxnSpPr>
                  <p:cNvPr id="39" name="Straight Arrow Connector 38"/>
                  <p:cNvCxnSpPr/>
                  <p:nvPr/>
                </p:nvCxnSpPr>
                <p:spPr>
                  <a:xfrm>
                    <a:off x="297873" y="2029691"/>
                    <a:ext cx="2687782" cy="51897"/>
                  </a:xfrm>
                  <a:prstGeom prst="straightConnector1">
                    <a:avLst/>
                  </a:prstGeom>
                  <a:ln w="19050">
                    <a:solidFill>
                      <a:schemeClr val="bg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grpSp>
        <p:nvGrpSpPr>
          <p:cNvPr id="51" name="Group 50"/>
          <p:cNvGrpSpPr/>
          <p:nvPr/>
        </p:nvGrpSpPr>
        <p:grpSpPr>
          <a:xfrm>
            <a:off x="8885017" y="3343408"/>
            <a:ext cx="552090" cy="638199"/>
            <a:chOff x="8885017" y="3343408"/>
            <a:chExt cx="552090" cy="638199"/>
          </a:xfrm>
        </p:grpSpPr>
        <p:sp>
          <p:nvSpPr>
            <p:cNvPr id="52" name="TextBox 51"/>
            <p:cNvSpPr txBox="1"/>
            <p:nvPr/>
          </p:nvSpPr>
          <p:spPr>
            <a:xfrm>
              <a:off x="8885017" y="3612275"/>
              <a:ext cx="5520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w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8901590" y="3343408"/>
              <a:ext cx="0" cy="464949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7562472" y="4354520"/>
            <a:ext cx="494185" cy="500527"/>
            <a:chOff x="7562472" y="4354520"/>
            <a:chExt cx="494185" cy="500527"/>
          </a:xfrm>
        </p:grpSpPr>
        <p:cxnSp>
          <p:nvCxnSpPr>
            <p:cNvPr id="55" name="Straight Arrow Connector 54"/>
            <p:cNvCxnSpPr/>
            <p:nvPr/>
          </p:nvCxnSpPr>
          <p:spPr>
            <a:xfrm flipV="1">
              <a:off x="7960360" y="4354520"/>
              <a:ext cx="0" cy="317181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7562472" y="4485715"/>
              <a:ext cx="4941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</a:t>
              </a:r>
              <a:r>
                <a:rPr lang="en-US" sz="1000" dirty="0" smtClean="0">
                  <a:solidFill>
                    <a:schemeClr val="bg1"/>
                  </a:solidFill>
                </a:rPr>
                <a:t>F2Y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10213637" y="4290818"/>
            <a:ext cx="658764" cy="433034"/>
            <a:chOff x="10213637" y="4290818"/>
            <a:chExt cx="658764" cy="433034"/>
          </a:xfrm>
        </p:grpSpPr>
        <p:cxnSp>
          <p:nvCxnSpPr>
            <p:cNvPr id="58" name="Straight Arrow Connector 57"/>
            <p:cNvCxnSpPr/>
            <p:nvPr/>
          </p:nvCxnSpPr>
          <p:spPr>
            <a:xfrm flipV="1">
              <a:off x="10254621" y="4290818"/>
              <a:ext cx="0" cy="317181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10213637" y="4354520"/>
              <a:ext cx="6587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</a:t>
              </a:r>
              <a:r>
                <a:rPr lang="en-US" sz="1000" dirty="0" smtClean="0">
                  <a:solidFill>
                    <a:schemeClr val="bg1"/>
                  </a:solidFill>
                </a:rPr>
                <a:t>F3Y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8211786" y="4246193"/>
            <a:ext cx="542281" cy="477659"/>
            <a:chOff x="8211786" y="4246193"/>
            <a:chExt cx="542281" cy="477659"/>
          </a:xfrm>
        </p:grpSpPr>
        <p:cxnSp>
          <p:nvCxnSpPr>
            <p:cNvPr id="61" name="Straight Arrow Connector 60"/>
            <p:cNvCxnSpPr/>
            <p:nvPr/>
          </p:nvCxnSpPr>
          <p:spPr>
            <a:xfrm flipV="1">
              <a:off x="8266111" y="4246193"/>
              <a:ext cx="0" cy="317181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8211786" y="4354520"/>
              <a:ext cx="5422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</a:t>
              </a:r>
              <a:r>
                <a:rPr lang="en-US" sz="1000" dirty="0" smtClean="0">
                  <a:solidFill>
                    <a:schemeClr val="bg1"/>
                  </a:solidFill>
                </a:rPr>
                <a:t>F4Y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9381048" y="4342167"/>
            <a:ext cx="658764" cy="369332"/>
            <a:chOff x="10168263" y="4286091"/>
            <a:chExt cx="658764" cy="369332"/>
          </a:xfrm>
        </p:grpSpPr>
        <p:cxnSp>
          <p:nvCxnSpPr>
            <p:cNvPr id="85" name="Straight Arrow Connector 84"/>
            <p:cNvCxnSpPr/>
            <p:nvPr/>
          </p:nvCxnSpPr>
          <p:spPr>
            <a:xfrm>
              <a:off x="10283764" y="4345569"/>
              <a:ext cx="421003" cy="8707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10168263" y="4286091"/>
              <a:ext cx="6587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</a:t>
              </a:r>
              <a:r>
                <a:rPr lang="en-US" sz="1000" dirty="0" smtClean="0">
                  <a:solidFill>
                    <a:schemeClr val="bg1"/>
                  </a:solidFill>
                </a:rPr>
                <a:t>F1X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10265518" y="4035393"/>
            <a:ext cx="662122" cy="369332"/>
            <a:chOff x="10102244" y="4268879"/>
            <a:chExt cx="662122" cy="369332"/>
          </a:xfrm>
        </p:grpSpPr>
        <p:cxnSp>
          <p:nvCxnSpPr>
            <p:cNvPr id="88" name="Straight Arrow Connector 87"/>
            <p:cNvCxnSpPr/>
            <p:nvPr/>
          </p:nvCxnSpPr>
          <p:spPr>
            <a:xfrm flipH="1">
              <a:off x="10102244" y="4561930"/>
              <a:ext cx="569709" cy="0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10105602" y="4268879"/>
              <a:ext cx="6587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</a:t>
              </a:r>
              <a:r>
                <a:rPr lang="en-US" sz="1000" dirty="0" smtClean="0">
                  <a:solidFill>
                    <a:schemeClr val="bg1"/>
                  </a:solidFill>
                </a:rPr>
                <a:t>F3X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8277007" y="3954443"/>
            <a:ext cx="662122" cy="369332"/>
            <a:chOff x="10102244" y="4268879"/>
            <a:chExt cx="662122" cy="369332"/>
          </a:xfrm>
        </p:grpSpPr>
        <p:cxnSp>
          <p:nvCxnSpPr>
            <p:cNvPr id="91" name="Straight Arrow Connector 90"/>
            <p:cNvCxnSpPr/>
            <p:nvPr/>
          </p:nvCxnSpPr>
          <p:spPr>
            <a:xfrm flipH="1">
              <a:off x="10102244" y="4561930"/>
              <a:ext cx="569709" cy="0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2" name="TextBox 91"/>
            <p:cNvSpPr txBox="1"/>
            <p:nvPr/>
          </p:nvSpPr>
          <p:spPr>
            <a:xfrm>
              <a:off x="10105602" y="4268879"/>
              <a:ext cx="6587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</a:t>
              </a:r>
              <a:r>
                <a:rPr lang="en-US" sz="1000" dirty="0" smtClean="0">
                  <a:solidFill>
                    <a:schemeClr val="bg1"/>
                  </a:solidFill>
                </a:rPr>
                <a:t>F3X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7398204" y="4092418"/>
            <a:ext cx="662122" cy="369332"/>
            <a:chOff x="10102244" y="4268879"/>
            <a:chExt cx="662122" cy="369332"/>
          </a:xfrm>
        </p:grpSpPr>
        <p:cxnSp>
          <p:nvCxnSpPr>
            <p:cNvPr id="94" name="Straight Arrow Connector 93"/>
            <p:cNvCxnSpPr/>
            <p:nvPr/>
          </p:nvCxnSpPr>
          <p:spPr>
            <a:xfrm flipH="1">
              <a:off x="10102244" y="4561930"/>
              <a:ext cx="569709" cy="0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10105602" y="4268879"/>
              <a:ext cx="6587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</a:t>
              </a:r>
              <a:r>
                <a:rPr lang="en-US" sz="1000" dirty="0" smtClean="0">
                  <a:solidFill>
                    <a:schemeClr val="bg1"/>
                  </a:solidFill>
                </a:rPr>
                <a:t>F3X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9902960" y="4443389"/>
            <a:ext cx="658764" cy="433034"/>
            <a:chOff x="10213637" y="4290818"/>
            <a:chExt cx="658764" cy="433034"/>
          </a:xfrm>
        </p:grpSpPr>
        <p:cxnSp>
          <p:nvCxnSpPr>
            <p:cNvPr id="97" name="Straight Arrow Connector 96"/>
            <p:cNvCxnSpPr/>
            <p:nvPr/>
          </p:nvCxnSpPr>
          <p:spPr>
            <a:xfrm flipV="1">
              <a:off x="10254621" y="4290818"/>
              <a:ext cx="0" cy="317181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10213637" y="4354520"/>
              <a:ext cx="6587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</a:t>
              </a:r>
              <a:r>
                <a:rPr lang="en-US" sz="1000" dirty="0" smtClean="0">
                  <a:solidFill>
                    <a:schemeClr val="bg1"/>
                  </a:solidFill>
                </a:rPr>
                <a:t>F1Y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458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6977444" y="2518913"/>
            <a:ext cx="3702058" cy="2729434"/>
            <a:chOff x="6356345" y="2579298"/>
            <a:chExt cx="3702058" cy="2729434"/>
          </a:xfrm>
        </p:grpSpPr>
        <p:sp>
          <p:nvSpPr>
            <p:cNvPr id="38" name="Rectangle 37"/>
            <p:cNvSpPr/>
            <p:nvPr/>
          </p:nvSpPr>
          <p:spPr>
            <a:xfrm>
              <a:off x="6373597" y="2579298"/>
              <a:ext cx="3684806" cy="272943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6356345" y="2901281"/>
              <a:ext cx="3422099" cy="2398825"/>
              <a:chOff x="0" y="-2335"/>
              <a:chExt cx="3422401" cy="2398941"/>
            </a:xfrm>
          </p:grpSpPr>
          <p:grpSp>
            <p:nvGrpSpPr>
              <p:cNvPr id="40" name="Group 39"/>
              <p:cNvGrpSpPr/>
              <p:nvPr/>
            </p:nvGrpSpPr>
            <p:grpSpPr>
              <a:xfrm rot="21400775">
                <a:off x="850043" y="-2335"/>
                <a:ext cx="2572358" cy="1549365"/>
                <a:chOff x="-3618" y="-196585"/>
                <a:chExt cx="2572358" cy="1549365"/>
              </a:xfrm>
            </p:grpSpPr>
            <p:sp>
              <p:nvSpPr>
                <p:cNvPr id="47" name="Rectangle 46"/>
                <p:cNvSpPr/>
                <p:nvPr/>
              </p:nvSpPr>
              <p:spPr>
                <a:xfrm rot="199225">
                  <a:off x="19850" y="-125536"/>
                  <a:ext cx="2548890" cy="601980"/>
                </a:xfrm>
                <a:prstGeom prst="rect">
                  <a:avLst/>
                </a:prstGeom>
                <a:noFill/>
                <a:ln w="76200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48" name="Group 47"/>
                <p:cNvGrpSpPr/>
                <p:nvPr/>
              </p:nvGrpSpPr>
              <p:grpSpPr>
                <a:xfrm>
                  <a:off x="-3618" y="-196585"/>
                  <a:ext cx="402301" cy="1475509"/>
                  <a:chOff x="-114454" y="-300495"/>
                  <a:chExt cx="402301" cy="1475509"/>
                </a:xfrm>
              </p:grpSpPr>
              <p:cxnSp>
                <p:nvCxnSpPr>
                  <p:cNvPr id="56" name="Straight Connector 55"/>
                  <p:cNvCxnSpPr/>
                  <p:nvPr/>
                </p:nvCxnSpPr>
                <p:spPr>
                  <a:xfrm>
                    <a:off x="-107526" y="523850"/>
                    <a:ext cx="90574" cy="651164"/>
                  </a:xfrm>
                  <a:prstGeom prst="line">
                    <a:avLst/>
                  </a:prstGeom>
                  <a:ln w="57150">
                    <a:solidFill>
                      <a:schemeClr val="bg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Straight Connector 56"/>
                  <p:cNvCxnSpPr/>
                  <p:nvPr/>
                </p:nvCxnSpPr>
                <p:spPr>
                  <a:xfrm flipH="1">
                    <a:off x="148783" y="-279714"/>
                    <a:ext cx="48491" cy="755073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Straight Connector 57"/>
                  <p:cNvCxnSpPr/>
                  <p:nvPr/>
                </p:nvCxnSpPr>
                <p:spPr>
                  <a:xfrm>
                    <a:off x="148782" y="440724"/>
                    <a:ext cx="139065" cy="636905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Straight Connector 58"/>
                  <p:cNvCxnSpPr/>
                  <p:nvPr/>
                </p:nvCxnSpPr>
                <p:spPr>
                  <a:xfrm flipH="1">
                    <a:off x="-114454" y="-300495"/>
                    <a:ext cx="318655" cy="858982"/>
                  </a:xfrm>
                  <a:prstGeom prst="line">
                    <a:avLst/>
                  </a:prstGeom>
                  <a:ln w="57150">
                    <a:solidFill>
                      <a:schemeClr val="bg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9" name="Group 48"/>
                <p:cNvGrpSpPr/>
                <p:nvPr/>
              </p:nvGrpSpPr>
              <p:grpSpPr>
                <a:xfrm>
                  <a:off x="1728397" y="-100222"/>
                  <a:ext cx="670536" cy="1453002"/>
                  <a:chOff x="-355751" y="-96160"/>
                  <a:chExt cx="643727" cy="1394097"/>
                </a:xfrm>
              </p:grpSpPr>
              <p:cxnSp>
                <p:nvCxnSpPr>
                  <p:cNvPr id="50" name="Straight Connector 49"/>
                  <p:cNvCxnSpPr/>
                  <p:nvPr/>
                </p:nvCxnSpPr>
                <p:spPr>
                  <a:xfrm>
                    <a:off x="-355751" y="280146"/>
                    <a:ext cx="90574" cy="651164"/>
                  </a:xfrm>
                  <a:prstGeom prst="line">
                    <a:avLst/>
                  </a:prstGeom>
                  <a:ln w="57150">
                    <a:solidFill>
                      <a:schemeClr val="bg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Straight Connector 52"/>
                  <p:cNvCxnSpPr/>
                  <p:nvPr/>
                </p:nvCxnSpPr>
                <p:spPr>
                  <a:xfrm flipH="1">
                    <a:off x="148912" y="-59406"/>
                    <a:ext cx="48491" cy="755073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Straight Connector 53"/>
                  <p:cNvCxnSpPr/>
                  <p:nvPr/>
                </p:nvCxnSpPr>
                <p:spPr>
                  <a:xfrm>
                    <a:off x="148911" y="661032"/>
                    <a:ext cx="139065" cy="636905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Straight Connector 54"/>
                  <p:cNvCxnSpPr/>
                  <p:nvPr/>
                </p:nvCxnSpPr>
                <p:spPr>
                  <a:xfrm rot="199225" flipH="1">
                    <a:off x="-347024" y="-96160"/>
                    <a:ext cx="539351" cy="429865"/>
                  </a:xfrm>
                  <a:prstGeom prst="line">
                    <a:avLst/>
                  </a:prstGeom>
                  <a:ln w="57150">
                    <a:solidFill>
                      <a:schemeClr val="bg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1" name="Group 40"/>
              <p:cNvGrpSpPr/>
              <p:nvPr/>
            </p:nvGrpSpPr>
            <p:grpSpPr>
              <a:xfrm>
                <a:off x="0" y="0"/>
                <a:ext cx="3033972" cy="2396606"/>
                <a:chOff x="0" y="0"/>
                <a:chExt cx="3033972" cy="2396606"/>
              </a:xfrm>
            </p:grpSpPr>
            <p:sp>
              <p:nvSpPr>
                <p:cNvPr id="42" name="Text Box 25"/>
                <p:cNvSpPr txBox="1"/>
                <p:nvPr/>
              </p:nvSpPr>
              <p:spPr>
                <a:xfrm>
                  <a:off x="2673927" y="2043546"/>
                  <a:ext cx="360045" cy="353060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100">
                      <a:solidFill>
                        <a:schemeClr val="bg1"/>
                      </a:solidFill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X</a:t>
                  </a:r>
                </a:p>
              </p:txBody>
            </p:sp>
            <p:grpSp>
              <p:nvGrpSpPr>
                <p:cNvPr id="43" name="Group 42"/>
                <p:cNvGrpSpPr/>
                <p:nvPr/>
              </p:nvGrpSpPr>
              <p:grpSpPr>
                <a:xfrm>
                  <a:off x="0" y="0"/>
                  <a:ext cx="2985655" cy="2081588"/>
                  <a:chOff x="0" y="0"/>
                  <a:chExt cx="2985655" cy="2081588"/>
                </a:xfrm>
              </p:grpSpPr>
              <p:cxnSp>
                <p:nvCxnSpPr>
                  <p:cNvPr id="44" name="Straight Arrow Connector 43"/>
                  <p:cNvCxnSpPr/>
                  <p:nvPr/>
                </p:nvCxnSpPr>
                <p:spPr>
                  <a:xfrm flipV="1">
                    <a:off x="297873" y="0"/>
                    <a:ext cx="0" cy="2036618"/>
                  </a:xfrm>
                  <a:prstGeom prst="straightConnector1">
                    <a:avLst/>
                  </a:prstGeom>
                  <a:ln w="19050">
                    <a:solidFill>
                      <a:schemeClr val="bg1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5" name="Text Box 24"/>
                  <p:cNvSpPr txBox="1"/>
                  <p:nvPr/>
                </p:nvSpPr>
                <p:spPr>
                  <a:xfrm>
                    <a:off x="0" y="27710"/>
                    <a:ext cx="360045" cy="353060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:r>
                      <a:rPr lang="en-US" sz="1100">
                        <a:solidFill>
                          <a:schemeClr val="bg1"/>
                        </a:solidFill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Y</a:t>
                    </a:r>
                  </a:p>
                </p:txBody>
              </p:sp>
              <p:cxnSp>
                <p:nvCxnSpPr>
                  <p:cNvPr id="46" name="Straight Arrow Connector 45"/>
                  <p:cNvCxnSpPr/>
                  <p:nvPr/>
                </p:nvCxnSpPr>
                <p:spPr>
                  <a:xfrm>
                    <a:off x="297873" y="2029691"/>
                    <a:ext cx="2687782" cy="51897"/>
                  </a:xfrm>
                  <a:prstGeom prst="straightConnector1">
                    <a:avLst/>
                  </a:prstGeom>
                  <a:ln w="19050">
                    <a:solidFill>
                      <a:schemeClr val="bg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Foot Force Derivation - Swing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41413" y="2249487"/>
                <a:ext cx="4966090" cy="3541714"/>
              </a:xfrm>
            </p:spPr>
            <p:txBody>
              <a:bodyPr/>
              <a:lstStyle/>
              <a:p>
                <a:r>
                  <a:rPr lang="en-US" dirty="0" smtClean="0"/>
                  <a:t>Calculated using FBD of full robot</a:t>
                </a:r>
              </a:p>
              <a:p>
                <a:pPr lvl="1"/>
                <a:r>
                  <a:rPr lang="en-US" dirty="0" smtClean="0"/>
                  <a:t>No forces acting on swinging foot</a:t>
                </a:r>
              </a:p>
              <a:p>
                <a:pPr lvl="1"/>
                <a:r>
                  <a:rPr lang="en-US" dirty="0" smtClean="0"/>
                  <a:t>Weight evenly distributed on other feet</a:t>
                </a:r>
              </a:p>
              <a:p>
                <a:pPr lvl="1"/>
                <a:r>
                  <a:rPr lang="en-US" dirty="0" smtClean="0"/>
                  <a:t>X direction foot forces approximately zero</a:t>
                </a:r>
              </a:p>
              <a:p>
                <a:pPr lvl="1"/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3" y="2249487"/>
                <a:ext cx="4966090" cy="3541714"/>
              </a:xfrm>
              <a:blipFill rotWithShape="0">
                <a:blip r:embed="rId2"/>
                <a:stretch>
                  <a:fillRect l="-2454" t="-22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/>
          <p:cNvGrpSpPr/>
          <p:nvPr/>
        </p:nvGrpSpPr>
        <p:grpSpPr>
          <a:xfrm>
            <a:off x="8885017" y="3343408"/>
            <a:ext cx="552090" cy="638199"/>
            <a:chOff x="8885017" y="3343408"/>
            <a:chExt cx="552090" cy="638199"/>
          </a:xfrm>
        </p:grpSpPr>
        <p:sp>
          <p:nvSpPr>
            <p:cNvPr id="16" name="TextBox 15"/>
            <p:cNvSpPr txBox="1"/>
            <p:nvPr/>
          </p:nvSpPr>
          <p:spPr>
            <a:xfrm>
              <a:off x="8885017" y="3612275"/>
              <a:ext cx="5520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w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52" name="Straight Arrow Connector 51"/>
            <p:cNvCxnSpPr/>
            <p:nvPr/>
          </p:nvCxnSpPr>
          <p:spPr>
            <a:xfrm>
              <a:off x="8901590" y="3343408"/>
              <a:ext cx="0" cy="464949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7565473" y="4365480"/>
            <a:ext cx="494185" cy="500527"/>
            <a:chOff x="7562472" y="4354520"/>
            <a:chExt cx="494185" cy="500527"/>
          </a:xfrm>
        </p:grpSpPr>
        <p:cxnSp>
          <p:nvCxnSpPr>
            <p:cNvPr id="34" name="Straight Arrow Connector 33"/>
            <p:cNvCxnSpPr/>
            <p:nvPr/>
          </p:nvCxnSpPr>
          <p:spPr>
            <a:xfrm flipV="1">
              <a:off x="7960360" y="4354520"/>
              <a:ext cx="0" cy="317181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7562472" y="4485715"/>
              <a:ext cx="4941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</a:t>
              </a:r>
              <a:r>
                <a:rPr lang="en-US" sz="1000" dirty="0" smtClean="0">
                  <a:solidFill>
                    <a:schemeClr val="bg1"/>
                  </a:solidFill>
                </a:rPr>
                <a:t>F2Y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0213637" y="4290818"/>
            <a:ext cx="658764" cy="433034"/>
            <a:chOff x="10213637" y="4290818"/>
            <a:chExt cx="658764" cy="433034"/>
          </a:xfrm>
        </p:grpSpPr>
        <p:cxnSp>
          <p:nvCxnSpPr>
            <p:cNvPr id="51" name="Straight Arrow Connector 50"/>
            <p:cNvCxnSpPr/>
            <p:nvPr/>
          </p:nvCxnSpPr>
          <p:spPr>
            <a:xfrm flipV="1">
              <a:off x="10254621" y="4290818"/>
              <a:ext cx="0" cy="317181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10213637" y="4354520"/>
              <a:ext cx="6587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</a:t>
              </a:r>
              <a:r>
                <a:rPr lang="en-US" sz="1000" dirty="0" smtClean="0">
                  <a:solidFill>
                    <a:schemeClr val="bg1"/>
                  </a:solidFill>
                </a:rPr>
                <a:t>F3Y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211786" y="4246193"/>
            <a:ext cx="542281" cy="477659"/>
            <a:chOff x="8211786" y="4246193"/>
            <a:chExt cx="542281" cy="477659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8266111" y="4246193"/>
              <a:ext cx="0" cy="317181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8211786" y="4354520"/>
              <a:ext cx="5422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</a:t>
              </a:r>
              <a:r>
                <a:rPr lang="en-US" sz="1000" dirty="0" smtClean="0">
                  <a:solidFill>
                    <a:schemeClr val="bg1"/>
                  </a:solidFill>
                </a:rPr>
                <a:t>F4Y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074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/>
          <p:cNvGrpSpPr/>
          <p:nvPr/>
        </p:nvGrpSpPr>
        <p:grpSpPr>
          <a:xfrm>
            <a:off x="6977444" y="2518913"/>
            <a:ext cx="3702058" cy="2729434"/>
            <a:chOff x="6356345" y="2579298"/>
            <a:chExt cx="3702058" cy="2729434"/>
          </a:xfrm>
        </p:grpSpPr>
        <p:sp>
          <p:nvSpPr>
            <p:cNvPr id="61" name="Rectangle 60"/>
            <p:cNvSpPr/>
            <p:nvPr/>
          </p:nvSpPr>
          <p:spPr>
            <a:xfrm>
              <a:off x="6373597" y="2579298"/>
              <a:ext cx="3684806" cy="272943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6356345" y="2901160"/>
              <a:ext cx="3426304" cy="2398946"/>
              <a:chOff x="0" y="-2456"/>
              <a:chExt cx="3426606" cy="2399062"/>
            </a:xfrm>
          </p:grpSpPr>
          <p:grpSp>
            <p:nvGrpSpPr>
              <p:cNvPr id="63" name="Group 62"/>
              <p:cNvGrpSpPr/>
              <p:nvPr/>
            </p:nvGrpSpPr>
            <p:grpSpPr>
              <a:xfrm rot="21400775">
                <a:off x="854248" y="-2456"/>
                <a:ext cx="2572358" cy="1694607"/>
                <a:chOff x="-3618" y="-196585"/>
                <a:chExt cx="2572358" cy="1694607"/>
              </a:xfrm>
            </p:grpSpPr>
            <p:sp>
              <p:nvSpPr>
                <p:cNvPr id="70" name="Rectangle 69"/>
                <p:cNvSpPr/>
                <p:nvPr/>
              </p:nvSpPr>
              <p:spPr>
                <a:xfrm rot="199225">
                  <a:off x="19850" y="-125536"/>
                  <a:ext cx="2548890" cy="601980"/>
                </a:xfrm>
                <a:prstGeom prst="rect">
                  <a:avLst/>
                </a:prstGeom>
                <a:noFill/>
                <a:ln w="76200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71" name="Group 70"/>
                <p:cNvGrpSpPr/>
                <p:nvPr/>
              </p:nvGrpSpPr>
              <p:grpSpPr>
                <a:xfrm>
                  <a:off x="-3618" y="-196585"/>
                  <a:ext cx="402301" cy="1475509"/>
                  <a:chOff x="-114454" y="-300495"/>
                  <a:chExt cx="402301" cy="1475509"/>
                </a:xfrm>
              </p:grpSpPr>
              <p:cxnSp>
                <p:nvCxnSpPr>
                  <p:cNvPr id="77" name="Straight Connector 76"/>
                  <p:cNvCxnSpPr/>
                  <p:nvPr/>
                </p:nvCxnSpPr>
                <p:spPr>
                  <a:xfrm>
                    <a:off x="-107526" y="523850"/>
                    <a:ext cx="90574" cy="651164"/>
                  </a:xfrm>
                  <a:prstGeom prst="line">
                    <a:avLst/>
                  </a:prstGeom>
                  <a:ln w="57150">
                    <a:solidFill>
                      <a:schemeClr val="bg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Straight Connector 77"/>
                  <p:cNvCxnSpPr/>
                  <p:nvPr/>
                </p:nvCxnSpPr>
                <p:spPr>
                  <a:xfrm flipH="1">
                    <a:off x="148783" y="-279714"/>
                    <a:ext cx="48491" cy="755073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" name="Straight Connector 78"/>
                  <p:cNvCxnSpPr/>
                  <p:nvPr/>
                </p:nvCxnSpPr>
                <p:spPr>
                  <a:xfrm>
                    <a:off x="148782" y="440724"/>
                    <a:ext cx="139065" cy="636905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Straight Connector 79"/>
                  <p:cNvCxnSpPr/>
                  <p:nvPr/>
                </p:nvCxnSpPr>
                <p:spPr>
                  <a:xfrm flipH="1">
                    <a:off x="-114454" y="-300495"/>
                    <a:ext cx="318655" cy="858982"/>
                  </a:xfrm>
                  <a:prstGeom prst="line">
                    <a:avLst/>
                  </a:prstGeom>
                  <a:ln w="57150">
                    <a:solidFill>
                      <a:schemeClr val="bg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2" name="Group 71"/>
                <p:cNvGrpSpPr/>
                <p:nvPr/>
              </p:nvGrpSpPr>
              <p:grpSpPr>
                <a:xfrm>
                  <a:off x="2092662" y="-88736"/>
                  <a:ext cx="306271" cy="1586758"/>
                  <a:chOff x="-6049" y="-85140"/>
                  <a:chExt cx="294025" cy="1522431"/>
                </a:xfrm>
              </p:grpSpPr>
              <p:cxnSp>
                <p:nvCxnSpPr>
                  <p:cNvPr id="73" name="Straight Connector 72"/>
                  <p:cNvCxnSpPr/>
                  <p:nvPr/>
                </p:nvCxnSpPr>
                <p:spPr>
                  <a:xfrm rot="199225">
                    <a:off x="-6049" y="846170"/>
                    <a:ext cx="126592" cy="591121"/>
                  </a:xfrm>
                  <a:prstGeom prst="line">
                    <a:avLst/>
                  </a:prstGeom>
                  <a:ln w="57150">
                    <a:solidFill>
                      <a:schemeClr val="bg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Straight Connector 73"/>
                  <p:cNvCxnSpPr/>
                  <p:nvPr/>
                </p:nvCxnSpPr>
                <p:spPr>
                  <a:xfrm flipH="1">
                    <a:off x="148912" y="-59406"/>
                    <a:ext cx="48491" cy="755073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Straight Connector 74"/>
                  <p:cNvCxnSpPr/>
                  <p:nvPr/>
                </p:nvCxnSpPr>
                <p:spPr>
                  <a:xfrm>
                    <a:off x="148911" y="661032"/>
                    <a:ext cx="139065" cy="636905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Straight Connector 75"/>
                  <p:cNvCxnSpPr/>
                  <p:nvPr/>
                </p:nvCxnSpPr>
                <p:spPr>
                  <a:xfrm rot="199225" flipH="1">
                    <a:off x="33424" y="-85140"/>
                    <a:ext cx="143076" cy="964551"/>
                  </a:xfrm>
                  <a:prstGeom prst="line">
                    <a:avLst/>
                  </a:prstGeom>
                  <a:ln w="57150">
                    <a:solidFill>
                      <a:schemeClr val="bg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4" name="Group 63"/>
              <p:cNvGrpSpPr/>
              <p:nvPr/>
            </p:nvGrpSpPr>
            <p:grpSpPr>
              <a:xfrm>
                <a:off x="0" y="0"/>
                <a:ext cx="3033972" cy="2396606"/>
                <a:chOff x="0" y="0"/>
                <a:chExt cx="3033972" cy="2396606"/>
              </a:xfrm>
            </p:grpSpPr>
            <p:sp>
              <p:nvSpPr>
                <p:cNvPr id="65" name="Text Box 25"/>
                <p:cNvSpPr txBox="1"/>
                <p:nvPr/>
              </p:nvSpPr>
              <p:spPr>
                <a:xfrm>
                  <a:off x="2673927" y="2043546"/>
                  <a:ext cx="360045" cy="353060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100">
                      <a:solidFill>
                        <a:schemeClr val="bg1"/>
                      </a:solidFill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X</a:t>
                  </a:r>
                </a:p>
              </p:txBody>
            </p:sp>
            <p:grpSp>
              <p:nvGrpSpPr>
                <p:cNvPr id="66" name="Group 65"/>
                <p:cNvGrpSpPr/>
                <p:nvPr/>
              </p:nvGrpSpPr>
              <p:grpSpPr>
                <a:xfrm>
                  <a:off x="0" y="0"/>
                  <a:ext cx="2985655" cy="2081588"/>
                  <a:chOff x="0" y="0"/>
                  <a:chExt cx="2985655" cy="2081588"/>
                </a:xfrm>
              </p:grpSpPr>
              <p:cxnSp>
                <p:nvCxnSpPr>
                  <p:cNvPr id="67" name="Straight Arrow Connector 66"/>
                  <p:cNvCxnSpPr/>
                  <p:nvPr/>
                </p:nvCxnSpPr>
                <p:spPr>
                  <a:xfrm flipV="1">
                    <a:off x="297873" y="0"/>
                    <a:ext cx="0" cy="2036618"/>
                  </a:xfrm>
                  <a:prstGeom prst="straightConnector1">
                    <a:avLst/>
                  </a:prstGeom>
                  <a:ln w="19050">
                    <a:solidFill>
                      <a:schemeClr val="bg1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8" name="Text Box 24"/>
                  <p:cNvSpPr txBox="1"/>
                  <p:nvPr/>
                </p:nvSpPr>
                <p:spPr>
                  <a:xfrm>
                    <a:off x="0" y="27710"/>
                    <a:ext cx="360045" cy="353060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:r>
                      <a:rPr lang="en-US" sz="1100">
                        <a:solidFill>
                          <a:schemeClr val="bg1"/>
                        </a:solidFill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Y</a:t>
                    </a:r>
                  </a:p>
                </p:txBody>
              </p:sp>
              <p:cxnSp>
                <p:nvCxnSpPr>
                  <p:cNvPr id="69" name="Straight Arrow Connector 68"/>
                  <p:cNvCxnSpPr/>
                  <p:nvPr/>
                </p:nvCxnSpPr>
                <p:spPr>
                  <a:xfrm>
                    <a:off x="297873" y="2029691"/>
                    <a:ext cx="2687782" cy="51897"/>
                  </a:xfrm>
                  <a:prstGeom prst="straightConnector1">
                    <a:avLst/>
                  </a:prstGeom>
                  <a:ln w="19050">
                    <a:solidFill>
                      <a:schemeClr val="bg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Foot Force Derivation - Impulse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41413" y="2249487"/>
                <a:ext cx="4966090" cy="3541714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 smtClean="0"/>
                  <a:t>Calculated using conservation of momentum on leg</a:t>
                </a:r>
              </a:p>
              <a:p>
                <a:pPr lvl="1"/>
                <a:r>
                  <a:rPr lang="en-US" dirty="0" smtClean="0"/>
                  <a:t>Assuming impulse force is constant</a:t>
                </a:r>
              </a:p>
              <a:p>
                <a:pPr lvl="1"/>
                <a:r>
                  <a:rPr lang="en-US" dirty="0" smtClean="0"/>
                  <a:t>Assuming other leg forces are unchanged from the swing phase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𝑠h𝑎𝑛𝑘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𝑠h𝑎𝑛𝑘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𝑡h𝑖𝑔h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𝑡h𝑖𝑔h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sub>
                        <m:sup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(0)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3" y="2249487"/>
                <a:ext cx="4966090" cy="3541714"/>
              </a:xfrm>
              <a:blipFill rotWithShape="0">
                <a:blip r:embed="rId2"/>
                <a:stretch>
                  <a:fillRect l="-2086" t="-18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/>
          <p:cNvGrpSpPr/>
          <p:nvPr/>
        </p:nvGrpSpPr>
        <p:grpSpPr>
          <a:xfrm>
            <a:off x="8885017" y="3343408"/>
            <a:ext cx="552090" cy="638199"/>
            <a:chOff x="8885017" y="3343408"/>
            <a:chExt cx="552090" cy="638199"/>
          </a:xfrm>
        </p:grpSpPr>
        <p:sp>
          <p:nvSpPr>
            <p:cNvPr id="27" name="TextBox 26"/>
            <p:cNvSpPr txBox="1"/>
            <p:nvPr/>
          </p:nvSpPr>
          <p:spPr>
            <a:xfrm>
              <a:off x="8885017" y="3612275"/>
              <a:ext cx="5520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w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8901590" y="3343408"/>
              <a:ext cx="0" cy="464949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7578917" y="4364297"/>
            <a:ext cx="494185" cy="500527"/>
            <a:chOff x="7562472" y="4354520"/>
            <a:chExt cx="494185" cy="500527"/>
          </a:xfrm>
        </p:grpSpPr>
        <p:cxnSp>
          <p:nvCxnSpPr>
            <p:cNvPr id="30" name="Straight Arrow Connector 29"/>
            <p:cNvCxnSpPr/>
            <p:nvPr/>
          </p:nvCxnSpPr>
          <p:spPr>
            <a:xfrm flipV="1">
              <a:off x="7960360" y="4354520"/>
              <a:ext cx="0" cy="317181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7562472" y="4485715"/>
              <a:ext cx="4941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</a:t>
              </a:r>
              <a:r>
                <a:rPr lang="en-US" sz="1000" dirty="0" smtClean="0">
                  <a:solidFill>
                    <a:schemeClr val="bg1"/>
                  </a:solidFill>
                </a:rPr>
                <a:t>F2Y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0050595" y="4447124"/>
            <a:ext cx="658764" cy="433034"/>
            <a:chOff x="10213637" y="4290818"/>
            <a:chExt cx="658764" cy="433034"/>
          </a:xfrm>
        </p:grpSpPr>
        <p:cxnSp>
          <p:nvCxnSpPr>
            <p:cNvPr id="33" name="Straight Arrow Connector 32"/>
            <p:cNvCxnSpPr/>
            <p:nvPr/>
          </p:nvCxnSpPr>
          <p:spPr>
            <a:xfrm flipV="1">
              <a:off x="10254621" y="4290818"/>
              <a:ext cx="0" cy="317181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10213637" y="4354520"/>
              <a:ext cx="6587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</a:t>
              </a:r>
              <a:r>
                <a:rPr lang="en-US" sz="1000" dirty="0" smtClean="0">
                  <a:solidFill>
                    <a:schemeClr val="bg1"/>
                  </a:solidFill>
                </a:rPr>
                <a:t>F1Y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8211786" y="4246193"/>
            <a:ext cx="542281" cy="477659"/>
            <a:chOff x="8211786" y="4246193"/>
            <a:chExt cx="542281" cy="477659"/>
          </a:xfrm>
        </p:grpSpPr>
        <p:cxnSp>
          <p:nvCxnSpPr>
            <p:cNvPr id="52" name="Straight Arrow Connector 51"/>
            <p:cNvCxnSpPr/>
            <p:nvPr/>
          </p:nvCxnSpPr>
          <p:spPr>
            <a:xfrm flipV="1">
              <a:off x="8266111" y="4246193"/>
              <a:ext cx="0" cy="317181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8211786" y="4354520"/>
              <a:ext cx="5422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</a:t>
              </a:r>
              <a:r>
                <a:rPr lang="en-US" sz="1000" dirty="0" smtClean="0">
                  <a:solidFill>
                    <a:schemeClr val="bg1"/>
                  </a:solidFill>
                </a:rPr>
                <a:t>F4Y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10245270" y="4287947"/>
            <a:ext cx="658764" cy="433034"/>
            <a:chOff x="10213637" y="4290818"/>
            <a:chExt cx="658764" cy="433034"/>
          </a:xfrm>
        </p:grpSpPr>
        <p:cxnSp>
          <p:nvCxnSpPr>
            <p:cNvPr id="56" name="Straight Arrow Connector 55"/>
            <p:cNvCxnSpPr/>
            <p:nvPr/>
          </p:nvCxnSpPr>
          <p:spPr>
            <a:xfrm flipV="1">
              <a:off x="10254621" y="4290818"/>
              <a:ext cx="0" cy="317181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10213637" y="4354520"/>
              <a:ext cx="6587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</a:t>
              </a:r>
              <a:r>
                <a:rPr lang="en-US" sz="1000" dirty="0" smtClean="0">
                  <a:solidFill>
                    <a:schemeClr val="bg1"/>
                  </a:solidFill>
                </a:rPr>
                <a:t>F3Y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9537823" y="4392283"/>
            <a:ext cx="658764" cy="369332"/>
            <a:chOff x="10168263" y="4286091"/>
            <a:chExt cx="658764" cy="369332"/>
          </a:xfrm>
        </p:grpSpPr>
        <p:cxnSp>
          <p:nvCxnSpPr>
            <p:cNvPr id="59" name="Straight Arrow Connector 58"/>
            <p:cNvCxnSpPr/>
            <p:nvPr/>
          </p:nvCxnSpPr>
          <p:spPr>
            <a:xfrm>
              <a:off x="10283764" y="4345569"/>
              <a:ext cx="421003" cy="8707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10168263" y="4286091"/>
              <a:ext cx="6587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</a:t>
              </a:r>
              <a:r>
                <a:rPr lang="en-US" sz="1000" dirty="0" smtClean="0">
                  <a:solidFill>
                    <a:schemeClr val="bg1"/>
                  </a:solidFill>
                </a:rPr>
                <a:t>F1X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2798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Torques and forces used for finite element analysis of structural elements</a:t>
            </a:r>
          </a:p>
          <a:p>
            <a:r>
              <a:rPr lang="en-US" dirty="0" smtClean="0"/>
              <a:t>Torques used with motion study to determine cylinder stroke, bore size, and maximum pressure</a:t>
            </a:r>
          </a:p>
          <a:p>
            <a:r>
              <a:rPr lang="en-US" dirty="0" smtClean="0"/>
              <a:t>Cylinder analysis used to create specifications for other pneumatic components, such as storage tanks and tubing/valve size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34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Mechanical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Component Design</a:t>
            </a:r>
          </a:p>
          <a:p>
            <a:pPr lvl="1"/>
            <a:r>
              <a:rPr lang="en-US" dirty="0" smtClean="0"/>
              <a:t>Chassis</a:t>
            </a:r>
          </a:p>
          <a:p>
            <a:pPr lvl="1"/>
            <a:r>
              <a:rPr lang="en-US" dirty="0" smtClean="0"/>
              <a:t>Thigh</a:t>
            </a:r>
          </a:p>
          <a:p>
            <a:pPr lvl="1"/>
            <a:r>
              <a:rPr lang="en-US" dirty="0" smtClean="0"/>
              <a:t>Shank</a:t>
            </a:r>
            <a:endParaRPr lang="en-US" dirty="0"/>
          </a:p>
          <a:p>
            <a:r>
              <a:rPr lang="en-US" dirty="0" smtClean="0"/>
              <a:t>FEA of 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837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Chassis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support for the body</a:t>
            </a:r>
          </a:p>
          <a:p>
            <a:r>
              <a:rPr lang="en-US" dirty="0" smtClean="0"/>
              <a:t>Houses all electric and pneumatic components</a:t>
            </a:r>
          </a:p>
          <a:p>
            <a:pPr lvl="1"/>
            <a:r>
              <a:rPr lang="en-US" dirty="0" smtClean="0"/>
              <a:t>Needs to allow easy access to components</a:t>
            </a:r>
          </a:p>
          <a:p>
            <a:pPr lvl="1"/>
            <a:r>
              <a:rPr lang="en-US" dirty="0" smtClean="0"/>
              <a:t>Provide protection from falls/collisions</a:t>
            </a:r>
            <a:endParaRPr lang="en-US" dirty="0"/>
          </a:p>
          <a:p>
            <a:r>
              <a:rPr lang="en-US" dirty="0" smtClean="0"/>
              <a:t>Lightweight design to reduce the overall forces on the legs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4849" y="880237"/>
            <a:ext cx="4607252" cy="312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42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Develop initial robotics platform</a:t>
            </a:r>
          </a:p>
          <a:p>
            <a:r>
              <a:rPr lang="en-US" dirty="0"/>
              <a:t>Public Outreach</a:t>
            </a:r>
          </a:p>
          <a:p>
            <a:pPr lvl="1"/>
            <a:r>
              <a:rPr lang="en-US" dirty="0"/>
              <a:t>Increase interest in STEM </a:t>
            </a:r>
            <a:r>
              <a:rPr lang="en-US" dirty="0" smtClean="0"/>
              <a:t>fields – 15% decrease in STEM interest in 2013</a:t>
            </a:r>
            <a:endParaRPr lang="en-US" dirty="0"/>
          </a:p>
          <a:p>
            <a:pPr lvl="1"/>
            <a:r>
              <a:rPr lang="en-US" dirty="0" smtClean="0"/>
              <a:t>Low math and science proficiency – 65</a:t>
            </a:r>
            <a:r>
              <a:rPr lang="en-US" baseline="30000" dirty="0" smtClean="0"/>
              <a:t>th</a:t>
            </a:r>
            <a:r>
              <a:rPr lang="en-US" dirty="0" smtClean="0"/>
              <a:t> percentile math, 50</a:t>
            </a:r>
            <a:r>
              <a:rPr lang="en-US" baseline="30000" dirty="0" smtClean="0"/>
              <a:t>th</a:t>
            </a:r>
            <a:r>
              <a:rPr lang="en-US" dirty="0" smtClean="0"/>
              <a:t> percentile science</a:t>
            </a:r>
          </a:p>
          <a:p>
            <a:pPr lvl="1"/>
            <a:r>
              <a:rPr lang="en-US" dirty="0" smtClean="0"/>
              <a:t>Fluid Power</a:t>
            </a:r>
            <a:endParaRPr lang="en-US" dirty="0"/>
          </a:p>
          <a:p>
            <a:r>
              <a:rPr lang="en-US" dirty="0"/>
              <a:t>Educational robotics platform</a:t>
            </a:r>
          </a:p>
          <a:p>
            <a:pPr lvl="1"/>
            <a:r>
              <a:rPr lang="en-US" dirty="0"/>
              <a:t>Fluid Power</a:t>
            </a:r>
          </a:p>
          <a:p>
            <a:pPr lvl="1"/>
            <a:r>
              <a:rPr lang="en-US" dirty="0"/>
              <a:t>Control </a:t>
            </a:r>
            <a:r>
              <a:rPr lang="en-US" dirty="0" smtClean="0"/>
              <a:t>Systems</a:t>
            </a:r>
          </a:p>
          <a:p>
            <a:pPr lvl="1"/>
            <a:r>
              <a:rPr lang="en-US" dirty="0" smtClean="0"/>
              <a:t>Robotics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99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Chassis Construction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6105-T5 T-Slotted Aluminum framing</a:t>
            </a:r>
          </a:p>
          <a:p>
            <a:pPr lvl="1"/>
            <a:r>
              <a:rPr lang="en-US" dirty="0"/>
              <a:t>Strong, lightweight </a:t>
            </a:r>
            <a:r>
              <a:rPr lang="en-US" dirty="0" smtClean="0"/>
              <a:t>material</a:t>
            </a:r>
          </a:p>
          <a:p>
            <a:pPr lvl="1"/>
            <a:r>
              <a:rPr lang="en-US" dirty="0" smtClean="0"/>
              <a:t>Yield Strength  = 275 MPa, Ultimate Strength = 310 MPa</a:t>
            </a:r>
            <a:endParaRPr lang="en-US" dirty="0"/>
          </a:p>
          <a:p>
            <a:pPr lvl="1"/>
            <a:r>
              <a:rPr lang="en-US" dirty="0" smtClean="0"/>
              <a:t>Variety of </a:t>
            </a:r>
            <a:r>
              <a:rPr lang="en-US" dirty="0"/>
              <a:t>plates/brackets available for easy </a:t>
            </a:r>
            <a:r>
              <a:rPr lang="en-US" dirty="0" smtClean="0"/>
              <a:t>assembly</a:t>
            </a:r>
          </a:p>
          <a:p>
            <a:r>
              <a:rPr lang="en-US" dirty="0" smtClean="0"/>
              <a:t>Lengths will be cut and assembled using available plates</a:t>
            </a:r>
          </a:p>
          <a:p>
            <a:r>
              <a:rPr lang="en-US" dirty="0" smtClean="0"/>
              <a:t>Addition of cross brace to reduce stress near front legs</a:t>
            </a:r>
          </a:p>
          <a:p>
            <a:r>
              <a:rPr lang="en-US" dirty="0" smtClean="0"/>
              <a:t>Hip and Piston joint will be fashioned with similar attachments as plates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2637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Thigh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on the leg structure of quadruped mammals</a:t>
            </a:r>
          </a:p>
          <a:p>
            <a:pPr lvl="1"/>
            <a:r>
              <a:rPr lang="en-US" dirty="0" smtClean="0"/>
              <a:t>Removal of 3</a:t>
            </a:r>
            <a:r>
              <a:rPr lang="en-US" baseline="30000" dirty="0" smtClean="0"/>
              <a:t>rd</a:t>
            </a:r>
            <a:r>
              <a:rPr lang="en-US" dirty="0" smtClean="0"/>
              <a:t> joint for simplification of design</a:t>
            </a:r>
          </a:p>
          <a:p>
            <a:pPr lvl="1"/>
            <a:r>
              <a:rPr lang="en-US" dirty="0" smtClean="0"/>
              <a:t>Bent thigh to compensate for lost mobility</a:t>
            </a:r>
          </a:p>
          <a:p>
            <a:pPr lvl="1"/>
            <a:r>
              <a:rPr lang="en-US" dirty="0" smtClean="0"/>
              <a:t>Prevents singularity point of knee piston</a:t>
            </a:r>
          </a:p>
          <a:p>
            <a:r>
              <a:rPr lang="en-US" dirty="0" smtClean="0"/>
              <a:t>Rib added at bend to reduce stress felt by joint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9867" y="1204956"/>
            <a:ext cx="3561071" cy="4695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63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Portion of leg that will contact the floor</a:t>
            </a:r>
          </a:p>
          <a:p>
            <a:r>
              <a:rPr lang="en-US" dirty="0" smtClean="0"/>
              <a:t>Length determined by step length</a:t>
            </a:r>
          </a:p>
          <a:p>
            <a:r>
              <a:rPr lang="en-US" dirty="0" smtClean="0"/>
              <a:t>The end of the shank will be dipped in Urethane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130" y="797002"/>
            <a:ext cx="2354580" cy="5417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2437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Thigh/Shank Construction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6061 </a:t>
            </a:r>
            <a:r>
              <a:rPr lang="en-US" dirty="0" smtClean="0"/>
              <a:t>Aluminum Bars</a:t>
            </a:r>
            <a:endParaRPr lang="en-US" dirty="0"/>
          </a:p>
          <a:p>
            <a:pPr lvl="1"/>
            <a:r>
              <a:rPr lang="en-US" dirty="0"/>
              <a:t>Good strength, machinability, and easily </a:t>
            </a:r>
            <a:r>
              <a:rPr lang="en-US" dirty="0" smtClean="0"/>
              <a:t>welded</a:t>
            </a:r>
          </a:p>
          <a:p>
            <a:pPr lvl="1"/>
            <a:r>
              <a:rPr lang="en-US" dirty="0" smtClean="0"/>
              <a:t>Yield Strength = 276 MPa, Ultimate Strength = 310 MPa</a:t>
            </a:r>
          </a:p>
          <a:p>
            <a:pPr lvl="1"/>
            <a:r>
              <a:rPr lang="en-US" dirty="0" smtClean="0"/>
              <a:t>Thigh bend will be welded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1319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Finite Element Analysis of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components tested using “worst case” </a:t>
            </a:r>
            <a:r>
              <a:rPr lang="en-US" dirty="0" err="1" smtClean="0"/>
              <a:t>scenerio</a:t>
            </a:r>
            <a:endParaRPr lang="en-US" dirty="0" smtClean="0"/>
          </a:p>
          <a:p>
            <a:pPr lvl="1"/>
            <a:r>
              <a:rPr lang="en-US" dirty="0" smtClean="0"/>
              <a:t>Moving at top speed</a:t>
            </a:r>
          </a:p>
          <a:p>
            <a:pPr lvl="1"/>
            <a:r>
              <a:rPr lang="en-US" dirty="0" smtClean="0"/>
              <a:t>Creep gait being used</a:t>
            </a:r>
          </a:p>
          <a:p>
            <a:pPr lvl="1"/>
            <a:r>
              <a:rPr lang="en-US" dirty="0" smtClean="0"/>
              <a:t>Hip and Knee joint seized</a:t>
            </a:r>
          </a:p>
          <a:p>
            <a:r>
              <a:rPr lang="en-US" dirty="0" smtClean="0"/>
              <a:t>Mesh</a:t>
            </a:r>
          </a:p>
          <a:p>
            <a:pPr lvl="1"/>
            <a:r>
              <a:rPr lang="en-US" dirty="0" smtClean="0"/>
              <a:t>Surface mesh sufficient</a:t>
            </a:r>
          </a:p>
          <a:p>
            <a:pPr lvl="1"/>
            <a:r>
              <a:rPr lang="en-US" dirty="0" smtClean="0"/>
              <a:t>Kept Tet10 elements to accurately track bending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25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Chassis FEA Result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8" t="603" r="645"/>
          <a:stretch/>
        </p:blipFill>
        <p:spPr>
          <a:xfrm>
            <a:off x="1427147" y="1845891"/>
            <a:ext cx="9439082" cy="4352521"/>
          </a:xfrm>
        </p:spPr>
      </p:pic>
    </p:spTree>
    <p:extLst>
      <p:ext uri="{BB962C8B-B14F-4D97-AF65-F5344CB8AC3E}">
        <p14:creationId xmlns:p14="http://schemas.microsoft.com/office/powerpoint/2010/main" val="36026627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Thigh/Shank FEA result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15" y="1782738"/>
            <a:ext cx="3768314" cy="4613836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74" y="1832886"/>
            <a:ext cx="3532642" cy="4607795"/>
          </a:xfrm>
        </p:spPr>
      </p:pic>
    </p:spTree>
    <p:extLst>
      <p:ext uri="{BB962C8B-B14F-4D97-AF65-F5344CB8AC3E}">
        <p14:creationId xmlns:p14="http://schemas.microsoft.com/office/powerpoint/2010/main" val="15654428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2080" y="0"/>
            <a:ext cx="9905998" cy="1478570"/>
          </a:xfrm>
        </p:spPr>
        <p:txBody>
          <a:bodyPr/>
          <a:lstStyle/>
          <a:p>
            <a:r>
              <a:rPr lang="en-US" dirty="0" smtClean="0"/>
              <a:t>Power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3679" y="1622953"/>
            <a:ext cx="9905999" cy="3541714"/>
          </a:xfrm>
        </p:spPr>
        <p:txBody>
          <a:bodyPr>
            <a:noAutofit/>
          </a:bodyPr>
          <a:lstStyle/>
          <a:p>
            <a:r>
              <a:rPr lang="en-US" sz="2800" dirty="0" smtClean="0"/>
              <a:t>Power source </a:t>
            </a:r>
            <a:r>
              <a:rPr lang="en-US" sz="2800" dirty="0"/>
              <a:t>o</a:t>
            </a:r>
            <a:r>
              <a:rPr lang="en-US" sz="2800" dirty="0" smtClean="0"/>
              <a:t>ptions</a:t>
            </a:r>
          </a:p>
          <a:p>
            <a:r>
              <a:rPr lang="en-US" sz="2800" dirty="0" smtClean="0"/>
              <a:t>Component specifications</a:t>
            </a:r>
          </a:p>
          <a:p>
            <a:pPr marL="457200" lvl="1" indent="0">
              <a:buNone/>
            </a:pPr>
            <a:r>
              <a:rPr lang="en-US" sz="2800" dirty="0" smtClean="0"/>
              <a:t>-Air Cylinders</a:t>
            </a:r>
          </a:p>
          <a:p>
            <a:pPr marL="457200" lvl="1" indent="0">
              <a:buNone/>
            </a:pPr>
            <a:r>
              <a:rPr lang="en-US" sz="2800" dirty="0"/>
              <a:t>-</a:t>
            </a:r>
            <a:r>
              <a:rPr lang="en-US" sz="2800" dirty="0" smtClean="0"/>
              <a:t>Directional Control Valves</a:t>
            </a:r>
          </a:p>
          <a:p>
            <a:pPr marL="457200" lvl="1" indent="0">
              <a:buNone/>
            </a:pPr>
            <a:r>
              <a:rPr lang="en-US" sz="2800" dirty="0"/>
              <a:t>-</a:t>
            </a:r>
            <a:r>
              <a:rPr lang="en-US" sz="2800" dirty="0" smtClean="0"/>
              <a:t>Air Compressors</a:t>
            </a:r>
          </a:p>
          <a:p>
            <a:r>
              <a:rPr lang="en-US" sz="2800" dirty="0" smtClean="0"/>
              <a:t>Other circuit components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0639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3499" y="152400"/>
            <a:ext cx="10972800" cy="990600"/>
          </a:xfrm>
        </p:spPr>
        <p:txBody>
          <a:bodyPr/>
          <a:lstStyle/>
          <a:p>
            <a:r>
              <a:rPr lang="en-US" dirty="0" smtClean="0"/>
              <a:t>Power Source Options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723330" y="1143000"/>
          <a:ext cx="10863619" cy="5403341"/>
        </p:xfrm>
        <a:graphic>
          <a:graphicData uri="http://schemas.openxmlformats.org/drawingml/2006/table">
            <a:tbl>
              <a:tblPr firstRow="1" firstCol="1" bandRow="1"/>
              <a:tblGrid>
                <a:gridCol w="2374389"/>
                <a:gridCol w="4248655"/>
                <a:gridCol w="4240575"/>
              </a:tblGrid>
              <a:tr h="63817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Advantages</a:t>
                      </a:r>
                      <a:endParaRPr lang="en-US" sz="24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Disadvantages</a:t>
                      </a:r>
                      <a:endParaRPr lang="en-US" sz="24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017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/>
                          <a:ea typeface="Calibri"/>
                          <a:cs typeface="Arial"/>
                        </a:rPr>
                        <a:t>Hydraulic Power Source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Arial"/>
                        </a:rPr>
                        <a:t>-Highest achievable power density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Arial"/>
                        </a:rPr>
                        <a:t>-High maintenance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Arial"/>
                        </a:rPr>
                        <a:t>-Heavy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Arial"/>
                        </a:rPr>
                        <a:t>-Dirty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334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/>
                          <a:ea typeface="Calibri"/>
                          <a:cs typeface="Arial"/>
                        </a:rPr>
                        <a:t>Electric Power Source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Arial"/>
                        </a:rPr>
                        <a:t>-Accurate positioning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Arial"/>
                        </a:rPr>
                        <a:t>-Lowest achievable power density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Arial"/>
                        </a:rPr>
                        <a:t>-Noncompliant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017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/>
                          <a:ea typeface="Calibri"/>
                          <a:cs typeface="Arial"/>
                        </a:rPr>
                        <a:t>Pneumatic Power Source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Arial"/>
                        </a:rPr>
                        <a:t>-Higher power density than electric power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Arial"/>
                        </a:rPr>
                        <a:t>-Low Maintenance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Arial"/>
                        </a:rPr>
                        <a:t>-Compliant action from fluid compression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Arial"/>
                        </a:rPr>
                        <a:t>-Compressible fluid causes inaccuracy in positioning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517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Air Cylinders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6666" y="1756615"/>
            <a:ext cx="5903472" cy="14784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570135" y="3489029"/>
                <a:ext cx="5046132" cy="8997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/>
                        </a:rPr>
                        <m:t>𝐹</m:t>
                      </m:r>
                      <m:r>
                        <a:rPr lang="en-US" sz="3200" i="1">
                          <a:latin typeface="Cambria Math"/>
                        </a:rPr>
                        <m:t> =</m:t>
                      </m:r>
                      <m:sSub>
                        <m:sSubPr>
                          <m:ctrlPr>
                            <a:rPr lang="en-US" sz="3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3200" i="1">
                              <a:latin typeface="Cambria Math"/>
                            </a:rPr>
                            <m:t>𝑐𝑎𝑝</m:t>
                          </m:r>
                        </m:sub>
                      </m:sSub>
                      <m:sSub>
                        <m:sSubPr>
                          <m:ctrlPr>
                            <a:rPr lang="en-US" sz="3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3200" i="1">
                              <a:latin typeface="Cambria Math"/>
                            </a:rPr>
                            <m:t>𝑐𝑎𝑝</m:t>
                          </m:r>
                        </m:sub>
                      </m:sSub>
                      <m:r>
                        <a:rPr lang="en-US" sz="3200" i="1">
                          <a:latin typeface="Cambria Math"/>
                        </a:rPr>
                        <m:t> −</m:t>
                      </m:r>
                      <m:sSub>
                        <m:sSubPr>
                          <m:ctrlPr>
                            <a:rPr lang="en-US" sz="3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3200" i="1">
                              <a:latin typeface="Cambria Math"/>
                            </a:rPr>
                            <m:t>𝑟𝑜𝑑</m:t>
                          </m:r>
                        </m:sub>
                      </m:sSub>
                      <m:sSub>
                        <m:sSubPr>
                          <m:ctrlPr>
                            <a:rPr lang="en-US" sz="3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3200" i="1">
                              <a:latin typeface="Cambria Math"/>
                            </a:rPr>
                            <m:t>𝑟𝑜𝑑</m:t>
                          </m:r>
                        </m:sub>
                      </m:sSub>
                    </m:oMath>
                  </m:oMathPara>
                </a14:m>
                <a:endParaRPr lang="en-US" sz="3200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0135" y="3489029"/>
                <a:ext cx="5046132" cy="89973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508000" y="1600200"/>
            <a:ext cx="5181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Converts fluid power into mechanical power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Position Feedback </a:t>
            </a:r>
            <a:r>
              <a:rPr lang="en-US" sz="2800" dirty="0" smtClean="0"/>
              <a:t>Sensor (PFS)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Dual-acting</a:t>
            </a:r>
            <a:endParaRPr lang="en-US" sz="28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609600" y="3505200"/>
            <a:ext cx="7620000" cy="26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/>
              <a:t>Specifications limited by:</a:t>
            </a:r>
            <a:endParaRPr lang="en-US" sz="2800" dirty="0"/>
          </a:p>
          <a:p>
            <a:pPr>
              <a:lnSpc>
                <a:spcPct val="150000"/>
              </a:lnSpc>
            </a:pPr>
            <a:r>
              <a:rPr lang="en-US" sz="2800" dirty="0" smtClean="0"/>
              <a:t>-Volume available for cylinder placement</a:t>
            </a:r>
            <a:endParaRPr lang="en-US" sz="2800" dirty="0"/>
          </a:p>
          <a:p>
            <a:pPr>
              <a:lnSpc>
                <a:spcPct val="150000"/>
              </a:lnSpc>
            </a:pPr>
            <a:r>
              <a:rPr lang="en-US" sz="2800" dirty="0" smtClean="0"/>
              <a:t>-Necessary pressure</a:t>
            </a:r>
            <a:endParaRPr lang="en-US" sz="2800" dirty="0"/>
          </a:p>
          <a:p>
            <a:pPr>
              <a:lnSpc>
                <a:spcPct val="150000"/>
              </a:lnSpc>
            </a:pPr>
            <a:r>
              <a:rPr lang="en-US" sz="2800" dirty="0" smtClean="0"/>
              <a:t>-Necessary volumetric flow rate</a:t>
            </a:r>
          </a:p>
        </p:txBody>
      </p:sp>
    </p:spTree>
    <p:extLst>
      <p:ext uri="{BB962C8B-B14F-4D97-AF65-F5344CB8AC3E}">
        <p14:creationId xmlns:p14="http://schemas.microsoft.com/office/powerpoint/2010/main" val="3261995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Design Decisions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063390"/>
          </a:xfrm>
        </p:spPr>
        <p:txBody>
          <a:bodyPr>
            <a:normAutofit/>
          </a:bodyPr>
          <a:lstStyle/>
          <a:p>
            <a:r>
              <a:rPr lang="en-US" dirty="0"/>
              <a:t>Quadruped Locomotion</a:t>
            </a:r>
          </a:p>
          <a:p>
            <a:pPr lvl="1"/>
            <a:r>
              <a:rPr lang="en-US" dirty="0"/>
              <a:t>Agile motion</a:t>
            </a:r>
          </a:p>
          <a:p>
            <a:pPr lvl="1"/>
            <a:r>
              <a:rPr lang="en-US" dirty="0"/>
              <a:t>Stable</a:t>
            </a:r>
          </a:p>
          <a:p>
            <a:pPr lvl="1"/>
            <a:r>
              <a:rPr lang="en-US" dirty="0"/>
              <a:t>Rugged </a:t>
            </a:r>
            <a:r>
              <a:rPr lang="en-US" dirty="0" smtClean="0"/>
              <a:t>Terrain</a:t>
            </a:r>
          </a:p>
          <a:p>
            <a:pPr lvl="1"/>
            <a:r>
              <a:rPr lang="en-US" dirty="0" smtClean="0"/>
              <a:t>Two Links per Leg</a:t>
            </a:r>
            <a:endParaRPr lang="en-US" dirty="0"/>
          </a:p>
          <a:p>
            <a:r>
              <a:rPr lang="en-US" dirty="0"/>
              <a:t>Pneumatic Power</a:t>
            </a:r>
          </a:p>
          <a:p>
            <a:pPr lvl="1"/>
            <a:r>
              <a:rPr lang="en-US" dirty="0"/>
              <a:t>High energy density</a:t>
            </a:r>
          </a:p>
          <a:p>
            <a:pPr lvl="1"/>
            <a:r>
              <a:rPr lang="en-US" dirty="0"/>
              <a:t>Clean and </a:t>
            </a:r>
            <a:r>
              <a:rPr lang="en-US" dirty="0" smtClean="0"/>
              <a:t>lightweight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19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5866" y="238207"/>
            <a:ext cx="6620933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Specification process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671073" y="1056931"/>
                <a:ext cx="6062133" cy="5678785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sz="2200" b="1" dirty="0" smtClean="0"/>
                  <a:t>Extend phase: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smtClean="0">
                        <a:latin typeface="Cambria Math"/>
                      </a:rPr>
                      <m:t>P</m:t>
                    </m:r>
                    <m:r>
                      <a:rPr lang="en-US" sz="220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200" i="1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200">
                            <a:latin typeface="Cambria Math"/>
                          </a:rPr>
                          <m:t>F</m:t>
                        </m:r>
                      </m:num>
                      <m:den>
                        <m:sSub>
                          <m:sSubPr>
                            <m:ctrlPr>
                              <a:rPr lang="en-US" sz="2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>
                                <a:latin typeface="Cambria Math"/>
                              </a:rPr>
                              <m:t>A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200">
                                <a:latin typeface="Cambria Math"/>
                              </a:rPr>
                              <m:t>cap</m:t>
                            </m:r>
                          </m:sub>
                        </m:sSub>
                      </m:den>
                    </m:f>
                    <m:r>
                      <a:rPr lang="en-US" sz="2200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sz="22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/>
                          </a:rPr>
                          <m:t>178 </m:t>
                        </m:r>
                        <m:sSub>
                          <m:sSubPr>
                            <m:ctrlPr>
                              <a:rPr lang="en-US" sz="2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/>
                              </a:rPr>
                              <m:t>𝑙𝑏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/>
                              </a:rPr>
                              <m:t>𝑓</m:t>
                            </m:r>
                          </m:sub>
                        </m:sSub>
                      </m:num>
                      <m:den>
                        <m:r>
                          <a:rPr lang="en-US" sz="2200" b="0" i="1" smtClean="0">
                            <a:latin typeface="Cambria Math"/>
                          </a:rPr>
                          <m:t>3.1416 </m:t>
                        </m:r>
                        <m:sSup>
                          <m:sSupPr>
                            <m:ctrlPr>
                              <a:rPr lang="en-US" sz="22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latin typeface="Cambria Math"/>
                              </a:rPr>
                              <m:t>𝑖𝑛</m:t>
                            </m:r>
                          </m:e>
                          <m:sup>
                            <m:r>
                              <a:rPr lang="en-US" sz="22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200" b="0" i="1" smtClean="0">
                        <a:latin typeface="Cambria Math"/>
                      </a:rPr>
                      <m:t>=</m:t>
                    </m:r>
                    <m:r>
                      <a:rPr lang="en-US" sz="2200" b="1" i="1" smtClean="0">
                        <a:latin typeface="Cambria Math"/>
                      </a:rPr>
                      <m:t>𝟓𝟔</m:t>
                    </m:r>
                    <m:r>
                      <a:rPr lang="en-US" sz="2200" b="1" i="1" smtClean="0">
                        <a:latin typeface="Cambria Math"/>
                      </a:rPr>
                      <m:t>.</m:t>
                    </m:r>
                    <m:r>
                      <a:rPr lang="en-US" sz="2200" b="1" i="1" smtClean="0">
                        <a:latin typeface="Cambria Math"/>
                      </a:rPr>
                      <m:t>𝟔𝟔</m:t>
                    </m:r>
                    <m:r>
                      <a:rPr lang="en-US" sz="2200" b="1" i="1" smtClean="0">
                        <a:latin typeface="Cambria Math"/>
                      </a:rPr>
                      <m:t> </m:t>
                    </m:r>
                    <m:r>
                      <a:rPr lang="en-US" sz="2200" b="1" i="1" smtClean="0">
                        <a:latin typeface="Cambria Math"/>
                      </a:rPr>
                      <m:t>𝒑𝒔𝒊</m:t>
                    </m:r>
                  </m:oMath>
                </a14:m>
                <a:r>
                  <a:rPr lang="en-US" sz="2200" b="1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200" b="1" dirty="0"/>
                  <a:t>Retract Phase</a:t>
                </a:r>
                <a:r>
                  <a:rPr lang="en-US" sz="2200" b="1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sz="2200" b="1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smtClean="0">
                        <a:latin typeface="Cambria Math"/>
                      </a:rPr>
                      <m:t>P</m:t>
                    </m:r>
                    <m:r>
                      <a:rPr lang="en-US" sz="220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200" i="1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200">
                            <a:latin typeface="Cambria Math"/>
                          </a:rPr>
                          <m:t>F</m:t>
                        </m:r>
                      </m:num>
                      <m:den>
                        <m:sSub>
                          <m:sSubPr>
                            <m:ctrlPr>
                              <a:rPr lang="en-US" sz="2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>
                                <a:latin typeface="Cambria Math"/>
                              </a:rPr>
                              <m:t>A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200">
                                <a:latin typeface="Cambria Math"/>
                              </a:rPr>
                              <m:t>cap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/>
                              </a:rPr>
                              <m:t>𝑟𝑜𝑑</m:t>
                            </m:r>
                          </m:sub>
                        </m:sSub>
                      </m:den>
                    </m:f>
                    <m:r>
                      <a:rPr lang="en-US" sz="2200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sz="22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/>
                          </a:rPr>
                          <m:t>178 </m:t>
                        </m:r>
                        <m:sSub>
                          <m:sSubPr>
                            <m:ctrlPr>
                              <a:rPr lang="en-US" sz="2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/>
                              </a:rPr>
                              <m:t>𝑙𝑏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/>
                              </a:rPr>
                              <m:t>𝑓</m:t>
                            </m:r>
                          </m:sub>
                        </m:sSub>
                      </m:num>
                      <m:den>
                        <m:r>
                          <a:rPr lang="en-US" sz="2200" b="0" i="1" smtClean="0">
                            <a:latin typeface="Cambria Math"/>
                          </a:rPr>
                          <m:t>3.1416 </m:t>
                        </m:r>
                        <m:sSup>
                          <m:sSupPr>
                            <m:ctrlPr>
                              <a:rPr lang="en-US" sz="22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latin typeface="Cambria Math"/>
                              </a:rPr>
                              <m:t>𝑖𝑛</m:t>
                            </m:r>
                          </m:e>
                          <m:sup>
                            <m:r>
                              <a:rPr lang="en-US" sz="22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200" b="0" i="1" smtClean="0">
                            <a:latin typeface="Cambria Math"/>
                          </a:rPr>
                          <m:t>  −0.196</m:t>
                        </m:r>
                        <m:sSup>
                          <m:sSupPr>
                            <m:ctrlPr>
                              <a:rPr lang="en-US" sz="22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sz="2200" b="0" i="1" smtClean="0">
                                <a:latin typeface="Cambria Math"/>
                              </a:rPr>
                              <m:t>𝑖𝑛</m:t>
                            </m:r>
                          </m:e>
                          <m:sup>
                            <m:r>
                              <a:rPr lang="en-US" sz="22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200" b="0" i="1" smtClean="0">
                        <a:latin typeface="Cambria Math"/>
                      </a:rPr>
                      <m:t>=</m:t>
                    </m:r>
                    <m:r>
                      <a:rPr lang="en-US" sz="2200" b="1" i="1" smtClean="0">
                        <a:latin typeface="Cambria Math"/>
                      </a:rPr>
                      <m:t>𝟓𝟔</m:t>
                    </m:r>
                    <m:r>
                      <a:rPr lang="en-US" sz="2200" b="1" i="1" smtClean="0">
                        <a:latin typeface="Cambria Math"/>
                      </a:rPr>
                      <m:t>.</m:t>
                    </m:r>
                    <m:r>
                      <a:rPr lang="en-US" sz="2200" b="1" i="1" smtClean="0">
                        <a:latin typeface="Cambria Math"/>
                      </a:rPr>
                      <m:t>𝟖</m:t>
                    </m:r>
                    <m:r>
                      <a:rPr lang="en-US" sz="2200" b="1" i="1" smtClean="0">
                        <a:latin typeface="Cambria Math"/>
                      </a:rPr>
                      <m:t> </m:t>
                    </m:r>
                    <m:r>
                      <a:rPr lang="en-US" sz="2200" b="1" i="1" smtClean="0">
                        <a:latin typeface="Cambria Math"/>
                      </a:rPr>
                      <m:t>𝒑𝒔𝒊</m:t>
                    </m:r>
                  </m:oMath>
                </a14:m>
                <a:r>
                  <a:rPr lang="en-US" sz="2200" b="1" dirty="0" smtClean="0"/>
                  <a:t> </a:t>
                </a:r>
                <a:endParaRPr lang="en-US" sz="2200" dirty="0" smtClean="0"/>
              </a:p>
              <a:p>
                <a:pPr marL="0" indent="0">
                  <a:buNone/>
                </a:pPr>
                <a:endParaRPr lang="en-US" sz="2200" b="1" dirty="0" smtClean="0"/>
              </a:p>
              <a:p>
                <a:pPr marL="0" indent="0">
                  <a:buNone/>
                </a:pPr>
                <a:r>
                  <a:rPr lang="en-US" sz="2200" b="1" dirty="0" smtClean="0"/>
                  <a:t>Total Volumetric Flow: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</a:rPr>
                      <m:t>𝑄</m:t>
                    </m:r>
                    <m:r>
                      <a:rPr lang="en-US" sz="22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/>
                          </a:rPr>
                          <m:t>(</m:t>
                        </m:r>
                        <m:r>
                          <a:rPr lang="en-US" sz="22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𝑝</m:t>
                        </m:r>
                        <m:r>
                          <a:rPr lang="en-US" sz="2200" b="0" i="1" smtClean="0">
                            <a:latin typeface="Cambria Math"/>
                          </a:rPr>
                          <m:t>𝑖𝑠𝑡𝑜𝑛</m:t>
                        </m:r>
                      </m:sub>
                    </m:sSub>
                    <m:sSub>
                      <m:sSubPr>
                        <m:ctrlPr>
                          <a:rPr lang="en-US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/>
                          </a:rPr>
                          <m:t>)(</m:t>
                        </m:r>
                        <m:r>
                          <a:rPr lang="en-US" sz="2200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𝑇</m:t>
                        </m:r>
                        <m:r>
                          <a:rPr lang="en-US" sz="2200" b="0" i="1" smtClean="0">
                            <a:latin typeface="Cambria Math"/>
                          </a:rPr>
                          <m:t>𝑜𝑡𝑎𝑙</m:t>
                        </m:r>
                      </m:sub>
                    </m:sSub>
                    <m:r>
                      <a:rPr lang="en-US" sz="2200" b="0" i="1" smtClean="0">
                        <a:latin typeface="Cambria Math"/>
                      </a:rPr>
                      <m:t>)(</m:t>
                    </m:r>
                    <m:r>
                      <a:rPr lang="en-US" sz="2200" i="1">
                        <a:latin typeface="Cambria Math"/>
                      </a:rPr>
                      <m:t>𝑁</m:t>
                    </m:r>
                    <m:r>
                      <a:rPr lang="en-US" sz="2200" b="0" i="1" smtClean="0">
                        <a:latin typeface="Cambria Math"/>
                      </a:rPr>
                      <m:t>)(</m:t>
                    </m:r>
                    <m:r>
                      <a:rPr lang="en-US" sz="2200" i="1">
                        <a:latin typeface="Cambria Math"/>
                      </a:rPr>
                      <m:t>𝐶</m:t>
                    </m:r>
                    <m:r>
                      <a:rPr lang="en-US" sz="2200" b="0" i="1" smtClean="0">
                        <a:latin typeface="Cambria Math"/>
                      </a:rPr>
                      <m:t>𝑜𝑚𝑝𝑟𝑒𝑠𝑠𝑖𝑜𝑛</m:t>
                    </m:r>
                    <m:r>
                      <a:rPr lang="en-US" sz="2200" b="0" i="1" smtClean="0">
                        <a:latin typeface="Cambria Math"/>
                      </a:rPr>
                      <m:t> </m:t>
                    </m:r>
                    <m:r>
                      <a:rPr lang="en-US" sz="2200" b="0" i="1" smtClean="0">
                        <a:latin typeface="Cambria Math"/>
                      </a:rPr>
                      <m:t>𝑅𝑎𝑡𝑖𝑜</m:t>
                    </m:r>
                    <m:r>
                      <a:rPr lang="en-US" sz="22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200" dirty="0" smtClean="0"/>
                  <a:t> </a:t>
                </a:r>
                <a:endParaRPr lang="en-US" sz="2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i="1" smtClean="0">
                          <a:latin typeface="Cambria Math"/>
                        </a:rPr>
                        <m:t>𝑄</m:t>
                      </m:r>
                      <m:r>
                        <a:rPr lang="en-US" sz="220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200" b="0" i="1" smtClean="0">
                              <a:latin typeface="Cambria Math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2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200" i="1" smtClean="0">
                                  <a:latin typeface="Cambria Math"/>
                                </a:rPr>
                                <m:t>3</m:t>
                              </m:r>
                              <m:r>
                                <a:rPr lang="en-US" sz="2200" b="0" i="1" smtClean="0">
                                  <a:latin typeface="Cambria Math"/>
                                </a:rPr>
                                <m:t>.1416 </m:t>
                              </m:r>
                              <m:sSup>
                                <m:sSupPr>
                                  <m:ctrlPr>
                                    <a:rPr lang="en-US" sz="22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𝑖𝑛</m:t>
                                  </m:r>
                                </m:e>
                                <m:sup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d>
                            <m:dPr>
                              <m:ctrlPr>
                                <a:rPr lang="en-US" sz="22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/>
                                </a:rPr>
                                <m:t>8 </m:t>
                              </m:r>
                              <m:r>
                                <a:rPr lang="en-US" sz="2200" b="0" i="1" smtClean="0">
                                  <a:latin typeface="Cambria Math"/>
                                </a:rPr>
                                <m:t>𝑖𝑛</m:t>
                              </m:r>
                            </m:e>
                          </m:d>
                          <m:d>
                            <m:dPr>
                              <m:ctrlPr>
                                <a:rPr lang="en-US" sz="22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/>
                                </a:rPr>
                                <m:t>60</m:t>
                              </m:r>
                            </m:e>
                          </m:d>
                          <m:d>
                            <m:dPr>
                              <m:ctrlPr>
                                <a:rPr lang="en-US" sz="22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200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56.73</m:t>
                                  </m:r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𝑝𝑠𝑖</m:t>
                                  </m:r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+14.7</m:t>
                                  </m:r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𝑝𝑠𝑖</m:t>
                                  </m:r>
                                </m:num>
                                <m:den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14.7</m:t>
                                  </m:r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𝑝𝑠𝑖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22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1728</m:t>
                              </m:r>
                              <m:f>
                                <m:fPr>
                                  <m:ctrlPr>
                                    <a:rPr lang="en-US" sz="22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sSup>
                                    <m:sSupPr>
                                      <m:ctrlPr>
                                        <a:rPr lang="en-US" sz="2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sSup>
                                    <m:sSupPr>
                                      <m:ctrlPr>
                                        <a:rPr lang="en-US" sz="2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den>
                      </m:f>
                    </m:oMath>
                  </m:oMathPara>
                </a14:m>
                <a:endParaRPr lang="en-US" sz="2200" b="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200" b="1" i="1" smtClean="0">
                        <a:latin typeface="Cambria Math"/>
                      </a:rPr>
                      <m:t>𝑸</m:t>
                    </m:r>
                    <m:r>
                      <a:rPr lang="en-US" sz="2200" b="1" i="1" smtClean="0">
                        <a:latin typeface="Cambria Math"/>
                      </a:rPr>
                      <m:t>=</m:t>
                    </m:r>
                    <m:r>
                      <a:rPr lang="en-US" sz="2200" b="1" i="1" smtClean="0">
                        <a:latin typeface="Cambria Math"/>
                      </a:rPr>
                      <m:t>𝟒</m:t>
                    </m:r>
                    <m:r>
                      <a:rPr lang="en-US" sz="2200" b="1" i="1" smtClean="0">
                        <a:latin typeface="Cambria Math"/>
                      </a:rPr>
                      <m:t>.</m:t>
                    </m:r>
                    <m:r>
                      <a:rPr lang="en-US" sz="2200" b="1" i="1" smtClean="0">
                        <a:latin typeface="Cambria Math"/>
                      </a:rPr>
                      <m:t>𝟐𝟒</m:t>
                    </m:r>
                    <m:r>
                      <a:rPr lang="en-US" sz="2200" b="1" i="1" smtClean="0">
                        <a:latin typeface="Cambria Math"/>
                      </a:rPr>
                      <m:t> </m:t>
                    </m:r>
                    <m:f>
                      <m:fPr>
                        <m:ctrlPr>
                          <a:rPr lang="en-US" sz="2200" b="1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200" b="1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200" b="1" i="1" smtClean="0">
                                <a:latin typeface="Cambria Math"/>
                              </a:rPr>
                              <m:t>𝒇𝒕</m:t>
                            </m:r>
                          </m:e>
                          <m:sup>
                            <m:r>
                              <a:rPr lang="en-US" sz="2200" b="1" i="1" smtClean="0">
                                <a:latin typeface="Cambria Math"/>
                              </a:rPr>
                              <m:t>𝟑</m:t>
                            </m:r>
                          </m:sup>
                        </m:sSup>
                      </m:num>
                      <m:den>
                        <m:r>
                          <a:rPr lang="en-US" sz="2200" b="1" i="1" smtClean="0">
                            <a:latin typeface="Cambria Math"/>
                          </a:rPr>
                          <m:t>𝒎𝒊𝒏</m:t>
                        </m:r>
                      </m:den>
                    </m:f>
                  </m:oMath>
                </a14:m>
                <a:r>
                  <a:rPr lang="en-US" sz="2200" b="1" dirty="0" smtClean="0"/>
                  <a:t> at STP</a:t>
                </a:r>
                <a:endParaRPr lang="en-US" sz="2200" b="1" dirty="0"/>
              </a:p>
              <a:p>
                <a:pPr marL="0" indent="0">
                  <a:buNone/>
                </a:pPr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71073" y="1056931"/>
                <a:ext cx="6062133" cy="5678785"/>
              </a:xfrm>
              <a:blipFill rotWithShape="1">
                <a:blip r:embed="rId2"/>
                <a:stretch>
                  <a:fillRect l="-1005" t="-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880500" y="3789847"/>
            <a:ext cx="32202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Selected Cylinder Spec</a:t>
            </a:r>
            <a:r>
              <a:rPr lang="en-US" sz="2400" dirty="0" smtClean="0"/>
              <a:t>:</a:t>
            </a:r>
          </a:p>
          <a:p>
            <a:r>
              <a:rPr lang="en-US" sz="2400" dirty="0" smtClean="0"/>
              <a:t>2 inch </a:t>
            </a:r>
            <a:r>
              <a:rPr lang="en-US" sz="2400" dirty="0" smtClean="0"/>
              <a:t>bore </a:t>
            </a:r>
            <a:r>
              <a:rPr lang="en-US" sz="2400" dirty="0"/>
              <a:t>d</a:t>
            </a:r>
            <a:r>
              <a:rPr lang="en-US" sz="2400" dirty="0" smtClean="0"/>
              <a:t>iameter</a:t>
            </a:r>
            <a:endParaRPr lang="en-US" sz="2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880500" y="1127950"/>
            <a:ext cx="3766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Required Cylinder Specs</a:t>
            </a:r>
            <a:r>
              <a:rPr lang="en-US" sz="2400" dirty="0" smtClean="0"/>
              <a:t>:</a:t>
            </a:r>
          </a:p>
          <a:p>
            <a:r>
              <a:rPr lang="en-US" sz="2400" dirty="0" smtClean="0"/>
              <a:t>178 </a:t>
            </a:r>
            <a:r>
              <a:rPr lang="en-US" sz="2400" dirty="0" err="1" smtClean="0"/>
              <a:t>lb</a:t>
            </a:r>
            <a:r>
              <a:rPr lang="en-US" sz="2400" baseline="-25000" dirty="0" err="1" smtClean="0"/>
              <a:t>f</a:t>
            </a:r>
            <a:r>
              <a:rPr lang="en-US" sz="2400" dirty="0" smtClean="0"/>
              <a:t> max output</a:t>
            </a:r>
          </a:p>
          <a:p>
            <a:r>
              <a:rPr lang="en-US" sz="2400" dirty="0" smtClean="0"/>
              <a:t>4 inch stroke length</a:t>
            </a:r>
          </a:p>
          <a:p>
            <a:r>
              <a:rPr lang="en-US" sz="2400" dirty="0" smtClean="0"/>
              <a:t>60 cycles per minute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0602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74638"/>
            <a:ext cx="108712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Directional Control Valves (DCV)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69085" y="1364952"/>
            <a:ext cx="3454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Controls fluid flow </a:t>
            </a:r>
            <a:r>
              <a:rPr lang="en-US" sz="2400" dirty="0" smtClean="0"/>
              <a:t>into</a:t>
            </a:r>
            <a:r>
              <a:rPr lang="en-US" sz="2400" dirty="0" smtClean="0"/>
              <a:t> </a:t>
            </a:r>
            <a:r>
              <a:rPr lang="en-US" sz="2400" dirty="0" smtClean="0"/>
              <a:t>air cylinders based on spool position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 descr="http://www.daerospace.com/HydraulicSystems/DVHFigure%20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8077" y="1364952"/>
            <a:ext cx="7729624" cy="2068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329689" y="3200400"/>
            <a:ext cx="7823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Specifications determined by:</a:t>
            </a:r>
          </a:p>
          <a:p>
            <a:r>
              <a:rPr lang="en-US" sz="2400" dirty="0" smtClean="0"/>
              <a:t>-Necessary volumetric flow rate to air cylinder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081949" y="1598416"/>
            <a:ext cx="142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4-3 DCV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5" name="Picture 14" descr="D:\MyDocs\Desktop\Cv to SCFM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" y="4203971"/>
            <a:ext cx="10566400" cy="1100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7" name="Picture 3" descr="D:\MyDocs\Desktop\cv examp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559357"/>
            <a:ext cx="11074400" cy="880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55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15962"/>
          </a:xfrm>
        </p:spPr>
        <p:txBody>
          <a:bodyPr>
            <a:normAutofit/>
          </a:bodyPr>
          <a:lstStyle/>
          <a:p>
            <a:r>
              <a:rPr lang="en-US" dirty="0" smtClean="0"/>
              <a:t>Air Compressor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2505727"/>
          </a:xfrm>
        </p:spPr>
        <p:txBody>
          <a:bodyPr/>
          <a:lstStyle/>
          <a:p>
            <a:r>
              <a:rPr lang="en-US" dirty="0" smtClean="0"/>
              <a:t>Compresses air absorbed from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surrounding environment</a:t>
            </a:r>
          </a:p>
          <a:p>
            <a:r>
              <a:rPr lang="en-US" dirty="0" smtClean="0"/>
              <a:t>Feeds to components downstream</a:t>
            </a:r>
          </a:p>
        </p:txBody>
      </p:sp>
      <p:pic>
        <p:nvPicPr>
          <p:cNvPr id="2050" name="Picture 2" descr="http://ecx.images-amazon.com/images/I/51pCZSRl-fL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9"/>
          <a:stretch/>
        </p:blipFill>
        <p:spPr bwMode="auto">
          <a:xfrm>
            <a:off x="7994225" y="1211948"/>
            <a:ext cx="3187179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51434" y="3810000"/>
            <a:ext cx="958241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/>
              <a:t>Specifications determined by: 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-Maximum </a:t>
            </a:r>
            <a:r>
              <a:rPr lang="en-US" sz="2800" dirty="0" smtClean="0"/>
              <a:t>pressure </a:t>
            </a:r>
            <a:r>
              <a:rPr lang="en-US" sz="2800" dirty="0" smtClean="0"/>
              <a:t>required by air cylinders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-Average volumetric flow rate required by air cylinders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66154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480" y="135467"/>
            <a:ext cx="9905998" cy="1478570"/>
          </a:xfrm>
        </p:spPr>
        <p:txBody>
          <a:bodyPr/>
          <a:lstStyle/>
          <a:p>
            <a:r>
              <a:rPr lang="en-US" dirty="0" smtClean="0"/>
              <a:t>Selected Specifications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0534" y="1913468"/>
            <a:ext cx="10183811" cy="4080934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/>
              <a:t>Air </a:t>
            </a:r>
            <a:r>
              <a:rPr lang="en-US" sz="2800" dirty="0" smtClean="0"/>
              <a:t>Cylinders w/ PFS </a:t>
            </a:r>
            <a:r>
              <a:rPr lang="en-US" sz="2800" dirty="0" smtClean="0"/>
              <a:t>(8): 2 inch </a:t>
            </a:r>
            <a:r>
              <a:rPr lang="en-US" sz="2800" dirty="0"/>
              <a:t>b</a:t>
            </a:r>
            <a:r>
              <a:rPr lang="en-US" sz="2800" dirty="0" smtClean="0"/>
              <a:t>ore </a:t>
            </a:r>
            <a:r>
              <a:rPr lang="en-US" sz="2800" dirty="0"/>
              <a:t>d</a:t>
            </a:r>
            <a:r>
              <a:rPr lang="en-US" sz="2800" dirty="0" smtClean="0"/>
              <a:t>iameter, 3 inch </a:t>
            </a:r>
            <a:r>
              <a:rPr lang="en-US" sz="2800" dirty="0"/>
              <a:t>s</a:t>
            </a:r>
            <a:r>
              <a:rPr lang="en-US" sz="2800" dirty="0" smtClean="0"/>
              <a:t>troke length for shank, 4 inch stroke length for thigh</a:t>
            </a:r>
          </a:p>
          <a:p>
            <a:pPr marL="0" indent="0">
              <a:buNone/>
            </a:pPr>
            <a:r>
              <a:rPr lang="en-US" sz="2800" dirty="0" smtClean="0"/>
              <a:t>Directional Control Valves (8): 4 ports, 3 spool positions, </a:t>
            </a:r>
            <a:r>
              <a:rPr lang="en-US" sz="2800" dirty="0" err="1" smtClean="0"/>
              <a:t>C</a:t>
            </a:r>
            <a:r>
              <a:rPr lang="en-US" sz="2800" baseline="-25000" dirty="0" err="1" smtClean="0"/>
              <a:t>v</a:t>
            </a:r>
            <a:r>
              <a:rPr lang="en-US" sz="2800" dirty="0" smtClean="0"/>
              <a:t> = 0.67 (21 CFM)</a:t>
            </a:r>
          </a:p>
          <a:p>
            <a:pPr marL="0" indent="0">
              <a:buNone/>
            </a:pPr>
            <a:r>
              <a:rPr lang="en-US" sz="2800" dirty="0" smtClean="0"/>
              <a:t>Air Compressor: 10 gallon, 5.3 CFM (At 90 psi), 125 psi maximum pressure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57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6535" y="211666"/>
            <a:ext cx="9397998" cy="549486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900" dirty="0" smtClean="0"/>
              <a:t>Remaining Pneumatic </a:t>
            </a:r>
            <a:r>
              <a:rPr lang="en-US" sz="3900" dirty="0"/>
              <a:t>components </a:t>
            </a:r>
            <a:r>
              <a:rPr lang="en-US" sz="3900" dirty="0" smtClean="0"/>
              <a:t>include: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3000" dirty="0" smtClean="0"/>
              <a:t>Receiver Tank</a:t>
            </a:r>
          </a:p>
          <a:p>
            <a:pPr marL="0" indent="0">
              <a:buNone/>
            </a:pPr>
            <a:r>
              <a:rPr lang="en-US" sz="3000" dirty="0" smtClean="0"/>
              <a:t>-</a:t>
            </a:r>
            <a:r>
              <a:rPr lang="en-US" sz="2800" dirty="0" smtClean="0"/>
              <a:t>Sized depending on additional flow needs</a:t>
            </a:r>
          </a:p>
          <a:p>
            <a:pPr marL="0" indent="0">
              <a:buNone/>
            </a:pPr>
            <a:r>
              <a:rPr lang="en-US" sz="3000" dirty="0" smtClean="0"/>
              <a:t>Solenoid </a:t>
            </a:r>
            <a:r>
              <a:rPr lang="en-US" sz="3000" dirty="0"/>
              <a:t>V</a:t>
            </a:r>
            <a:r>
              <a:rPr lang="en-US" sz="3000" dirty="0" smtClean="0"/>
              <a:t>alve </a:t>
            </a:r>
          </a:p>
          <a:p>
            <a:pPr marL="0" indent="0">
              <a:buNone/>
            </a:pPr>
            <a:r>
              <a:rPr lang="en-US" sz="3000" dirty="0" smtClean="0"/>
              <a:t>-</a:t>
            </a:r>
            <a:r>
              <a:rPr lang="en-US" sz="2800" dirty="0" smtClean="0"/>
              <a:t>Main on/off switch of fluid flow to system</a:t>
            </a:r>
          </a:p>
          <a:p>
            <a:pPr marL="0" indent="0">
              <a:buNone/>
            </a:pPr>
            <a:r>
              <a:rPr lang="en-US" sz="3000" dirty="0" smtClean="0"/>
              <a:t>Pressure </a:t>
            </a:r>
            <a:r>
              <a:rPr lang="en-US" sz="3000" dirty="0"/>
              <a:t>R</a:t>
            </a:r>
            <a:r>
              <a:rPr lang="en-US" sz="3000" dirty="0" smtClean="0"/>
              <a:t>elief Valve</a:t>
            </a:r>
          </a:p>
          <a:p>
            <a:pPr marL="0" indent="0">
              <a:buNone/>
            </a:pPr>
            <a:r>
              <a:rPr lang="en-US" sz="3000" dirty="0" smtClean="0"/>
              <a:t>-</a:t>
            </a:r>
            <a:r>
              <a:rPr lang="en-US" sz="2800" dirty="0" smtClean="0"/>
              <a:t>Dictates </a:t>
            </a:r>
            <a:r>
              <a:rPr lang="en-US" sz="2800" dirty="0" smtClean="0"/>
              <a:t>maximum system pressure</a:t>
            </a:r>
            <a:endParaRPr lang="en-US" sz="2800" dirty="0" smtClean="0"/>
          </a:p>
          <a:p>
            <a:pPr marL="0" indent="0">
              <a:buNone/>
            </a:pPr>
            <a:r>
              <a:rPr lang="en-US" sz="3000" dirty="0" smtClean="0"/>
              <a:t>Tubing</a:t>
            </a:r>
          </a:p>
          <a:p>
            <a:pPr marL="0" indent="0">
              <a:buNone/>
            </a:pPr>
            <a:endParaRPr lang="en-US" sz="3000" dirty="0" smtClean="0"/>
          </a:p>
        </p:txBody>
      </p:sp>
      <p:pic>
        <p:nvPicPr>
          <p:cNvPr id="8" name="Picture 7" descr="http://www.upperplumbers.co.uk/images/Text/Gas_safety/Solenoid-Valve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2334" y="1109132"/>
            <a:ext cx="4267201" cy="25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http://www.automationdirect.com/images/overviews/nitra_poly_tubing_2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2334" y="3746500"/>
            <a:ext cx="2683932" cy="2683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6942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9416" y="173829"/>
            <a:ext cx="9905999" cy="969171"/>
          </a:xfrm>
        </p:spPr>
        <p:txBody>
          <a:bodyPr/>
          <a:lstStyle/>
          <a:p>
            <a:r>
              <a:rPr lang="en-US" dirty="0" smtClean="0"/>
              <a:t>Pneumatic Circuit Segment</a:t>
            </a:r>
            <a:endParaRPr lang="en-US" dirty="0"/>
          </a:p>
        </p:txBody>
      </p:sp>
      <p:pic>
        <p:nvPicPr>
          <p:cNvPr id="5" name="Content Placeholder 3" descr="D:\MyDocs\Documents\Classes\AgileRoboticControls\Research\Pneumatic Circuits\Sample Circuit.png"/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04" t="40286" r="21823" b="47157"/>
          <a:stretch/>
        </p:blipFill>
        <p:spPr bwMode="auto">
          <a:xfrm flipV="1">
            <a:off x="7649669" y="3264494"/>
            <a:ext cx="1256232" cy="52984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D:\MyDocs\Documents\Senior Design Git\AgileRoboticControls\System Modelling\Mechanical\Pneumatics\Sample Circuit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16" y="1143000"/>
            <a:ext cx="11684000" cy="5181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9756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Electrical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Microcontroller and Programming</a:t>
            </a:r>
          </a:p>
          <a:p>
            <a:r>
              <a:rPr lang="en-US" dirty="0" smtClean="0"/>
              <a:t>Control Algorithms</a:t>
            </a:r>
          </a:p>
          <a:p>
            <a:r>
              <a:rPr lang="en-US" dirty="0" smtClean="0"/>
              <a:t>Communication System</a:t>
            </a:r>
          </a:p>
          <a:p>
            <a:r>
              <a:rPr lang="en-US" dirty="0" smtClean="0"/>
              <a:t>Debug Panel</a:t>
            </a:r>
          </a:p>
          <a:p>
            <a:r>
              <a:rPr lang="en-US" dirty="0" smtClean="0"/>
              <a:t>Control Signal and Feedback Conditioning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76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Microcontroller and Programming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06022"/>
            <a:ext cx="9905999" cy="4608513"/>
          </a:xfrm>
        </p:spPr>
        <p:txBody>
          <a:bodyPr>
            <a:normAutofit/>
          </a:bodyPr>
          <a:lstStyle/>
          <a:p>
            <a:r>
              <a:rPr lang="en-US" dirty="0" smtClean="0"/>
              <a:t>Arduino Mega 2560 is used to control the system’s actions</a:t>
            </a:r>
          </a:p>
          <a:p>
            <a:r>
              <a:rPr lang="en-US" dirty="0" smtClean="0"/>
              <a:t>Advantages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-Low cost microcontroller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-Analog inputs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-Pulse-width modulated outputs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Mathwork’s</a:t>
            </a:r>
            <a:r>
              <a:rPr lang="en-US" dirty="0" smtClean="0"/>
              <a:t> Simulink models cross compiled to microcontroller</a:t>
            </a:r>
          </a:p>
        </p:txBody>
      </p:sp>
    </p:spTree>
    <p:extLst>
      <p:ext uri="{BB962C8B-B14F-4D97-AF65-F5344CB8AC3E}">
        <p14:creationId xmlns:p14="http://schemas.microsoft.com/office/powerpoint/2010/main" val="270307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Simulink PID algorithms are used for control</a:t>
            </a:r>
          </a:p>
          <a:p>
            <a:r>
              <a:rPr lang="en-US" dirty="0" smtClean="0"/>
              <a:t>Implementation of a step is done using state machine architecture</a:t>
            </a:r>
          </a:p>
          <a:p>
            <a:r>
              <a:rPr lang="en-US" dirty="0" smtClean="0"/>
              <a:t>The state machine drives the PID in each control loop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215662" y="4290646"/>
            <a:ext cx="6972300" cy="2215662"/>
            <a:chOff x="2215662" y="4290646"/>
            <a:chExt cx="6972300" cy="2215662"/>
          </a:xfrm>
        </p:grpSpPr>
        <p:sp>
          <p:nvSpPr>
            <p:cNvPr id="5" name="Rectangle 4"/>
            <p:cNvSpPr/>
            <p:nvPr/>
          </p:nvSpPr>
          <p:spPr>
            <a:xfrm>
              <a:off x="2215662" y="4290646"/>
              <a:ext cx="6972300" cy="221566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 descr="D:\MyDocs\Documents\GitHub\AgileRoboticControls\System Modelling\Control\Control - General.png"/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9643" y="4397387"/>
              <a:ext cx="6756946" cy="1856764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83951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Algorithm For One Leg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58262" y="2839915"/>
            <a:ext cx="11904784" cy="2831123"/>
            <a:chOff x="158262" y="2839915"/>
            <a:chExt cx="11904784" cy="2831123"/>
          </a:xfrm>
        </p:grpSpPr>
        <p:sp>
          <p:nvSpPr>
            <p:cNvPr id="3" name="Rectangle 2"/>
            <p:cNvSpPr/>
            <p:nvPr/>
          </p:nvSpPr>
          <p:spPr>
            <a:xfrm>
              <a:off x="158262" y="2839915"/>
              <a:ext cx="11904784" cy="283112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463" y="2948917"/>
              <a:ext cx="11601656" cy="25633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0510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Constraints and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143149"/>
          </a:xfrm>
        </p:spPr>
        <p:txBody>
          <a:bodyPr>
            <a:normAutofit/>
          </a:bodyPr>
          <a:lstStyle/>
          <a:p>
            <a:r>
              <a:rPr lang="en-US" dirty="0" smtClean="0"/>
              <a:t>Does not weight over 35 Kg</a:t>
            </a:r>
          </a:p>
          <a:p>
            <a:r>
              <a:rPr lang="en-US" dirty="0" smtClean="0"/>
              <a:t>Operational speed up to 0.5 m/s</a:t>
            </a:r>
          </a:p>
          <a:p>
            <a:r>
              <a:rPr lang="en-US" dirty="0" smtClean="0"/>
              <a:t>Gait implementations for creep and walk</a:t>
            </a:r>
          </a:p>
          <a:p>
            <a:r>
              <a:rPr lang="en-US" dirty="0" smtClean="0"/>
              <a:t>Emergency stops easily accessible</a:t>
            </a:r>
          </a:p>
          <a:p>
            <a:r>
              <a:rPr lang="en-US" dirty="0" smtClean="0"/>
              <a:t>Battery life of at least 3 hours for pneumatic components</a:t>
            </a:r>
          </a:p>
          <a:p>
            <a:r>
              <a:rPr lang="en-US" dirty="0" smtClean="0"/>
              <a:t>Onboard batteries and control system</a:t>
            </a:r>
          </a:p>
          <a:p>
            <a:r>
              <a:rPr lang="en-US" dirty="0" smtClean="0"/>
              <a:t>Tethered air supply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59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System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6943" y="3959525"/>
            <a:ext cx="4375057" cy="289847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6942" y="869639"/>
            <a:ext cx="4375057" cy="308988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16325" y="1820174"/>
            <a:ext cx="609024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XBee</a:t>
            </a:r>
            <a:r>
              <a:rPr lang="en-US" dirty="0" smtClean="0"/>
              <a:t> Series 1 Radio</a:t>
            </a:r>
          </a:p>
          <a:p>
            <a:pPr lvl="1"/>
            <a:r>
              <a:rPr lang="en-US" dirty="0"/>
              <a:t>-IEEE 802.15.4 protocol </a:t>
            </a:r>
          </a:p>
          <a:p>
            <a:pPr lvl="1"/>
            <a:r>
              <a:rPr lang="en-US" dirty="0"/>
              <a:t>-Operational Frequency 2.4 </a:t>
            </a:r>
            <a:r>
              <a:rPr lang="en-US" dirty="0" smtClean="0"/>
              <a:t>GHz</a:t>
            </a:r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Mounted onto the Arduino through </a:t>
            </a:r>
            <a:r>
              <a:rPr lang="en-US" dirty="0" err="1" smtClean="0"/>
              <a:t>XBee</a:t>
            </a:r>
            <a:r>
              <a:rPr lang="en-US" dirty="0" smtClean="0"/>
              <a:t> Shield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User interface runs on PC Simulink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61891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 Panel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for MSOE test equipment – Banana Plug</a:t>
            </a:r>
          </a:p>
          <a:p>
            <a:r>
              <a:rPr lang="en-US" dirty="0" smtClean="0"/>
              <a:t>On Switch</a:t>
            </a:r>
          </a:p>
          <a:p>
            <a:r>
              <a:rPr lang="en-US" dirty="0" smtClean="0"/>
              <a:t>Emergency Stop – Cuts Power to valve solenoids</a:t>
            </a:r>
          </a:p>
          <a:p>
            <a:r>
              <a:rPr lang="en-US" dirty="0" smtClean="0"/>
              <a:t>Battery Level Indicators</a:t>
            </a:r>
          </a:p>
          <a:p>
            <a:r>
              <a:rPr lang="en-US" dirty="0" smtClean="0"/>
              <a:t>Status LEDs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6122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 Panel – 9 volt battery Indicator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LEDs in series with </a:t>
            </a:r>
            <a:r>
              <a:rPr lang="en-US" dirty="0" err="1"/>
              <a:t>z</a:t>
            </a:r>
            <a:r>
              <a:rPr lang="en-US" dirty="0" err="1" smtClean="0"/>
              <a:t>ener</a:t>
            </a:r>
            <a:r>
              <a:rPr lang="en-US" dirty="0" smtClean="0"/>
              <a:t> diodes</a:t>
            </a:r>
          </a:p>
          <a:p>
            <a:r>
              <a:rPr lang="en-US" dirty="0" smtClean="0"/>
              <a:t>LED colors: Green, Yellow, Red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2440" y="3418057"/>
            <a:ext cx="1975448" cy="31361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9570" y="1966582"/>
            <a:ext cx="4999153" cy="458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23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 Panel Diagram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891" y="1773160"/>
            <a:ext cx="7210764" cy="485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284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Signal and Feedback Conditioning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Signal Conditioning</a:t>
            </a:r>
          </a:p>
          <a:p>
            <a:pPr marL="0" indent="0">
              <a:buNone/>
            </a:pPr>
            <a:r>
              <a:rPr lang="en-US" dirty="0" smtClean="0"/>
              <a:t>	PWM -&gt; analog voltage -&gt; optical signal -&gt; analog voltage</a:t>
            </a:r>
          </a:p>
          <a:p>
            <a:r>
              <a:rPr lang="en-US" dirty="0" err="1" smtClean="0"/>
              <a:t>Opto</a:t>
            </a:r>
            <a:r>
              <a:rPr lang="en-US" dirty="0" smtClean="0"/>
              <a:t>-isolator separates electrical circuits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11" y="4149370"/>
            <a:ext cx="10058400" cy="2448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61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Next?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Finalize component specifications</a:t>
            </a:r>
          </a:p>
          <a:p>
            <a:r>
              <a:rPr lang="en-US" dirty="0" smtClean="0"/>
              <a:t>Order subsystem components</a:t>
            </a:r>
          </a:p>
          <a:p>
            <a:r>
              <a:rPr lang="en-US" dirty="0" smtClean="0"/>
              <a:t>Control system development</a:t>
            </a:r>
          </a:p>
          <a:p>
            <a:r>
              <a:rPr lang="en-US" dirty="0" smtClean="0"/>
              <a:t>Build prototype leg and test control</a:t>
            </a:r>
          </a:p>
          <a:p>
            <a:r>
              <a:rPr lang="en-US" dirty="0" smtClean="0"/>
              <a:t>Assemble chassis and electrical systems</a:t>
            </a:r>
          </a:p>
          <a:p>
            <a:r>
              <a:rPr lang="en-US" dirty="0" smtClean="0"/>
              <a:t>Gait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575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15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Dynamics And Simulations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Mathematical Notation</a:t>
            </a:r>
          </a:p>
          <a:p>
            <a:r>
              <a:rPr lang="en-US" dirty="0" smtClean="0"/>
              <a:t>Free Body Diagrams</a:t>
            </a:r>
          </a:p>
          <a:p>
            <a:r>
              <a:rPr lang="en-US" dirty="0" smtClean="0"/>
              <a:t>Kinematic Modelling</a:t>
            </a:r>
          </a:p>
          <a:p>
            <a:r>
              <a:rPr lang="en-US" dirty="0" smtClean="0"/>
              <a:t>Dynamic Simulation</a:t>
            </a:r>
          </a:p>
          <a:p>
            <a:r>
              <a:rPr lang="en-US" dirty="0" smtClean="0"/>
              <a:t>Foot force calculation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80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Mathematical 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249487"/>
            <a:ext cx="5050316" cy="3996038"/>
          </a:xfrm>
        </p:spPr>
        <p:txBody>
          <a:bodyPr>
            <a:normAutofit/>
          </a:bodyPr>
          <a:lstStyle/>
          <a:p>
            <a:r>
              <a:rPr lang="en-US" dirty="0" smtClean="0"/>
              <a:t>Consists of Body, Thigh, Shank</a:t>
            </a:r>
          </a:p>
          <a:p>
            <a:r>
              <a:rPr lang="en-US" dirty="0" smtClean="0"/>
              <a:t>Angles measured relative to previous link</a:t>
            </a:r>
          </a:p>
          <a:p>
            <a:r>
              <a:rPr lang="en-US" dirty="0" smtClean="0"/>
              <a:t>Leg 1 – Front Right</a:t>
            </a:r>
          </a:p>
          <a:p>
            <a:r>
              <a:rPr lang="en-US" dirty="0" smtClean="0"/>
              <a:t>Leg 2 – Rear Right</a:t>
            </a:r>
          </a:p>
          <a:p>
            <a:r>
              <a:rPr lang="en-US" dirty="0" smtClean="0"/>
              <a:t>Leg 3 – Front Left</a:t>
            </a:r>
          </a:p>
          <a:p>
            <a:r>
              <a:rPr lang="en-US" dirty="0" smtClean="0"/>
              <a:t>Leg 4 – Rear Left</a:t>
            </a:r>
            <a:endParaRPr lang="en-US" dirty="0"/>
          </a:p>
        </p:txBody>
      </p:sp>
      <p:grpSp>
        <p:nvGrpSpPr>
          <p:cNvPr id="50" name="Group 49"/>
          <p:cNvGrpSpPr/>
          <p:nvPr/>
        </p:nvGrpSpPr>
        <p:grpSpPr>
          <a:xfrm>
            <a:off x="6537497" y="2458528"/>
            <a:ext cx="4609952" cy="2850204"/>
            <a:chOff x="6356345" y="2458528"/>
            <a:chExt cx="4609952" cy="2850204"/>
          </a:xfrm>
        </p:grpSpPr>
        <p:sp>
          <p:nvSpPr>
            <p:cNvPr id="49" name="Rectangle 48"/>
            <p:cNvSpPr/>
            <p:nvPr/>
          </p:nvSpPr>
          <p:spPr>
            <a:xfrm>
              <a:off x="6373597" y="2458528"/>
              <a:ext cx="4392168" cy="28502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6356345" y="2903616"/>
              <a:ext cx="4609952" cy="2396490"/>
              <a:chOff x="6718654" y="2515427"/>
              <a:chExt cx="4609952" cy="2396490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6718654" y="2515427"/>
                <a:ext cx="3947795" cy="2396490"/>
                <a:chOff x="0" y="0"/>
                <a:chExt cx="3948142" cy="2396606"/>
              </a:xfrm>
            </p:grpSpPr>
            <p:grpSp>
              <p:nvGrpSpPr>
                <p:cNvPr id="5" name="Group 4"/>
                <p:cNvGrpSpPr/>
                <p:nvPr/>
              </p:nvGrpSpPr>
              <p:grpSpPr>
                <a:xfrm>
                  <a:off x="0" y="0"/>
                  <a:ext cx="3421726" cy="2396606"/>
                  <a:chOff x="0" y="0"/>
                  <a:chExt cx="3421726" cy="2396606"/>
                </a:xfrm>
              </p:grpSpPr>
              <p:grpSp>
                <p:nvGrpSpPr>
                  <p:cNvPr id="11" name="Group 10"/>
                  <p:cNvGrpSpPr/>
                  <p:nvPr/>
                </p:nvGrpSpPr>
                <p:grpSpPr>
                  <a:xfrm rot="21400775">
                    <a:off x="872836" y="193965"/>
                    <a:ext cx="2548890" cy="1579419"/>
                    <a:chOff x="6916" y="1"/>
                    <a:chExt cx="2548890" cy="1579419"/>
                  </a:xfrm>
                </p:grpSpPr>
                <p:sp>
                  <p:nvSpPr>
                    <p:cNvPr id="32" name="Rectangle 31"/>
                    <p:cNvSpPr/>
                    <p:nvPr/>
                  </p:nvSpPr>
                  <p:spPr>
                    <a:xfrm rot="21378717">
                      <a:off x="6916" y="97384"/>
                      <a:ext cx="2548890" cy="601980"/>
                    </a:xfrm>
                    <a:prstGeom prst="rect">
                      <a:avLst/>
                    </a:prstGeom>
                    <a:noFill/>
                    <a:ln w="76200"/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p:txBody>
                </p:sp>
                <p:grpSp>
                  <p:nvGrpSpPr>
                    <p:cNvPr id="33" name="Group 32"/>
                    <p:cNvGrpSpPr/>
                    <p:nvPr/>
                  </p:nvGrpSpPr>
                  <p:grpSpPr>
                    <a:xfrm>
                      <a:off x="110836" y="103910"/>
                      <a:ext cx="402302" cy="1475510"/>
                      <a:chOff x="0" y="0"/>
                      <a:chExt cx="402302" cy="1475510"/>
                    </a:xfrm>
                  </p:grpSpPr>
                  <p:cxnSp>
                    <p:nvCxnSpPr>
                      <p:cNvPr id="39" name="Straight Connector 38"/>
                      <p:cNvCxnSpPr/>
                      <p:nvPr/>
                    </p:nvCxnSpPr>
                    <p:spPr>
                      <a:xfrm>
                        <a:off x="6928" y="824346"/>
                        <a:ext cx="90574" cy="651164"/>
                      </a:xfrm>
                      <a:prstGeom prst="line">
                        <a:avLst/>
                      </a:prstGeom>
                      <a:ln w="5715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3">
                        <a:schemeClr val="accent6"/>
                      </a:lnRef>
                      <a:fillRef idx="0">
                        <a:schemeClr val="accent6"/>
                      </a:fillRef>
                      <a:effectRef idx="2">
                        <a:schemeClr val="accent6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0" name="Straight Connector 39"/>
                      <p:cNvCxnSpPr/>
                      <p:nvPr/>
                    </p:nvCxnSpPr>
                    <p:spPr>
                      <a:xfrm flipH="1">
                        <a:off x="263237" y="20782"/>
                        <a:ext cx="48491" cy="755073"/>
                      </a:xfrm>
                      <a:prstGeom prst="line">
                        <a:avLst/>
                      </a:prstGeom>
                      <a:ln w="57150">
                        <a:solidFill>
                          <a:schemeClr val="bg1"/>
                        </a:solidFill>
                      </a:ln>
                    </p:spPr>
                    <p:style>
                      <a:lnRef idx="3">
                        <a:schemeClr val="accent6"/>
                      </a:lnRef>
                      <a:fillRef idx="0">
                        <a:schemeClr val="accent6"/>
                      </a:fillRef>
                      <a:effectRef idx="2">
                        <a:schemeClr val="accent6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1" name="Straight Connector 40"/>
                      <p:cNvCxnSpPr/>
                      <p:nvPr/>
                    </p:nvCxnSpPr>
                    <p:spPr>
                      <a:xfrm>
                        <a:off x="263237" y="741219"/>
                        <a:ext cx="139065" cy="636905"/>
                      </a:xfrm>
                      <a:prstGeom prst="line">
                        <a:avLst/>
                      </a:prstGeom>
                      <a:ln w="57150">
                        <a:solidFill>
                          <a:schemeClr val="bg1"/>
                        </a:solidFill>
                      </a:ln>
                    </p:spPr>
                    <p:style>
                      <a:lnRef idx="3">
                        <a:schemeClr val="accent6"/>
                      </a:lnRef>
                      <a:fillRef idx="0">
                        <a:schemeClr val="accent6"/>
                      </a:fillRef>
                      <a:effectRef idx="2">
                        <a:schemeClr val="accent6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2" name="Straight Connector 41"/>
                      <p:cNvCxnSpPr/>
                      <p:nvPr/>
                    </p:nvCxnSpPr>
                    <p:spPr>
                      <a:xfrm flipH="1">
                        <a:off x="0" y="0"/>
                        <a:ext cx="318655" cy="858982"/>
                      </a:xfrm>
                      <a:prstGeom prst="line">
                        <a:avLst/>
                      </a:prstGeom>
                      <a:ln w="5715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3">
                        <a:schemeClr val="accent6"/>
                      </a:lnRef>
                      <a:fillRef idx="0">
                        <a:schemeClr val="accent6"/>
                      </a:fillRef>
                      <a:effectRef idx="2">
                        <a:schemeClr val="accent6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4" name="Group 33"/>
                    <p:cNvGrpSpPr/>
                    <p:nvPr/>
                  </p:nvGrpSpPr>
                  <p:grpSpPr>
                    <a:xfrm>
                      <a:off x="2098964" y="1"/>
                      <a:ext cx="419057" cy="1537855"/>
                      <a:chOff x="0" y="0"/>
                      <a:chExt cx="402302" cy="1475510"/>
                    </a:xfrm>
                  </p:grpSpPr>
                  <p:cxnSp>
                    <p:nvCxnSpPr>
                      <p:cNvPr id="35" name="Straight Connector 34"/>
                      <p:cNvCxnSpPr/>
                      <p:nvPr/>
                    </p:nvCxnSpPr>
                    <p:spPr>
                      <a:xfrm>
                        <a:off x="6928" y="824346"/>
                        <a:ext cx="90574" cy="651164"/>
                      </a:xfrm>
                      <a:prstGeom prst="line">
                        <a:avLst/>
                      </a:prstGeom>
                      <a:ln w="5715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3">
                        <a:schemeClr val="accent6"/>
                      </a:lnRef>
                      <a:fillRef idx="0">
                        <a:schemeClr val="accent6"/>
                      </a:fillRef>
                      <a:effectRef idx="2">
                        <a:schemeClr val="accent6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6" name="Straight Connector 35"/>
                      <p:cNvCxnSpPr/>
                      <p:nvPr/>
                    </p:nvCxnSpPr>
                    <p:spPr>
                      <a:xfrm flipH="1">
                        <a:off x="263237" y="20782"/>
                        <a:ext cx="48491" cy="755073"/>
                      </a:xfrm>
                      <a:prstGeom prst="line">
                        <a:avLst/>
                      </a:prstGeom>
                      <a:ln w="57150">
                        <a:solidFill>
                          <a:schemeClr val="bg1"/>
                        </a:solidFill>
                      </a:ln>
                    </p:spPr>
                    <p:style>
                      <a:lnRef idx="3">
                        <a:schemeClr val="accent6"/>
                      </a:lnRef>
                      <a:fillRef idx="0">
                        <a:schemeClr val="accent6"/>
                      </a:fillRef>
                      <a:effectRef idx="2">
                        <a:schemeClr val="accent6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7" name="Straight Connector 36"/>
                      <p:cNvCxnSpPr/>
                      <p:nvPr/>
                    </p:nvCxnSpPr>
                    <p:spPr>
                      <a:xfrm>
                        <a:off x="263237" y="741219"/>
                        <a:ext cx="139065" cy="636905"/>
                      </a:xfrm>
                      <a:prstGeom prst="line">
                        <a:avLst/>
                      </a:prstGeom>
                      <a:ln w="57150">
                        <a:solidFill>
                          <a:schemeClr val="bg1"/>
                        </a:solidFill>
                      </a:ln>
                    </p:spPr>
                    <p:style>
                      <a:lnRef idx="3">
                        <a:schemeClr val="accent6"/>
                      </a:lnRef>
                      <a:fillRef idx="0">
                        <a:schemeClr val="accent6"/>
                      </a:fillRef>
                      <a:effectRef idx="2">
                        <a:schemeClr val="accent6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8" name="Straight Connector 37"/>
                      <p:cNvCxnSpPr/>
                      <p:nvPr/>
                    </p:nvCxnSpPr>
                    <p:spPr>
                      <a:xfrm flipH="1">
                        <a:off x="0" y="0"/>
                        <a:ext cx="318655" cy="858982"/>
                      </a:xfrm>
                      <a:prstGeom prst="line">
                        <a:avLst/>
                      </a:prstGeom>
                      <a:ln w="5715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3">
                        <a:schemeClr val="accent6"/>
                      </a:lnRef>
                      <a:fillRef idx="0">
                        <a:schemeClr val="accent6"/>
                      </a:fillRef>
                      <a:effectRef idx="2">
                        <a:schemeClr val="accent6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12" name="Group 11"/>
                  <p:cNvGrpSpPr/>
                  <p:nvPr/>
                </p:nvGrpSpPr>
                <p:grpSpPr>
                  <a:xfrm>
                    <a:off x="0" y="0"/>
                    <a:ext cx="3033972" cy="2396606"/>
                    <a:chOff x="0" y="0"/>
                    <a:chExt cx="3033972" cy="2396606"/>
                  </a:xfrm>
                </p:grpSpPr>
                <p:sp>
                  <p:nvSpPr>
                    <p:cNvPr id="27" name="Text Box 25"/>
                    <p:cNvSpPr txBox="1"/>
                    <p:nvPr/>
                  </p:nvSpPr>
                  <p:spPr>
                    <a:xfrm>
                      <a:off x="2673927" y="2043546"/>
                      <a:ext cx="360045" cy="353060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p:txBody>
                </p:sp>
                <p:grpSp>
                  <p:nvGrpSpPr>
                    <p:cNvPr id="28" name="Group 27"/>
                    <p:cNvGrpSpPr/>
                    <p:nvPr/>
                  </p:nvGrpSpPr>
                  <p:grpSpPr>
                    <a:xfrm>
                      <a:off x="0" y="0"/>
                      <a:ext cx="2985655" cy="2081588"/>
                      <a:chOff x="0" y="0"/>
                      <a:chExt cx="2985655" cy="2081588"/>
                    </a:xfrm>
                  </p:grpSpPr>
                  <p:cxnSp>
                    <p:nvCxnSpPr>
                      <p:cNvPr id="29" name="Straight Arrow Connector 28"/>
                      <p:cNvCxnSpPr/>
                      <p:nvPr/>
                    </p:nvCxnSpPr>
                    <p:spPr>
                      <a:xfrm flipV="1">
                        <a:off x="297873" y="0"/>
                        <a:ext cx="0" cy="2036618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bg1"/>
                        </a:solidFill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30" name="Text Box 24"/>
                      <p:cNvSpPr txBox="1"/>
                      <p:nvPr/>
                    </p:nvSpPr>
                    <p:spPr>
                      <a:xfrm>
                        <a:off x="0" y="27710"/>
                        <a:ext cx="360045" cy="35306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>
                          <a:lnSpc>
                            <a:spcPct val="107000"/>
                          </a:lnSpc>
                          <a:spcBef>
                            <a:spcPts val="0"/>
                          </a:spcBef>
                          <a:spcAft>
                            <a:spcPts val="800"/>
                          </a:spcAft>
                        </a:pPr>
                        <a:r>
                          <a:rPr lang="en-US" sz="1100" dirty="0">
                            <a:solidFill>
                              <a:schemeClr val="bg1"/>
                            </a:solidFill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Y</a:t>
                        </a:r>
                      </a:p>
                    </p:txBody>
                  </p:sp>
                  <p:cxnSp>
                    <p:nvCxnSpPr>
                      <p:cNvPr id="31" name="Straight Arrow Connector 30"/>
                      <p:cNvCxnSpPr/>
                      <p:nvPr/>
                    </p:nvCxnSpPr>
                    <p:spPr>
                      <a:xfrm>
                        <a:off x="297873" y="2029691"/>
                        <a:ext cx="2687782" cy="51897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bg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13" name="Group 12"/>
                  <p:cNvGrpSpPr/>
                  <p:nvPr/>
                </p:nvGrpSpPr>
                <p:grpSpPr>
                  <a:xfrm>
                    <a:off x="401782" y="138546"/>
                    <a:ext cx="1275080" cy="1322070"/>
                    <a:chOff x="0" y="0"/>
                    <a:chExt cx="1275080" cy="1322070"/>
                  </a:xfrm>
                </p:grpSpPr>
                <p:sp>
                  <p:nvSpPr>
                    <p:cNvPr id="24" name="Circular Arrow 23"/>
                    <p:cNvSpPr/>
                    <p:nvPr/>
                  </p:nvSpPr>
                  <p:spPr>
                    <a:xfrm rot="13278633" flipH="1">
                      <a:off x="0" y="0"/>
                      <a:ext cx="1275080" cy="1322070"/>
                    </a:xfrm>
                    <a:prstGeom prst="circularArrow">
                      <a:avLst>
                        <a:gd name="adj1" fmla="val 0"/>
                        <a:gd name="adj2" fmla="val 295844"/>
                        <a:gd name="adj3" fmla="val 17635747"/>
                        <a:gd name="adj4" fmla="val 11512070"/>
                        <a:gd name="adj5" fmla="val 2498"/>
                      </a:avLst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p:txBody>
                </p:sp>
                <p:cxnSp>
                  <p:nvCxnSpPr>
                    <p:cNvPr id="25" name="Straight Connector 24"/>
                    <p:cNvCxnSpPr/>
                    <p:nvPr/>
                  </p:nvCxnSpPr>
                  <p:spPr>
                    <a:xfrm flipV="1">
                      <a:off x="69273" y="263236"/>
                      <a:ext cx="650182" cy="90055"/>
                    </a:xfrm>
                    <a:prstGeom prst="line">
                      <a:avLst/>
                    </a:prstGeom>
                    <a:ln>
                      <a:prstDash val="lgDash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6" name="Text Box 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392" y="771126"/>
                      <a:ext cx="684364" cy="355820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>
                      <a:spAutoFit/>
                    </a:bodyPr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Θ </a:t>
                      </a:r>
                      <a:r>
                        <a:rPr lang="en-US" sz="1600" baseline="-2500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thigh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grpSp>
                <p:nvGrpSpPr>
                  <p:cNvPr id="14" name="Group 13"/>
                  <p:cNvGrpSpPr/>
                  <p:nvPr/>
                </p:nvGrpSpPr>
                <p:grpSpPr>
                  <a:xfrm>
                    <a:off x="1378527" y="193964"/>
                    <a:ext cx="1573531" cy="371325"/>
                    <a:chOff x="0" y="0"/>
                    <a:chExt cx="1573877" cy="371523"/>
                  </a:xfrm>
                </p:grpSpPr>
                <p:grpSp>
                  <p:nvGrpSpPr>
                    <p:cNvPr id="20" name="Group 19"/>
                    <p:cNvGrpSpPr/>
                    <p:nvPr/>
                  </p:nvGrpSpPr>
                  <p:grpSpPr>
                    <a:xfrm>
                      <a:off x="0" y="0"/>
                      <a:ext cx="1040333" cy="334645"/>
                      <a:chOff x="0" y="0"/>
                      <a:chExt cx="1040333" cy="334645"/>
                    </a:xfrm>
                  </p:grpSpPr>
                  <p:cxnSp>
                    <p:nvCxnSpPr>
                      <p:cNvPr id="22" name="Straight Connector 21"/>
                      <p:cNvCxnSpPr/>
                      <p:nvPr/>
                    </p:nvCxnSpPr>
                    <p:spPr>
                      <a:xfrm>
                        <a:off x="0" y="222568"/>
                        <a:ext cx="1018309" cy="0"/>
                      </a:xfrm>
                      <a:prstGeom prst="line">
                        <a:avLst/>
                      </a:prstGeom>
                      <a:ln>
                        <a:prstDash val="lgDash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3" name="Circular Arrow 22"/>
                      <p:cNvSpPr/>
                      <p:nvPr/>
                    </p:nvSpPr>
                    <p:spPr>
                      <a:xfrm rot="6047762" flipH="1">
                        <a:off x="699655" y="-6032"/>
                        <a:ext cx="334645" cy="346710"/>
                      </a:xfrm>
                      <a:prstGeom prst="circularArrow">
                        <a:avLst>
                          <a:gd name="adj1" fmla="val 0"/>
                          <a:gd name="adj2" fmla="val 633200"/>
                          <a:gd name="adj3" fmla="val 17635747"/>
                          <a:gd name="adj4" fmla="val 15753716"/>
                          <a:gd name="adj5" fmla="val 6690"/>
                        </a:avLst>
                      </a:prstGeom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n-US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21" name="Text Box 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949037" y="48491"/>
                      <a:ext cx="624840" cy="323032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>
                      <a:spAutoFit/>
                    </a:bodyPr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Θ </a:t>
                      </a:r>
                      <a:r>
                        <a:rPr lang="en-US" sz="1400" baseline="-2500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body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grpSp>
                <p:nvGrpSpPr>
                  <p:cNvPr id="15" name="Group 14"/>
                  <p:cNvGrpSpPr/>
                  <p:nvPr/>
                </p:nvGrpSpPr>
                <p:grpSpPr>
                  <a:xfrm>
                    <a:off x="563065" y="1149928"/>
                    <a:ext cx="699315" cy="729956"/>
                    <a:chOff x="-95026" y="0"/>
                    <a:chExt cx="699315" cy="729956"/>
                  </a:xfrm>
                </p:grpSpPr>
                <p:grpSp>
                  <p:nvGrpSpPr>
                    <p:cNvPr id="16" name="Group 15"/>
                    <p:cNvGrpSpPr/>
                    <p:nvPr/>
                  </p:nvGrpSpPr>
                  <p:grpSpPr>
                    <a:xfrm>
                      <a:off x="103909" y="0"/>
                      <a:ext cx="500380" cy="518795"/>
                      <a:chOff x="0" y="0"/>
                      <a:chExt cx="500380" cy="518795"/>
                    </a:xfrm>
                  </p:grpSpPr>
                  <p:cxnSp>
                    <p:nvCxnSpPr>
                      <p:cNvPr id="18" name="Straight Connector 17"/>
                      <p:cNvCxnSpPr/>
                      <p:nvPr/>
                    </p:nvCxnSpPr>
                    <p:spPr>
                      <a:xfrm flipV="1">
                        <a:off x="62345" y="62345"/>
                        <a:ext cx="151765" cy="415290"/>
                      </a:xfrm>
                      <a:prstGeom prst="line">
                        <a:avLst/>
                      </a:prstGeom>
                      <a:ln>
                        <a:solidFill>
                          <a:schemeClr val="bg1"/>
                        </a:solidFill>
                        <a:prstDash val="lg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9" name="Circular Arrow 18"/>
                      <p:cNvSpPr/>
                      <p:nvPr/>
                    </p:nvSpPr>
                    <p:spPr>
                      <a:xfrm rot="12273401" flipH="1">
                        <a:off x="0" y="0"/>
                        <a:ext cx="500380" cy="518795"/>
                      </a:xfrm>
                      <a:prstGeom prst="circularArrow">
                        <a:avLst>
                          <a:gd name="adj1" fmla="val 0"/>
                          <a:gd name="adj2" fmla="val 633200"/>
                          <a:gd name="adj3" fmla="val 17635747"/>
                          <a:gd name="adj4" fmla="val 15051173"/>
                          <a:gd name="adj5" fmla="val 6690"/>
                        </a:avLst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n-US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17" name="Text Box 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-95026" y="407095"/>
                      <a:ext cx="625474" cy="322861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>
                      <a:spAutoFit/>
                    </a:bodyPr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Θ </a:t>
                      </a:r>
                      <a:r>
                        <a:rPr lang="en-US" sz="1400" baseline="-2500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shank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</p:grpSp>
            <p:grpSp>
              <p:nvGrpSpPr>
                <p:cNvPr id="6" name="Group 5"/>
                <p:cNvGrpSpPr/>
                <p:nvPr/>
              </p:nvGrpSpPr>
              <p:grpSpPr>
                <a:xfrm>
                  <a:off x="817418" y="1537854"/>
                  <a:ext cx="3130724" cy="498764"/>
                  <a:chOff x="0" y="0"/>
                  <a:chExt cx="3130724" cy="498764"/>
                </a:xfrm>
              </p:grpSpPr>
              <p:sp>
                <p:nvSpPr>
                  <p:cNvPr id="7" name="Text Box 355"/>
                  <p:cNvSpPr txBox="1"/>
                  <p:nvPr/>
                </p:nvSpPr>
                <p:spPr>
                  <a:xfrm>
                    <a:off x="1939637" y="124692"/>
                    <a:ext cx="713509" cy="256309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:r>
                      <a:rPr lang="en-US" sz="1100" dirty="0">
                        <a:solidFill>
                          <a:schemeClr val="bg1"/>
                        </a:solidFill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Leg 1</a:t>
                    </a:r>
                  </a:p>
                </p:txBody>
              </p:sp>
              <p:sp>
                <p:nvSpPr>
                  <p:cNvPr id="8" name="Text Box 359"/>
                  <p:cNvSpPr txBox="1"/>
                  <p:nvPr/>
                </p:nvSpPr>
                <p:spPr>
                  <a:xfrm>
                    <a:off x="0" y="242455"/>
                    <a:ext cx="713509" cy="256309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:r>
                      <a:rPr lang="en-US" sz="1100" dirty="0">
                        <a:solidFill>
                          <a:schemeClr val="bg1"/>
                        </a:solidFill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Leg 2</a:t>
                    </a:r>
                  </a:p>
                </p:txBody>
              </p:sp>
              <p:sp>
                <p:nvSpPr>
                  <p:cNvPr id="9" name="Text Box 360"/>
                  <p:cNvSpPr txBox="1"/>
                  <p:nvPr/>
                </p:nvSpPr>
                <p:spPr>
                  <a:xfrm>
                    <a:off x="2417619" y="0"/>
                    <a:ext cx="713105" cy="255905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:r>
                      <a:rPr lang="en-US" sz="1100" dirty="0">
                        <a:solidFill>
                          <a:schemeClr val="bg1"/>
                        </a:solidFill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Leg 3</a:t>
                    </a:r>
                  </a:p>
                  <a:p>
                    <a:pPr marL="0" marR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:r>
                      <a:rPr lang="en-US" sz="1100" dirty="0">
                        <a:solidFill>
                          <a:schemeClr val="bg1"/>
                        </a:solidFill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</a:p>
                </p:txBody>
              </p:sp>
              <p:sp>
                <p:nvSpPr>
                  <p:cNvPr id="10" name="Text Box 361"/>
                  <p:cNvSpPr txBox="1"/>
                  <p:nvPr/>
                </p:nvSpPr>
                <p:spPr>
                  <a:xfrm>
                    <a:off x="489458" y="103910"/>
                    <a:ext cx="713509" cy="256309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:r>
                      <a:rPr lang="en-US" sz="1100" dirty="0">
                        <a:solidFill>
                          <a:schemeClr val="bg1"/>
                        </a:solidFill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Leg 4</a:t>
                    </a:r>
                  </a:p>
                </p:txBody>
              </p:sp>
            </p:grpSp>
          </p:grpSp>
          <p:grpSp>
            <p:nvGrpSpPr>
              <p:cNvPr id="43" name="Group 42"/>
              <p:cNvGrpSpPr/>
              <p:nvPr/>
            </p:nvGrpSpPr>
            <p:grpSpPr>
              <a:xfrm>
                <a:off x="10181162" y="2793593"/>
                <a:ext cx="1147444" cy="805814"/>
                <a:chOff x="0" y="0"/>
                <a:chExt cx="1147786" cy="806415"/>
              </a:xfrm>
            </p:grpSpPr>
            <p:sp>
              <p:nvSpPr>
                <p:cNvPr id="44" name="Text Box 364"/>
                <p:cNvSpPr txBox="1"/>
                <p:nvPr/>
              </p:nvSpPr>
              <p:spPr>
                <a:xfrm>
                  <a:off x="434340" y="0"/>
                  <a:ext cx="713446" cy="256297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100" dirty="0">
                      <a:solidFill>
                        <a:schemeClr val="bg1"/>
                      </a:solidFill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Thigh</a:t>
                  </a:r>
                </a:p>
              </p:txBody>
            </p:sp>
            <p:sp>
              <p:nvSpPr>
                <p:cNvPr id="45" name="Text Box 365"/>
                <p:cNvSpPr txBox="1"/>
                <p:nvPr/>
              </p:nvSpPr>
              <p:spPr>
                <a:xfrm>
                  <a:off x="419100" y="548640"/>
                  <a:ext cx="713446" cy="256297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100" dirty="0">
                      <a:solidFill>
                        <a:schemeClr val="bg1"/>
                      </a:solidFill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Shank</a:t>
                  </a:r>
                </a:p>
              </p:txBody>
            </p:sp>
            <p:cxnSp>
              <p:nvCxnSpPr>
                <p:cNvPr id="46" name="Straight Arrow Connector 45"/>
                <p:cNvCxnSpPr/>
                <p:nvPr/>
              </p:nvCxnSpPr>
              <p:spPr>
                <a:xfrm flipH="1">
                  <a:off x="114300" y="716280"/>
                  <a:ext cx="353291" cy="9013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Arrow Connector 46"/>
                <p:cNvCxnSpPr/>
                <p:nvPr/>
              </p:nvCxnSpPr>
              <p:spPr>
                <a:xfrm flipH="1">
                  <a:off x="0" y="144780"/>
                  <a:ext cx="526242" cy="4571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273734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Non-Inertial Reference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289336"/>
          </a:xfrm>
        </p:spPr>
        <p:txBody>
          <a:bodyPr>
            <a:normAutofit/>
          </a:bodyPr>
          <a:lstStyle/>
          <a:p>
            <a:r>
              <a:rPr lang="en-US" dirty="0" smtClean="0"/>
              <a:t>Due to robot’s acceleration the system is not in an inertial reference frame</a:t>
            </a:r>
          </a:p>
          <a:p>
            <a:r>
              <a:rPr lang="en-US" dirty="0" smtClean="0"/>
              <a:t>Two solutions:</a:t>
            </a:r>
          </a:p>
          <a:p>
            <a:pPr lvl="1"/>
            <a:r>
              <a:rPr lang="en-US" dirty="0" smtClean="0"/>
              <a:t>Euler-Newton: F=ma with an arbitrary ground point or virtual inertial forces</a:t>
            </a:r>
          </a:p>
          <a:p>
            <a:pPr lvl="1"/>
            <a:r>
              <a:rPr lang="en-US" dirty="0" smtClean="0"/>
              <a:t>Lagrange-Euler: energy approach with generalized coordinate systems</a:t>
            </a:r>
            <a:endParaRPr lang="en-US" dirty="0"/>
          </a:p>
          <a:p>
            <a:r>
              <a:rPr lang="en-US" dirty="0" smtClean="0"/>
              <a:t>Euler-Newton was </a:t>
            </a:r>
            <a:r>
              <a:rPr lang="en-US" dirty="0"/>
              <a:t>selected due to </a:t>
            </a:r>
            <a:r>
              <a:rPr lang="en-US" dirty="0" smtClean="0"/>
              <a:t>our familiarity with it</a:t>
            </a:r>
          </a:p>
          <a:p>
            <a:pPr lvl="1"/>
            <a:r>
              <a:rPr lang="en-US" dirty="0" smtClean="0"/>
              <a:t>arbitrary ground point off the robot chassis</a:t>
            </a:r>
          </a:p>
          <a:p>
            <a:r>
              <a:rPr lang="en-US" dirty="0" smtClean="0"/>
              <a:t>Torque equations modified with equivalent torques to compensate</a:t>
            </a:r>
          </a:p>
        </p:txBody>
      </p:sp>
    </p:spTree>
    <p:extLst>
      <p:ext uri="{BB962C8B-B14F-4D97-AF65-F5344CB8AC3E}">
        <p14:creationId xmlns:p14="http://schemas.microsoft.com/office/powerpoint/2010/main" val="1511983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Free Body 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4952999" cy="3541714"/>
          </a:xfrm>
        </p:spPr>
        <p:txBody>
          <a:bodyPr/>
          <a:lstStyle/>
          <a:p>
            <a:r>
              <a:rPr lang="en-US" dirty="0" smtClean="0"/>
              <a:t>Used to find joint reaction forces and torques required for motion</a:t>
            </a:r>
          </a:p>
          <a:p>
            <a:r>
              <a:rPr lang="en-US" dirty="0" smtClean="0"/>
              <a:t>Torque equations summed about origin</a:t>
            </a:r>
          </a:p>
          <a:p>
            <a:r>
              <a:rPr lang="en-US" dirty="0" smtClean="0"/>
              <a:t>Solution assumes knowledge of kinematic state and foot forces</a:t>
            </a:r>
            <a:endParaRPr lang="en-US" dirty="0"/>
          </a:p>
        </p:txBody>
      </p:sp>
      <p:pic>
        <p:nvPicPr>
          <p:cNvPr id="4" name="Picture 3" descr="D:\MyDocs\Desktop\legfbd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9468" y="618518"/>
            <a:ext cx="5036820" cy="247939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D:\MyDocs\Desktop\robotfbd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9468" y="3608858"/>
            <a:ext cx="5036820" cy="27127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09632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Kinematics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4952999" cy="3541714"/>
          </a:xfrm>
        </p:spPr>
        <p:txBody>
          <a:bodyPr/>
          <a:lstStyle/>
          <a:p>
            <a:r>
              <a:rPr lang="en-US" dirty="0" smtClean="0"/>
              <a:t>Four three-bar serial linkages originating at the body’s center of gravity</a:t>
            </a:r>
          </a:p>
          <a:p>
            <a:r>
              <a:rPr lang="en-US" dirty="0" smtClean="0"/>
              <a:t>Body CG is at point (x, y)</a:t>
            </a:r>
          </a:p>
          <a:p>
            <a:r>
              <a:rPr lang="en-US" dirty="0" smtClean="0"/>
              <a:t>16 equations to define link positions</a:t>
            </a:r>
            <a:endParaRPr lang="en-US" dirty="0"/>
          </a:p>
        </p:txBody>
      </p:sp>
      <p:pic>
        <p:nvPicPr>
          <p:cNvPr id="6" name="Content Placeholder 5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614" y="1757780"/>
            <a:ext cx="5187015" cy="3061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11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Circuit" id="{0AC2F7E7-15F5-431C-B2A2-456FE929F56C}" vid="{14971C58-AB76-4A2A-B231-5F8CA03CF4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415</TotalTime>
  <Words>1842</Words>
  <Application>Microsoft Office PowerPoint</Application>
  <PresentationFormat>Custom</PresentationFormat>
  <Paragraphs>323</Paragraphs>
  <Slides>46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Circuit</vt:lpstr>
      <vt:lpstr>agile and educational robotics platform</vt:lpstr>
      <vt:lpstr>Project Overview</vt:lpstr>
      <vt:lpstr>Major Design Decisions</vt:lpstr>
      <vt:lpstr>Major Constraints and Objectives</vt:lpstr>
      <vt:lpstr>Dynamics And Simulations</vt:lpstr>
      <vt:lpstr>Mathematical notation</vt:lpstr>
      <vt:lpstr>Non-Inertial Reference frames</vt:lpstr>
      <vt:lpstr>Free Body Diagrams</vt:lpstr>
      <vt:lpstr>Kinematics</vt:lpstr>
      <vt:lpstr>Jacobian differentiation</vt:lpstr>
      <vt:lpstr>State Vector</vt:lpstr>
      <vt:lpstr>Step simulation</vt:lpstr>
      <vt:lpstr>Foot force derivation</vt:lpstr>
      <vt:lpstr>Foot Force Derivation - Drag</vt:lpstr>
      <vt:lpstr>Foot Force Derivation - Swing</vt:lpstr>
      <vt:lpstr>Foot Force Derivation - Impulse</vt:lpstr>
      <vt:lpstr>Results</vt:lpstr>
      <vt:lpstr>Mechanical Design</vt:lpstr>
      <vt:lpstr>Chassis</vt:lpstr>
      <vt:lpstr>Chassis Construction</vt:lpstr>
      <vt:lpstr>Thigh</vt:lpstr>
      <vt:lpstr>Shank</vt:lpstr>
      <vt:lpstr>Thigh/Shank Construction</vt:lpstr>
      <vt:lpstr>Finite Element Analysis of Components</vt:lpstr>
      <vt:lpstr>Chassis FEA Result</vt:lpstr>
      <vt:lpstr>Thigh/Shank FEA result</vt:lpstr>
      <vt:lpstr>Power Source</vt:lpstr>
      <vt:lpstr>Power Source Options</vt:lpstr>
      <vt:lpstr>Air Cylinders</vt:lpstr>
      <vt:lpstr>Example Specification process</vt:lpstr>
      <vt:lpstr>Directional Control Valves (DCV)</vt:lpstr>
      <vt:lpstr>Air Compressor</vt:lpstr>
      <vt:lpstr>Selected Specifications</vt:lpstr>
      <vt:lpstr>PowerPoint Presentation</vt:lpstr>
      <vt:lpstr>Pneumatic Circuit Segment</vt:lpstr>
      <vt:lpstr>Electrical</vt:lpstr>
      <vt:lpstr>Microcontroller and Programming </vt:lpstr>
      <vt:lpstr>Control Algorithms</vt:lpstr>
      <vt:lpstr>Control Algorithm For One Leg</vt:lpstr>
      <vt:lpstr>Communication System</vt:lpstr>
      <vt:lpstr>Debug Panel</vt:lpstr>
      <vt:lpstr>Debug Panel – 9 volt battery Indicator</vt:lpstr>
      <vt:lpstr>Debug Panel Diagram</vt:lpstr>
      <vt:lpstr>Control Signal and Feedback Conditioning</vt:lpstr>
      <vt:lpstr>What’s Next?</vt:lpstr>
      <vt:lpstr>Questions?</vt:lpstr>
    </vt:vector>
  </TitlesOfParts>
  <Company>MSOE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and educational robotics platform</dc:title>
  <dc:creator>Beaver, Logan</dc:creator>
  <cp:lastModifiedBy>Administrator</cp:lastModifiedBy>
  <cp:revision>37</cp:revision>
  <dcterms:created xsi:type="dcterms:W3CDTF">2015-02-26T04:30:13Z</dcterms:created>
  <dcterms:modified xsi:type="dcterms:W3CDTF">2015-02-27T12:24:02Z</dcterms:modified>
</cp:coreProperties>
</file>