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60" d="100"/>
          <a:sy n="60" d="100"/>
        </p:scale>
        <p:origin x="-58" y="7435"/>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5/19/2015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5/19/2015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770301"/>
            <a:ext cx="9525000" cy="5016758"/>
          </a:xfrm>
          <a:prstGeom prst="rect">
            <a:avLst/>
          </a:prstGeom>
          <a:noFill/>
        </p:spPr>
        <p:txBody>
          <a:bodyPr wrap="square" rtlCol="0">
            <a:spAutoFit/>
          </a:bodyPr>
          <a:lstStyle/>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39346"/>
            <a:ext cx="9525000" cy="2862322"/>
          </a:xfrm>
          <a:prstGeom prst="rect">
            <a:avLst/>
          </a:prstGeom>
          <a:noFill/>
        </p:spPr>
        <p:txBody>
          <a:bodyPr wrap="square" rtlCol="0">
            <a:spAutoFit/>
          </a:bodyPr>
          <a:lstStyle/>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increases their self-efficacy of topics within robotics.</a:t>
            </a:r>
            <a:endParaRPr lang="en-US" sz="2000" dirty="0"/>
          </a:p>
        </p:txBody>
      </p:sp>
      <p:grpSp>
        <p:nvGrpSpPr>
          <p:cNvPr id="20" name="Group 19"/>
          <p:cNvGrpSpPr/>
          <p:nvPr/>
        </p:nvGrpSpPr>
        <p:grpSpPr>
          <a:xfrm>
            <a:off x="1585237" y="23015377"/>
            <a:ext cx="6949163" cy="3857816"/>
            <a:chOff x="2118637" y="23001954"/>
            <a:chExt cx="4987788" cy="2935179"/>
          </a:xfrm>
        </p:grpSpPr>
        <p:pic>
          <p:nvPicPr>
            <p:cNvPr id="12" name="Picture 11"/>
            <p:cNvPicPr/>
            <p:nvPr/>
          </p:nvPicPr>
          <p:blipFill>
            <a:blip r:embed="rId3"/>
            <a:stretch>
              <a:fillRect/>
            </a:stretch>
          </p:blipFill>
          <p:spPr>
            <a:xfrm>
              <a:off x="4961729" y="23001954"/>
              <a:ext cx="2144696" cy="2935179"/>
            </a:xfrm>
            <a:prstGeom prst="rect">
              <a:avLst/>
            </a:prstGeom>
          </p:spPr>
        </p:pic>
        <p:pic>
          <p:nvPicPr>
            <p:cNvPr id="13" name="Picture 12"/>
            <p:cNvPicPr/>
            <p:nvPr/>
          </p:nvPicPr>
          <p:blipFill>
            <a:blip r:embed="rId4"/>
            <a:stretch>
              <a:fillRect/>
            </a:stretch>
          </p:blipFill>
          <p:spPr>
            <a:xfrm>
              <a:off x="2118637" y="23001954"/>
              <a:ext cx="2332299" cy="2935179"/>
            </a:xfrm>
            <a:prstGeom prst="rect">
              <a:avLst/>
            </a:prstGeom>
          </p:spPr>
        </p:pic>
      </p:gr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14782800" y="2819400"/>
            <a:ext cx="4752767" cy="4041506"/>
          </a:xfrm>
          <a:prstGeom prst="rect">
            <a:avLst/>
          </a:prstGeom>
          <a:ln>
            <a:solidFill>
              <a:schemeClr val="bg1"/>
            </a:solidFill>
          </a:ln>
        </p:spPr>
      </p:pic>
      <p:sp>
        <p:nvSpPr>
          <p:cNvPr id="4" name="TextBox 3"/>
          <p:cNvSpPr txBox="1"/>
          <p:nvPr/>
        </p:nvSpPr>
        <p:spPr>
          <a:xfrm>
            <a:off x="8674258"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Paddock</a:t>
            </a:r>
            <a:r>
              <a:rPr lang="en-US" sz="4000" dirty="0" smtClean="0">
                <a:solidFill>
                  <a:srgbClr val="FF0000"/>
                </a:solidFill>
              </a:rPr>
              <a:t>, and </a:t>
            </a:r>
            <a:r>
              <a:rPr lang="en-US" sz="4000" dirty="0" smtClean="0"/>
              <a:t> 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6" y="463380"/>
            <a:ext cx="6914314" cy="2508420"/>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pPr algn="ctr"/>
            <a:r>
              <a:rPr lang="en-US" sz="2800" b="1" dirty="0" smtClean="0"/>
              <a:t>Acknowledgements</a:t>
            </a:r>
          </a:p>
          <a:p>
            <a:pPr algn="ctr"/>
            <a:r>
              <a:rPr lang="en-US" sz="2800" i="1" dirty="0" smtClean="0"/>
              <a:t>Special thanks to Joy Global, Inc., the National Fluid Power Association, Emerson, Otto 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4560168" y="9410902"/>
            <a:ext cx="9525000" cy="5881772"/>
            <a:chOff x="23057291" y="4266578"/>
            <a:chExt cx="9525000" cy="5881772"/>
          </a:xfrm>
        </p:grpSpPr>
        <p:sp>
          <p:nvSpPr>
            <p:cNvPr id="28" name="TextBox 27"/>
            <p:cNvSpPr txBox="1"/>
            <p:nvPr/>
          </p:nvSpPr>
          <p:spPr>
            <a:xfrm>
              <a:off x="23057291" y="4266578"/>
              <a:ext cx="9525000" cy="3539430"/>
            </a:xfrm>
            <a:prstGeom prst="rect">
              <a:avLst/>
            </a:prstGeom>
            <a:noFill/>
          </p:spPr>
          <p:txBody>
            <a:bodyPr wrap="square" rtlCol="0">
              <a:spAutoFit/>
            </a:bodyPr>
            <a:lstStyle/>
            <a:p>
              <a:pPr algn="just"/>
              <a:r>
                <a:rPr lang="en-US" sz="2000" dirty="0" smtClean="0"/>
                <a:t>To control the </a:t>
              </a:r>
              <a:r>
                <a:rPr lang="en-US" sz="2000" dirty="0" smtClean="0">
                  <a:solidFill>
                    <a:srgbClr val="FF0000"/>
                  </a:solidFill>
                </a:rPr>
                <a:t>motion</a:t>
              </a:r>
              <a:r>
                <a:rPr lang="en-US" sz="2000" dirty="0" smtClean="0"/>
                <a:t> </a:t>
              </a:r>
              <a:r>
                <a:rPr lang="en-US" sz="2000" dirty="0" smtClean="0">
                  <a:solidFill>
                    <a:srgbClr val="FF0000"/>
                  </a:solidFill>
                </a:rPr>
                <a:t>of </a:t>
              </a:r>
              <a:r>
                <a:rPr lang="en-US" sz="2000" dirty="0" smtClean="0"/>
                <a:t>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b="1" dirty="0" smtClean="0">
                    <a:solidFill>
                      <a:srgbClr val="FF0000"/>
                    </a:solidFill>
                  </a:rPr>
                  <a:t>Figure5 :</a:t>
                </a:r>
                <a:r>
                  <a:rPr lang="en-US" sz="1600" dirty="0" smtClean="0"/>
                  <a:t> High Level Communication System Diagram</a:t>
                </a:r>
                <a:endParaRPr lang="en-US" sz="1600" dirty="0"/>
              </a:p>
            </p:txBody>
          </p:sp>
        </p:grpSp>
      </p:grpSp>
      <p:sp>
        <p:nvSpPr>
          <p:cNvPr id="99" name="TextBox 98"/>
          <p:cNvSpPr txBox="1"/>
          <p:nvPr/>
        </p:nvSpPr>
        <p:spPr>
          <a:xfrm>
            <a:off x="24817016" y="16738935"/>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a:t>-</a:t>
            </a:r>
            <a:r>
              <a:rPr lang="en-US" sz="2000" smtClean="0"/>
              <a:t>Simulink </a:t>
            </a:r>
            <a:r>
              <a:rPr lang="en-US" sz="2000" dirty="0" smtClean="0"/>
              <a:t>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4931288" y="19971603"/>
            <a:ext cx="8763000" cy="830997"/>
          </a:xfrm>
          <a:prstGeom prst="rect">
            <a:avLst/>
          </a:prstGeom>
          <a:noFill/>
        </p:spPr>
        <p:txBody>
          <a:bodyPr wrap="square" rtlCol="0">
            <a:spAutoFit/>
          </a:bodyPr>
          <a:lstStyle/>
          <a:p>
            <a:r>
              <a:rPr lang="en-US" sz="1600" b="1" dirty="0" smtClean="0">
                <a:solidFill>
                  <a:srgbClr val="FF0000"/>
                </a:solidFill>
              </a:rPr>
              <a:t>Figure 6: </a:t>
            </a:r>
            <a:r>
              <a:rPr lang="en-US" sz="1600" dirty="0" smtClean="0"/>
              <a:t>Block diagram for a single leg controller. The left loop determines the desired cylinder legs based on the current foot position. The right loop is a PID controller for a single leg which moves the foot into position. For a full robot there are eight copies of the right loop.</a:t>
            </a:r>
            <a:endParaRPr lang="en-US" sz="1600" dirty="0"/>
          </a:p>
        </p:txBody>
      </p:sp>
      <p:grpSp>
        <p:nvGrpSpPr>
          <p:cNvPr id="171" name="Group 170"/>
          <p:cNvGrpSpPr/>
          <p:nvPr/>
        </p:nvGrpSpPr>
        <p:grpSpPr>
          <a:xfrm>
            <a:off x="24632371" y="3257396"/>
            <a:ext cx="9763054" cy="2801879"/>
            <a:chOff x="300847" y="17979914"/>
            <a:chExt cx="9763054" cy="2801879"/>
          </a:xfrm>
        </p:grpSpPr>
        <p:sp>
          <p:nvSpPr>
            <p:cNvPr id="33" name="TextBox 32"/>
            <p:cNvSpPr txBox="1"/>
            <p:nvPr/>
          </p:nvSpPr>
          <p:spPr>
            <a:xfrm>
              <a:off x="300847" y="17979914"/>
              <a:ext cx="9632507" cy="400110"/>
            </a:xfrm>
            <a:prstGeom prst="rect">
              <a:avLst/>
            </a:prstGeom>
            <a:noFill/>
          </p:spPr>
          <p:txBody>
            <a:bodyPr wrap="square" rtlCol="0">
              <a:spAutoFit/>
            </a:bodyPr>
            <a:lstStyle/>
            <a:p>
              <a:endParaRPr lang="en-US" sz="2000" dirty="0"/>
            </a:p>
          </p:txBody>
        </p:sp>
        <p:sp>
          <p:nvSpPr>
            <p:cNvPr id="19" name="TextBox 18"/>
            <p:cNvSpPr txBox="1"/>
            <p:nvPr/>
          </p:nvSpPr>
          <p:spPr>
            <a:xfrm>
              <a:off x="323887" y="18842801"/>
              <a:ext cx="9740014" cy="1938992"/>
            </a:xfrm>
            <a:prstGeom prst="rect">
              <a:avLst/>
            </a:prstGeom>
            <a:noFill/>
          </p:spPr>
          <p:txBody>
            <a:bodyPr wrap="square" rtlCol="0">
              <a:spAutoFit/>
            </a:bodyPr>
            <a:lstStyle/>
            <a:p>
              <a:r>
                <a:rPr lang="en-US" sz="2000" dirty="0" smtClean="0"/>
                <a:t>The Arduino Mega microcontroller outputs pulse-width modulated signals which are converted into analog signals </a:t>
              </a:r>
              <a:r>
                <a:rPr lang="en-US" sz="2000" dirty="0" smtClean="0">
                  <a:solidFill>
                    <a:srgbClr val="FF0000"/>
                  </a:solidFill>
                </a:rPr>
                <a:t>using a signal conditioning circuit consisting of a low pass filter and a second-stage amplifier</a:t>
              </a:r>
              <a:r>
                <a:rPr lang="en-US" sz="2000" dirty="0" smtClean="0"/>
                <a:t>. The analog signal directly controls the valve </a:t>
              </a:r>
              <a:r>
                <a:rPr lang="en-US" sz="2000" dirty="0" smtClean="0">
                  <a:solidFill>
                    <a:srgbClr val="FF0000"/>
                  </a:solidFill>
                </a:rPr>
                <a:t>position</a:t>
              </a:r>
              <a:r>
                <a:rPr lang="en-US" sz="2000" dirty="0" smtClean="0"/>
                <a:t> on the pneumatic subsystem (</a:t>
              </a:r>
              <a:r>
                <a:rPr lang="en-US" sz="2000" dirty="0" smtClean="0">
                  <a:solidFill>
                    <a:srgbClr val="FF0000"/>
                  </a:solidFill>
                </a:rPr>
                <a:t>I am confused what is the pneumatic subsystem???</a:t>
              </a:r>
              <a:r>
                <a:rPr lang="en-US" sz="2000" dirty="0" smtClean="0"/>
                <a:t>). Sensors inside the pneumatic cylinders are used as feedback to the control running on the Arduino microcontroller.</a:t>
              </a:r>
            </a:p>
          </p:txBody>
        </p:sp>
      </p:grpSp>
      <p:grpSp>
        <p:nvGrpSpPr>
          <p:cNvPr id="168" name="Group 167"/>
          <p:cNvGrpSpPr/>
          <p:nvPr/>
        </p:nvGrpSpPr>
        <p:grpSpPr>
          <a:xfrm>
            <a:off x="12457631" y="15758854"/>
            <a:ext cx="9868969" cy="6386538"/>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b="1" dirty="0" smtClean="0">
                        <a:solidFill>
                          <a:srgbClr val="FF0000"/>
                        </a:solidFill>
                      </a:rPr>
                      <a:t>Figure 4</a:t>
                    </a:r>
                    <a:r>
                      <a:rPr lang="en-US" sz="1600" dirty="0" smtClean="0"/>
                      <a:t>: 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4765000" y="21767868"/>
            <a:ext cx="9525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00"/>
                </a:solidFill>
              </a:rPr>
              <a:t>An educational pneumatic robot was developed that is capable of walking using a simple creep gait.</a:t>
            </a:r>
          </a:p>
          <a:p>
            <a:pPr marL="342900" indent="-342900">
              <a:buFont typeface="Arial" panose="020B0604020202020204" pitchFamily="34" charset="0"/>
              <a:buChar char="•"/>
            </a:pPr>
            <a:r>
              <a:rPr lang="en-US" sz="2000" dirty="0" smtClean="0">
                <a:solidFill>
                  <a:srgbClr val="FF0000"/>
                </a:solidFill>
              </a:rPr>
              <a:t>The  robot can be controlled wirelessly using a USB controller </a:t>
            </a:r>
          </a:p>
          <a:p>
            <a:pPr marL="342900" indent="-342900">
              <a:buFont typeface="Arial" panose="020B0604020202020204" pitchFamily="34" charset="0"/>
              <a:buChar char="•"/>
            </a:pPr>
            <a:r>
              <a:rPr lang="en-US" sz="2000" dirty="0">
                <a:solidFill>
                  <a:srgbClr val="FF0000"/>
                </a:solidFill>
              </a:rPr>
              <a:t>The </a:t>
            </a:r>
            <a:r>
              <a:rPr lang="en-US" sz="2000" dirty="0" smtClean="0">
                <a:solidFill>
                  <a:srgbClr val="FF0000"/>
                </a:solidFill>
              </a:rPr>
              <a:t>robot kinematics </a:t>
            </a:r>
            <a:r>
              <a:rPr lang="en-US" sz="2000" dirty="0">
                <a:solidFill>
                  <a:srgbClr val="FF0000"/>
                </a:solidFill>
              </a:rPr>
              <a:t>and kinetics </a:t>
            </a:r>
            <a:r>
              <a:rPr lang="en-US" sz="2000" dirty="0" smtClean="0">
                <a:solidFill>
                  <a:srgbClr val="FF0000"/>
                </a:solidFill>
              </a:rPr>
              <a:t>were determined to aid in the mechanical design</a:t>
            </a:r>
          </a:p>
          <a:p>
            <a:pPr marL="342900" indent="-342900">
              <a:buFont typeface="Arial" panose="020B0604020202020204" pitchFamily="34" charset="0"/>
              <a:buChar char="•"/>
            </a:pPr>
            <a:r>
              <a:rPr lang="en-US" sz="2000" dirty="0" smtClean="0">
                <a:solidFill>
                  <a:srgbClr val="FF0000"/>
                </a:solidFill>
              </a:rPr>
              <a:t> More work is needed to implement more dynamic gaits and to characterize the valve/piston system dynamics</a:t>
            </a:r>
          </a:p>
          <a:p>
            <a:pPr marL="342900" indent="-342900">
              <a:buFont typeface="Arial" panose="020B0604020202020204" pitchFamily="34" charset="0"/>
              <a:buChar char="•"/>
            </a:pPr>
            <a:r>
              <a:rPr lang="en-US" sz="2000" dirty="0" smtClean="0">
                <a:solidFill>
                  <a:srgbClr val="FF0000"/>
                </a:solidFill>
              </a:rPr>
              <a:t>Additional work is also needed to characterize the performance of the current controller and no implement  more sophisticated multivariable control  architecture.</a:t>
            </a:r>
          </a:p>
          <a:p>
            <a:pPr marL="342900" indent="-342900">
              <a:buFont typeface="Arial" panose="020B0604020202020204" pitchFamily="34" charset="0"/>
              <a:buChar char="•"/>
            </a:pPr>
            <a:endParaRPr lang="en-US" sz="2000" dirty="0" smtClean="0">
              <a:solidFill>
                <a:srgbClr val="FF0000"/>
              </a:solidFill>
            </a:endParaRPr>
          </a:p>
        </p:txBody>
      </p:sp>
      <p:sp>
        <p:nvSpPr>
          <p:cNvPr id="207" name="TextBox 206"/>
          <p:cNvSpPr txBox="1"/>
          <p:nvPr/>
        </p:nvSpPr>
        <p:spPr>
          <a:xfrm>
            <a:off x="24931288" y="25554325"/>
            <a:ext cx="9525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53286" y="7514192"/>
            <a:ext cx="9525000" cy="1323439"/>
          </a:xfrm>
          <a:prstGeom prst="rect">
            <a:avLst/>
          </a:prstGeom>
          <a:noFill/>
        </p:spPr>
        <p:txBody>
          <a:bodyPr wrap="square" rtlCol="0">
            <a:spAutoFit/>
          </a:bodyPr>
          <a:lstStyle/>
          <a:p>
            <a:pPr algn="just"/>
            <a:r>
              <a:rPr lang="en-US" sz="2000" dirty="0" smtClean="0"/>
              <a:t>To address the existing challenges an educational robotic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232628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b="1" dirty="0" smtClean="0">
                  <a:solidFill>
                    <a:srgbClr val="FF0000"/>
                  </a:solidFill>
                </a:rPr>
                <a:t>Figure 5: </a:t>
              </a:r>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600600" y="10842590"/>
            <a:ext cx="9397270" cy="3805431"/>
            <a:chOff x="11359609" y="11762609"/>
            <a:chExt cx="9397270" cy="3805431"/>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1359609" y="14983265"/>
              <a:ext cx="9397270" cy="584775"/>
            </a:xfrm>
            <a:prstGeom prst="rect">
              <a:avLst/>
            </a:prstGeom>
            <a:noFill/>
          </p:spPr>
          <p:txBody>
            <a:bodyPr wrap="square" rtlCol="0">
              <a:spAutoFit/>
            </a:bodyPr>
            <a:lstStyle/>
            <a:p>
              <a:pPr algn="ctr"/>
              <a:r>
                <a:rPr lang="en-US" sz="1600" b="1" dirty="0" smtClean="0">
                  <a:solidFill>
                    <a:srgbClr val="FF0000"/>
                  </a:solidFill>
                </a:rPr>
                <a:t>Figure 3: </a:t>
              </a:r>
              <a:r>
                <a:rPr lang="en-US" sz="1600" dirty="0" smtClean="0"/>
                <a:t>The pneumatic circuit diagram for a single cylinder. Eight of these work in parallel to move the robot’s four legs.</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366200" y="360354"/>
            <a:ext cx="1759585" cy="1158240"/>
          </a:xfrm>
          <a:prstGeom prst="rect">
            <a:avLst/>
          </a:prstGeom>
          <a:ln>
            <a:noFill/>
          </a:ln>
          <a:extLst>
            <a:ext uri="{53640926-AAD7-44D8-BBD7-CCE9431645EC}">
              <a14:shadowObscured xmlns:a14="http://schemas.microsoft.com/office/drawing/2010/main"/>
            </a:ext>
          </a:extLst>
        </p:spPr>
      </p:pic>
      <p:sp>
        <p:nvSpPr>
          <p:cNvPr id="157" name="Freeform 156"/>
          <p:cNvSpPr/>
          <p:nvPr/>
        </p:nvSpPr>
        <p:spPr>
          <a:xfrm>
            <a:off x="29818788" y="5925956"/>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Rectangle 162"/>
          <p:cNvSpPr/>
          <p:nvPr/>
        </p:nvSpPr>
        <p:spPr>
          <a:xfrm>
            <a:off x="26237388" y="5797686"/>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0" name="Rectangle 169"/>
          <p:cNvSpPr/>
          <p:nvPr/>
        </p:nvSpPr>
        <p:spPr>
          <a:xfrm>
            <a:off x="26283108" y="591198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4" name="Rectangle 173"/>
          <p:cNvSpPr/>
          <p:nvPr/>
        </p:nvSpPr>
        <p:spPr>
          <a:xfrm>
            <a:off x="26976528" y="589674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174"/>
          <p:cNvSpPr/>
          <p:nvPr/>
        </p:nvSpPr>
        <p:spPr>
          <a:xfrm>
            <a:off x="26412648" y="5819911"/>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Text Box 1"/>
          <p:cNvSpPr txBox="1"/>
          <p:nvPr/>
        </p:nvSpPr>
        <p:spPr>
          <a:xfrm>
            <a:off x="26298348" y="6110106"/>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7" name="Elbow Connector 176"/>
          <p:cNvCxnSpPr/>
          <p:nvPr/>
        </p:nvCxnSpPr>
        <p:spPr>
          <a:xfrm>
            <a:off x="27106068" y="6079626"/>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178" name="Elbow Connector 177"/>
          <p:cNvCxnSpPr/>
          <p:nvPr/>
        </p:nvCxnSpPr>
        <p:spPr>
          <a:xfrm flipV="1">
            <a:off x="28035708" y="6072006"/>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179" name="Elbow Connector 178"/>
          <p:cNvCxnSpPr/>
          <p:nvPr/>
        </p:nvCxnSpPr>
        <p:spPr>
          <a:xfrm>
            <a:off x="28218588" y="6072006"/>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180" name="Rectangle 179"/>
          <p:cNvSpPr/>
          <p:nvPr/>
        </p:nvSpPr>
        <p:spPr>
          <a:xfrm>
            <a:off x="29033928" y="5820546"/>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17"/>
          <p:cNvSpPr txBox="1"/>
          <p:nvPr/>
        </p:nvSpPr>
        <p:spPr>
          <a:xfrm>
            <a:off x="28962296" y="6430146"/>
            <a:ext cx="1104020" cy="281231"/>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2" name="Rounded Rectangle 181"/>
          <p:cNvSpPr/>
          <p:nvPr/>
        </p:nvSpPr>
        <p:spPr>
          <a:xfrm>
            <a:off x="31590438" y="5843406"/>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4" name="Text Box 24"/>
          <p:cNvSpPr txBox="1"/>
          <p:nvPr/>
        </p:nvSpPr>
        <p:spPr>
          <a:xfrm>
            <a:off x="31551068" y="6110106"/>
            <a:ext cx="1550296" cy="890372"/>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Pneumatic Subsystem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6" name="Curved Connector 185"/>
          <p:cNvCxnSpPr/>
          <p:nvPr/>
        </p:nvCxnSpPr>
        <p:spPr>
          <a:xfrm flipH="1">
            <a:off x="30275988" y="7435986"/>
            <a:ext cx="1607820" cy="12192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7" name="Curved Connector 186"/>
          <p:cNvCxnSpPr/>
          <p:nvPr/>
        </p:nvCxnSpPr>
        <p:spPr>
          <a:xfrm flipH="1" flipV="1">
            <a:off x="27106068" y="7184526"/>
            <a:ext cx="2011680" cy="15087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88" name="Text Box 29"/>
          <p:cNvSpPr txBox="1"/>
          <p:nvPr/>
        </p:nvSpPr>
        <p:spPr>
          <a:xfrm>
            <a:off x="29125368" y="8525646"/>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9" name="Text Box 30"/>
          <p:cNvSpPr txBox="1"/>
          <p:nvPr/>
        </p:nvSpPr>
        <p:spPr>
          <a:xfrm>
            <a:off x="27014628" y="5637666"/>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Text Box 31"/>
          <p:cNvSpPr txBox="1"/>
          <p:nvPr/>
        </p:nvSpPr>
        <p:spPr>
          <a:xfrm>
            <a:off x="30344568" y="5614806"/>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9"/>
          <p:cNvSpPr>
            <a:spLocks noChangeArrowheads="1"/>
          </p:cNvSpPr>
          <p:nvPr/>
        </p:nvSpPr>
        <p:spPr bwMode="auto">
          <a:xfrm>
            <a:off x="25322988" y="3382146"/>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626881" y="3215594"/>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891270"/>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9175846"/>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grpSp>
        <p:nvGrpSpPr>
          <p:cNvPr id="106" name="Group 105"/>
          <p:cNvGrpSpPr/>
          <p:nvPr/>
        </p:nvGrpSpPr>
        <p:grpSpPr>
          <a:xfrm>
            <a:off x="553282" y="15034023"/>
            <a:ext cx="9525000" cy="2293277"/>
            <a:chOff x="553282" y="14969074"/>
            <a:chExt cx="9525000" cy="2293277"/>
          </a:xfrm>
        </p:grpSpPr>
        <p:sp>
          <p:nvSpPr>
            <p:cNvPr id="11" name="TextBox 10"/>
            <p:cNvSpPr txBox="1"/>
            <p:nvPr/>
          </p:nvSpPr>
          <p:spPr>
            <a:xfrm>
              <a:off x="553282" y="15631135"/>
              <a:ext cx="9525000" cy="1631216"/>
            </a:xfrm>
            <a:prstGeom prst="rect">
              <a:avLst/>
            </a:prstGeom>
            <a:noFill/>
          </p:spPr>
          <p:txBody>
            <a:bodyPr wrap="square" rtlCol="0">
              <a:spAutoFit/>
            </a:bodyPr>
            <a:lstStyle/>
            <a:p>
              <a:pPr algn="just"/>
              <a:r>
                <a:rPr lang="en-US" sz="2000" dirty="0" smtClean="0"/>
                <a:t>The chassis was constructed from 80/20 6105-T5 aluminum extrusions with a 6061 aluminum plate for component mounting. 80/20 aluminum was chosen for the chassis to simplify fabrication of the robot in addition to being lightweight and having a high yield strength. A worst case loading Finite Element (FE) analysis was done in the chassis and is shown in the following figure:</a:t>
              </a: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Design</a:t>
              </a:r>
              <a:endParaRPr lang="en-US" sz="3200" b="1" dirty="0">
                <a:solidFill>
                  <a:schemeClr val="bg1"/>
                </a:solidFill>
              </a:endParaRPr>
            </a:p>
          </p:txBody>
        </p:sp>
      </p:grpSp>
      <p:grpSp>
        <p:nvGrpSpPr>
          <p:cNvPr id="108" name="Group 107"/>
          <p:cNvGrpSpPr/>
          <p:nvPr/>
        </p:nvGrpSpPr>
        <p:grpSpPr>
          <a:xfrm>
            <a:off x="12478680" y="6932345"/>
            <a:ext cx="9555480" cy="3583255"/>
            <a:chOff x="11088911" y="8340476"/>
            <a:chExt cx="9555480" cy="3583255"/>
          </a:xfrm>
        </p:grpSpPr>
        <p:sp>
          <p:nvSpPr>
            <p:cNvPr id="15" name="TextBox 14"/>
            <p:cNvSpPr txBox="1"/>
            <p:nvPr/>
          </p:nvSpPr>
          <p:spPr>
            <a:xfrm>
              <a:off x="11088911" y="9061409"/>
              <a:ext cx="9525000" cy="2862322"/>
            </a:xfrm>
            <a:prstGeom prst="rect">
              <a:avLst/>
            </a:prstGeom>
            <a:noFill/>
          </p:spPr>
          <p:txBody>
            <a:bodyPr wrap="square" rtlCol="0">
              <a:spAutoFit/>
            </a:bodyPr>
            <a:lstStyle/>
            <a:p>
              <a:pPr algn="just"/>
              <a:r>
                <a:rPr lang="en-US" sz="2000" dirty="0" smtClean="0"/>
                <a:t>In order to actuate the robot’s legs a pneumatic circuit was developed which uses the following steps to extend a cylinder:</a:t>
              </a:r>
            </a:p>
            <a:p>
              <a:pPr marL="457200" indent="-457200" algn="just">
                <a:buFont typeface="+mj-lt"/>
                <a:buAutoNum type="arabicPeriod"/>
              </a:pPr>
              <a:r>
                <a:rPr lang="en-US" sz="2000" dirty="0" smtClean="0"/>
                <a:t>Air is compressed and stored in a receiver tank</a:t>
              </a:r>
            </a:p>
            <a:p>
              <a:pPr marL="457200" indent="-457200" algn="just">
                <a:buFont typeface="+mj-lt"/>
                <a:buAutoNum type="arabicPeriod"/>
              </a:pPr>
              <a:r>
                <a:rPr lang="en-US" sz="2000" dirty="0" smtClean="0"/>
                <a:t>A solenoid valve is opened to engage the eight pneumatic circuits</a:t>
              </a:r>
            </a:p>
            <a:p>
              <a:pPr marL="457200" indent="-457200" algn="just">
                <a:buFont typeface="+mj-lt"/>
                <a:buAutoNum type="arabicPeriod"/>
              </a:pPr>
              <a:r>
                <a:rPr lang="en-US" sz="2000" dirty="0" smtClean="0"/>
                <a:t>Air is passed through a 4 port/3 position solenoid valve to extend or retract a dual acting cylinder</a:t>
              </a:r>
            </a:p>
            <a:p>
              <a:pPr marL="457200" indent="-457200" algn="just">
                <a:buFont typeface="+mj-lt"/>
                <a:buAutoNum type="arabicPeriod"/>
              </a:pPr>
              <a:r>
                <a:rPr lang="en-US" sz="2000" dirty="0" smtClean="0"/>
                <a:t>Air is exhausted out of the other end of the 4/3 valve.</a:t>
              </a:r>
            </a:p>
            <a:p>
              <a:pPr algn="just"/>
              <a:endParaRPr lang="en-US" sz="2000" dirty="0"/>
            </a:p>
            <a:p>
              <a:pPr algn="just"/>
              <a:r>
                <a:rPr lang="en-US" sz="2000" dirty="0" smtClean="0"/>
                <a:t>This process is repeated for each of the eight dual acting cylinders on the robot.</a:t>
              </a:r>
              <a:endParaRPr lang="en-US" sz="2000" dirty="0"/>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grpSp>
      <p:sp>
        <p:nvSpPr>
          <p:cNvPr id="26" name="TextBox 25"/>
          <p:cNvSpPr txBox="1"/>
          <p:nvPr/>
        </p:nvSpPr>
        <p:spPr>
          <a:xfrm>
            <a:off x="12463885" y="15045370"/>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sp>
        <p:nvSpPr>
          <p:cNvPr id="34" name="TextBox 33"/>
          <p:cNvSpPr txBox="1"/>
          <p:nvPr/>
        </p:nvSpPr>
        <p:spPr>
          <a:xfrm>
            <a:off x="24681005" y="3253568"/>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sp>
        <p:nvSpPr>
          <p:cNvPr id="35" name="TextBox 34"/>
          <p:cNvSpPr txBox="1"/>
          <p:nvPr/>
        </p:nvSpPr>
        <p:spPr>
          <a:xfrm>
            <a:off x="24681004" y="8853058"/>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sp>
        <p:nvSpPr>
          <p:cNvPr id="100" name="TextBox 99"/>
          <p:cNvSpPr txBox="1"/>
          <p:nvPr/>
        </p:nvSpPr>
        <p:spPr>
          <a:xfrm>
            <a:off x="24655411" y="15951169"/>
            <a:ext cx="9751397" cy="584775"/>
          </a:xfrm>
          <a:prstGeom prst="rect">
            <a:avLst/>
          </a:prstGeom>
          <a:solidFill>
            <a:schemeClr val="accent2"/>
          </a:solidFill>
        </p:spPr>
        <p:txBody>
          <a:bodyPr wrap="square" rtlCol="0">
            <a:spAutoFit/>
          </a:bodyPr>
          <a:lstStyle/>
          <a:p>
            <a:r>
              <a:rPr lang="en-US" sz="3200" b="1" dirty="0">
                <a:solidFill>
                  <a:schemeClr val="bg1"/>
                </a:solidFill>
              </a:rPr>
              <a:t>Control </a:t>
            </a:r>
            <a:r>
              <a:rPr lang="en-US" sz="3200" b="1" dirty="0" smtClean="0">
                <a:solidFill>
                  <a:schemeClr val="bg1"/>
                </a:solidFill>
              </a:rPr>
              <a:t>Architecture: Single Leg</a:t>
            </a:r>
            <a:endParaRPr lang="en-US" sz="3200" b="1" dirty="0">
              <a:solidFill>
                <a:schemeClr val="bg1"/>
              </a:solidFill>
            </a:endParaRPr>
          </a:p>
        </p:txBody>
      </p:sp>
      <p:sp>
        <p:nvSpPr>
          <p:cNvPr id="101" name="TextBox 100"/>
          <p:cNvSpPr txBox="1"/>
          <p:nvPr/>
        </p:nvSpPr>
        <p:spPr>
          <a:xfrm>
            <a:off x="24681004" y="21037668"/>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102" name="TextBox 101"/>
          <p:cNvSpPr txBox="1"/>
          <p:nvPr/>
        </p:nvSpPr>
        <p:spPr>
          <a:xfrm>
            <a:off x="24681004" y="24882304"/>
            <a:ext cx="9685196" cy="584775"/>
          </a:xfrm>
          <a:prstGeom prst="rect">
            <a:avLst/>
          </a:prstGeom>
          <a:solidFill>
            <a:schemeClr val="accent2"/>
          </a:solidFill>
        </p:spPr>
        <p:txBody>
          <a:bodyPr wrap="square" rtlCol="0">
            <a:spAutoFit/>
          </a:bodyPr>
          <a:lstStyle/>
          <a:p>
            <a:r>
              <a:rPr lang="en-US" sz="3200" b="1" dirty="0" smtClean="0">
                <a:solidFill>
                  <a:schemeClr val="bg1"/>
                </a:solidFill>
              </a:rPr>
              <a:t>Future Work</a:t>
            </a:r>
            <a:endParaRPr lang="en-US" sz="3200" b="1" dirty="0">
              <a:solidFill>
                <a:schemeClr val="bg1"/>
              </a:solidFill>
            </a:endParaRPr>
          </a:p>
        </p:txBody>
      </p:sp>
      <p:sp>
        <p:nvSpPr>
          <p:cNvPr id="191" name="TextBox 190"/>
          <p:cNvSpPr txBox="1"/>
          <p:nvPr/>
        </p:nvSpPr>
        <p:spPr>
          <a:xfrm>
            <a:off x="657196" y="20768608"/>
            <a:ext cx="9525000" cy="2246769"/>
          </a:xfrm>
          <a:prstGeom prst="rect">
            <a:avLst/>
          </a:prstGeom>
          <a:noFill/>
        </p:spPr>
        <p:txBody>
          <a:bodyPr wrap="square" rtlCol="0">
            <a:spAutoFit/>
          </a:bodyPr>
          <a:lstStyle/>
          <a:p>
            <a:pPr algn="ctr"/>
            <a:r>
              <a:rPr lang="en-US" sz="2000" dirty="0" smtClean="0"/>
              <a:t>The legs of the robot were machined from 6061 aluminum bar stock. Bar stock was chosen to increase the cross sectional area of the leg. The extra area made it easier to attach the cylinders to the leg while also reducing the risk of buckling. The bend in the upper shank was created by welding two segments of bar stock together, and was done to create more convenient cylinder attachment locations. A static FE analysis </a:t>
            </a:r>
            <a:r>
              <a:rPr lang="en-US" sz="2000" dirty="0" smtClean="0"/>
              <a:t>, using kept Quad 8 elements and planar forces, was </a:t>
            </a:r>
            <a:r>
              <a:rPr lang="en-US" sz="2000" dirty="0" smtClean="0"/>
              <a:t>performed on the legs and can be seen in the following figure: </a:t>
            </a:r>
            <a:endParaRPr lang="en-US" sz="2000" dirty="0" smtClean="0">
              <a:solidFill>
                <a:srgbClr val="FF0000"/>
              </a:solidFill>
            </a:endParaRPr>
          </a:p>
        </p:txBody>
      </p:sp>
      <p:grpSp>
        <p:nvGrpSpPr>
          <p:cNvPr id="107" name="Group 106"/>
          <p:cNvGrpSpPr/>
          <p:nvPr/>
        </p:nvGrpSpPr>
        <p:grpSpPr>
          <a:xfrm>
            <a:off x="490016" y="17373600"/>
            <a:ext cx="9509760" cy="3178835"/>
            <a:chOff x="490016" y="17623765"/>
            <a:chExt cx="9509760" cy="3178835"/>
          </a:xfrm>
        </p:grpSpPr>
        <p:pic>
          <p:nvPicPr>
            <p:cNvPr id="14" name="Picture 13"/>
            <p:cNvPicPr/>
            <p:nvPr/>
          </p:nvPicPr>
          <p:blipFill>
            <a:blip r:embed="rId16"/>
            <a:stretch>
              <a:fillRect/>
            </a:stretch>
          </p:blipFill>
          <p:spPr>
            <a:xfrm>
              <a:off x="2310411" y="17623765"/>
              <a:ext cx="5011552" cy="2264435"/>
            </a:xfrm>
            <a:prstGeom prst="rect">
              <a:avLst/>
            </a:prstGeom>
          </p:spPr>
        </p:pic>
        <p:sp>
          <p:nvSpPr>
            <p:cNvPr id="192" name="TextBox 191"/>
            <p:cNvSpPr txBox="1"/>
            <p:nvPr/>
          </p:nvSpPr>
          <p:spPr>
            <a:xfrm>
              <a:off x="490016" y="19971603"/>
              <a:ext cx="9509760" cy="830997"/>
            </a:xfrm>
            <a:prstGeom prst="rect">
              <a:avLst/>
            </a:prstGeom>
            <a:noFill/>
          </p:spPr>
          <p:txBody>
            <a:bodyPr wrap="square" rtlCol="0">
              <a:spAutoFit/>
            </a:bodyPr>
            <a:lstStyle/>
            <a:p>
              <a:r>
                <a:rPr lang="en-US" sz="1600" dirty="0" smtClean="0">
                  <a:solidFill>
                    <a:srgbClr val="FF0000"/>
                  </a:solidFill>
                </a:rPr>
                <a:t>Figure 1: </a:t>
              </a:r>
              <a:r>
                <a:rPr lang="en-US" sz="1600" dirty="0" smtClean="0"/>
                <a:t>FE Analysis performed on the chassis in ANSYS. The simulation assumed a worst case static loading where the joints lock up completely during motion. The maximum stress was found to be 240 </a:t>
              </a:r>
              <a:r>
                <a:rPr lang="en-US" sz="1600" dirty="0" err="1" smtClean="0"/>
                <a:t>Mpa</a:t>
              </a:r>
              <a:r>
                <a:rPr lang="en-US" sz="1600" dirty="0" smtClean="0"/>
                <a:t>, which gives a factor of safety of 1.15 in this worst case scenario.</a:t>
              </a:r>
              <a:endParaRPr lang="en-US" sz="1600" dirty="0"/>
            </a:p>
          </p:txBody>
        </p:sp>
      </p:grpSp>
      <p:sp>
        <p:nvSpPr>
          <p:cNvPr id="193" name="TextBox 192"/>
          <p:cNvSpPr txBox="1"/>
          <p:nvPr/>
        </p:nvSpPr>
        <p:spPr>
          <a:xfrm>
            <a:off x="548640" y="26999625"/>
            <a:ext cx="9509760" cy="830997"/>
          </a:xfrm>
          <a:prstGeom prst="rect">
            <a:avLst/>
          </a:prstGeom>
          <a:noFill/>
        </p:spPr>
        <p:txBody>
          <a:bodyPr wrap="square" rtlCol="0">
            <a:spAutoFit/>
          </a:bodyPr>
          <a:lstStyle/>
          <a:p>
            <a:r>
              <a:rPr lang="en-US" sz="1600" b="1" dirty="0" smtClean="0">
                <a:solidFill>
                  <a:srgbClr val="FF0000"/>
                </a:solidFill>
              </a:rPr>
              <a:t>Figure2: </a:t>
            </a:r>
            <a:r>
              <a:rPr lang="en-US" sz="1600" dirty="0" smtClean="0"/>
              <a:t>The FE analysis performed on the thigh (left) and shank (right). A flange was added to the thigh to reduce the overall stress in the weld. A maximum stress of 155 </a:t>
            </a:r>
            <a:r>
              <a:rPr lang="en-US" sz="1600" dirty="0" err="1" smtClean="0"/>
              <a:t>Mpa</a:t>
            </a:r>
            <a:r>
              <a:rPr lang="en-US" sz="1600" dirty="0" smtClean="0"/>
              <a:t> was found in the leg, which results in a factor of safety of 1.74.</a:t>
            </a:r>
            <a:endParaRPr lang="en-US" sz="1600" dirty="0"/>
          </a:p>
        </p:txBody>
      </p:sp>
      <p:grpSp>
        <p:nvGrpSpPr>
          <p:cNvPr id="137" name="Group 136"/>
          <p:cNvGrpSpPr/>
          <p:nvPr/>
        </p:nvGrpSpPr>
        <p:grpSpPr>
          <a:xfrm>
            <a:off x="24895923" y="17983200"/>
            <a:ext cx="9431294" cy="1925001"/>
            <a:chOff x="24895923" y="17983200"/>
            <a:chExt cx="9431294" cy="1925001"/>
          </a:xfrm>
        </p:grpSpPr>
        <p:grpSp>
          <p:nvGrpSpPr>
            <p:cNvPr id="136" name="Group 135"/>
            <p:cNvGrpSpPr/>
            <p:nvPr/>
          </p:nvGrpSpPr>
          <p:grpSpPr>
            <a:xfrm>
              <a:off x="24895923" y="17983200"/>
              <a:ext cx="9431294" cy="1925001"/>
              <a:chOff x="24895923" y="17983200"/>
              <a:chExt cx="9431294" cy="1925001"/>
            </a:xfrm>
          </p:grpSpPr>
          <p:pic>
            <p:nvPicPr>
              <p:cNvPr id="162" name="Picture 161" descr="D:\MyDocs\Documents\GitHub\AgileRoboticControls\System Modelling\Control\Control - Implementation.png"/>
              <p:cNvPicPr/>
              <p:nvPr/>
            </p:nvPicPr>
            <p:blipFill>
              <a:blip r:embed="rId17">
                <a:extLst>
                  <a:ext uri="{28A0092B-C50C-407E-A947-70E740481C1C}">
                    <a14:useLocalDpi xmlns:a14="http://schemas.microsoft.com/office/drawing/2010/main" val="0"/>
                  </a:ext>
                </a:extLst>
              </a:blip>
              <a:srcRect/>
              <a:stretch>
                <a:fillRect/>
              </a:stretch>
            </p:blipFill>
            <p:spPr bwMode="auto">
              <a:xfrm>
                <a:off x="24895923" y="17983200"/>
                <a:ext cx="9431294" cy="1925001"/>
              </a:xfrm>
              <a:prstGeom prst="rect">
                <a:avLst/>
              </a:prstGeom>
              <a:noFill/>
              <a:ln>
                <a:noFill/>
              </a:ln>
            </p:spPr>
          </p:pic>
          <p:grpSp>
            <p:nvGrpSpPr>
              <p:cNvPr id="135" name="Group 134"/>
              <p:cNvGrpSpPr/>
              <p:nvPr/>
            </p:nvGrpSpPr>
            <p:grpSpPr>
              <a:xfrm>
                <a:off x="25960726" y="17993687"/>
                <a:ext cx="8366491" cy="1037556"/>
                <a:chOff x="25968126" y="18000142"/>
                <a:chExt cx="8366491" cy="1037556"/>
              </a:xfrm>
            </p:grpSpPr>
            <p:sp>
              <p:nvSpPr>
                <p:cNvPr id="200" name="Rectangle 199"/>
                <p:cNvSpPr/>
                <p:nvPr/>
              </p:nvSpPr>
              <p:spPr>
                <a:xfrm>
                  <a:off x="34138187" y="18027723"/>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5968126" y="18000142"/>
                  <a:ext cx="5043724" cy="1037556"/>
                  <a:chOff x="25968126" y="18000142"/>
                  <a:chExt cx="5043724" cy="1037556"/>
                </a:xfrm>
              </p:grpSpPr>
              <p:sp>
                <p:nvSpPr>
                  <p:cNvPr id="195" name="Rectangle 194"/>
                  <p:cNvSpPr/>
                  <p:nvPr/>
                </p:nvSpPr>
                <p:spPr>
                  <a:xfrm>
                    <a:off x="25968126" y="18006960"/>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28836375" y="1800014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29933157" y="1808309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0815420" y="1806113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8916443" y="1888459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30708444" y="1888542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3" name="Rectangle 122"/>
            <p:cNvSpPr/>
            <p:nvPr/>
          </p:nvSpPr>
          <p:spPr>
            <a:xfrm>
              <a:off x="28249068" y="1798332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TextBox 207"/>
          <p:cNvSpPr txBox="1"/>
          <p:nvPr/>
        </p:nvSpPr>
        <p:spPr>
          <a:xfrm>
            <a:off x="23622000" y="8077200"/>
            <a:ext cx="8763000" cy="338554"/>
          </a:xfrm>
          <a:prstGeom prst="rect">
            <a:avLst/>
          </a:prstGeom>
          <a:noFill/>
        </p:spPr>
        <p:txBody>
          <a:bodyPr wrap="square" rtlCol="0">
            <a:spAutoFit/>
          </a:bodyPr>
          <a:lstStyle/>
          <a:p>
            <a:pPr algn="ctr"/>
            <a:r>
              <a:rPr lang="en-US" sz="1600" b="1" dirty="0" smtClean="0">
                <a:solidFill>
                  <a:srgbClr val="FF0000"/>
                </a:solidFill>
              </a:rPr>
              <a:t>Figure6 :</a:t>
            </a:r>
            <a:r>
              <a:rPr lang="en-US" sz="1600" dirty="0" smtClean="0">
                <a:solidFill>
                  <a:srgbClr val="FF0000"/>
                </a:solidFill>
              </a:rPr>
              <a:t> Needs Caption . Make the feedback a little tighter to occupy less room.</a:t>
            </a:r>
            <a:endParaRPr lang="en-US" sz="1600" dirty="0">
              <a:solidFill>
                <a:srgbClr val="FF0000"/>
              </a:solidFill>
            </a:endParaRPr>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1445</Words>
  <Application>Microsoft Office PowerPoint</Application>
  <PresentationFormat>Custom</PresentationFormat>
  <Paragraphs>94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Milwaukee School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51</cp:revision>
  <dcterms:created xsi:type="dcterms:W3CDTF">2015-05-06T15:05:02Z</dcterms:created>
  <dcterms:modified xsi:type="dcterms:W3CDTF">2015-05-19T17:18:11Z</dcterms:modified>
</cp:coreProperties>
</file>