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65" r:id="rId12"/>
    <p:sldId id="266" r:id="rId13"/>
    <p:sldId id="271" r:id="rId14"/>
    <p:sldId id="272" r:id="rId15"/>
    <p:sldId id="273" r:id="rId16"/>
    <p:sldId id="27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 Agile Robotic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Logan Beaver</a:t>
            </a:r>
          </a:p>
          <a:p>
            <a:r>
              <a:rPr lang="en-US" dirty="0" smtClean="0"/>
              <a:t>Justin Campbell</a:t>
            </a:r>
          </a:p>
          <a:p>
            <a:r>
              <a:rPr lang="en-US" dirty="0" smtClean="0"/>
              <a:t>Tyler Paddock</a:t>
            </a:r>
          </a:p>
          <a:p>
            <a:r>
              <a:rPr lang="en-US" dirty="0" smtClean="0"/>
              <a:t>Ronald Shipman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1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Kinematic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Transformations</a:t>
            </a:r>
          </a:p>
          <a:p>
            <a:r>
              <a:rPr lang="en-US" dirty="0"/>
              <a:t>Determines cylinder stroke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Mechanics</a:t>
            </a:r>
          </a:p>
          <a:p>
            <a:r>
              <a:rPr lang="en-US" dirty="0"/>
              <a:t>Non-inertial reference frames</a:t>
            </a:r>
          </a:p>
          <a:p>
            <a:r>
              <a:rPr lang="en-US" dirty="0"/>
              <a:t>Arbitrary grounded reference frame</a:t>
            </a:r>
          </a:p>
          <a:p>
            <a:r>
              <a:rPr lang="en-US" dirty="0"/>
              <a:t>Determines mechanical properties of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27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Control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656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Control algorithms (PIDs) implemented in software</a:t>
            </a:r>
          </a:p>
          <a:p>
            <a:r>
              <a:rPr lang="en-US" sz="2800" dirty="0" smtClean="0"/>
              <a:t>Software used in this project is MATLAB, Simulink, and the associated CODER software</a:t>
            </a:r>
          </a:p>
          <a:p>
            <a:r>
              <a:rPr lang="en-US" sz="2800" dirty="0" smtClean="0"/>
              <a:t>Simulink model of the control is developed and then C code is generated for the target hardware.</a:t>
            </a:r>
          </a:p>
          <a:p>
            <a:r>
              <a:rPr lang="en-US" sz="2800" dirty="0" smtClean="0"/>
              <a:t>Current hardware is an Arduino Mega 2560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99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&lt;Picture of Simulink model with PIDs&gt;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9622"/>
            <a:ext cx="9905999" cy="4637314"/>
          </a:xfrm>
        </p:spPr>
        <p:txBody>
          <a:bodyPr>
            <a:normAutofit/>
          </a:bodyPr>
          <a:lstStyle/>
          <a:p>
            <a:r>
              <a:rPr lang="en-US" dirty="0" smtClean="0"/>
              <a:t>To drive the pneumatic actuators digital PWM signals from the microcontroller will be filtered by a low pass filter into analog signals</a:t>
            </a:r>
          </a:p>
          <a:p>
            <a:r>
              <a:rPr lang="en-US" dirty="0" smtClean="0"/>
              <a:t>The analog signals will be scaled by amplifiers to the correct voltage required by the pneumatic actuator</a:t>
            </a:r>
          </a:p>
          <a:p>
            <a:r>
              <a:rPr lang="en-US" dirty="0" smtClean="0"/>
              <a:t>Circuit isolation is needed to separate the 5 volt microcontroller circuit from the 12 volt actuator circuit</a:t>
            </a:r>
          </a:p>
          <a:p>
            <a:r>
              <a:rPr lang="en-US" dirty="0" smtClean="0"/>
              <a:t>Circuit isolation will be achieved using </a:t>
            </a:r>
            <a:r>
              <a:rPr lang="en-US" dirty="0" err="1" smtClean="0"/>
              <a:t>opto</a:t>
            </a:r>
            <a:r>
              <a:rPr lang="en-US" dirty="0" smtClean="0"/>
              <a:t>-isolators</a:t>
            </a:r>
          </a:p>
          <a:p>
            <a:r>
              <a:rPr lang="en-US" dirty="0" smtClean="0"/>
              <a:t>The feedback in the control loop will be a position feedback from the cylinder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robot will be remotely controlled by a human operator</a:t>
            </a:r>
          </a:p>
          <a:p>
            <a:r>
              <a:rPr lang="en-US" dirty="0" err="1" smtClean="0"/>
              <a:t>Xbee</a:t>
            </a:r>
            <a:r>
              <a:rPr lang="en-US" dirty="0" smtClean="0"/>
              <a:t> short range radio devices using IEEE standard 802.15.4 will be used to handle the wireless communication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&lt;Picture of controller, </a:t>
            </a:r>
            <a:r>
              <a:rPr lang="en-US" dirty="0" err="1" smtClean="0"/>
              <a:t>Xbee</a:t>
            </a:r>
            <a:r>
              <a:rPr lang="en-US" dirty="0" smtClean="0"/>
              <a:t> device, transmission medium, radio waves&gt;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initial robotics platform</a:t>
            </a:r>
          </a:p>
          <a:p>
            <a:r>
              <a:rPr lang="en-US" dirty="0"/>
              <a:t>Public Outreach</a:t>
            </a:r>
          </a:p>
          <a:p>
            <a:pPr lvl="1"/>
            <a:r>
              <a:rPr lang="en-US" dirty="0"/>
              <a:t>Increase interest in STEM fields</a:t>
            </a:r>
          </a:p>
          <a:p>
            <a:pPr lvl="1"/>
            <a:r>
              <a:rPr lang="en-US" dirty="0"/>
              <a:t>Engineering deficit</a:t>
            </a:r>
          </a:p>
          <a:p>
            <a:r>
              <a:rPr lang="en-US" dirty="0"/>
              <a:t>Educational robotics platform</a:t>
            </a:r>
          </a:p>
          <a:p>
            <a:pPr lvl="1"/>
            <a:r>
              <a:rPr lang="en-US" dirty="0"/>
              <a:t>Fluid Power</a:t>
            </a:r>
          </a:p>
          <a:p>
            <a:pPr lvl="1"/>
            <a:r>
              <a:rPr lang="en-US" dirty="0"/>
              <a:t>Control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Quadruped Locomotion</a:t>
            </a:r>
          </a:p>
          <a:p>
            <a:pPr lvl="1"/>
            <a:r>
              <a:rPr lang="en-US" dirty="0"/>
              <a:t>Agile motion</a:t>
            </a:r>
          </a:p>
          <a:p>
            <a:pPr lvl="1"/>
            <a:r>
              <a:rPr lang="en-US" dirty="0"/>
              <a:t>Stable</a:t>
            </a:r>
          </a:p>
          <a:p>
            <a:pPr lvl="1"/>
            <a:r>
              <a:rPr lang="en-US" dirty="0"/>
              <a:t>Rugged Terrain</a:t>
            </a:r>
          </a:p>
          <a:p>
            <a:r>
              <a:rPr lang="en-US" dirty="0"/>
              <a:t>Pneumatic Power</a:t>
            </a:r>
          </a:p>
          <a:p>
            <a:pPr lvl="1"/>
            <a:r>
              <a:rPr lang="en-US" dirty="0"/>
              <a:t>High energy density</a:t>
            </a:r>
          </a:p>
          <a:p>
            <a:pPr lvl="1"/>
            <a:r>
              <a:rPr lang="en-US" dirty="0"/>
              <a:t>Clean and </a:t>
            </a:r>
            <a:r>
              <a:rPr lang="en-US" dirty="0" smtClean="0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Pneumatic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498" y="152400"/>
            <a:ext cx="10972800" cy="990600"/>
          </a:xfrm>
        </p:spPr>
        <p:txBody>
          <a:bodyPr/>
          <a:lstStyle/>
          <a:p>
            <a:r>
              <a:rPr lang="en-US" dirty="0" smtClean="0"/>
              <a:t>Power Source Options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99680"/>
              </p:ext>
            </p:extLst>
          </p:nvPr>
        </p:nvGraphicFramePr>
        <p:xfrm>
          <a:off x="723331" y="1143000"/>
          <a:ext cx="10863618" cy="5403341"/>
        </p:xfrm>
        <a:graphic>
          <a:graphicData uri="http://schemas.openxmlformats.org/drawingml/2006/table">
            <a:tbl>
              <a:tblPr firstRow="1" firstCol="1" bandRow="1"/>
              <a:tblGrid>
                <a:gridCol w="2374389"/>
                <a:gridCol w="4248655"/>
                <a:gridCol w="4240574"/>
              </a:tblGrid>
              <a:tr h="638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Disadvantages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Arial"/>
                        </a:rPr>
                        <a:t>Hydraulic Power Source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-Highest achievable power density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-Heavy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-Dirty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Electric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-Accurate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-Lowest achievable power density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-Noncompliant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0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/>
                          <a:ea typeface="Calibri"/>
                          <a:cs typeface="Arial"/>
                        </a:rPr>
                        <a:t>Pneumatic Power Source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-Higher power density than electric power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-Low Maintenance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-Compliant action from fluid compression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-Compressible fluid causes inaccuracy in positioning</a:t>
                      </a:r>
                    </a:p>
                  </a:txBody>
                  <a:tcPr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44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02056"/>
            <a:ext cx="7704919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Pneumatic </a:t>
            </a:r>
            <a:r>
              <a:rPr lang="en-US" dirty="0"/>
              <a:t>components </a:t>
            </a:r>
            <a:r>
              <a:rPr lang="en-US" dirty="0" smtClean="0"/>
              <a:t>include:</a:t>
            </a:r>
          </a:p>
          <a:p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S</a:t>
            </a:r>
            <a:r>
              <a:rPr lang="en-US" sz="3000" dirty="0" smtClean="0"/>
              <a:t>upply </a:t>
            </a:r>
            <a:r>
              <a:rPr lang="en-US" sz="3000" dirty="0"/>
              <a:t>T</a:t>
            </a:r>
            <a:r>
              <a:rPr lang="en-US" sz="3000" dirty="0" smtClean="0"/>
              <a:t>ank</a:t>
            </a:r>
          </a:p>
          <a:p>
            <a:r>
              <a:rPr lang="en-US" sz="3000" dirty="0" smtClean="0"/>
              <a:t>Air </a:t>
            </a:r>
            <a:r>
              <a:rPr lang="en-US" sz="3000" dirty="0"/>
              <a:t>C</a:t>
            </a:r>
            <a:r>
              <a:rPr lang="en-US" sz="3000" dirty="0" smtClean="0"/>
              <a:t>ompressor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ouble </a:t>
            </a:r>
            <a:r>
              <a:rPr lang="en-US" sz="3000" dirty="0"/>
              <a:t>A</a:t>
            </a:r>
            <a:r>
              <a:rPr lang="en-US" sz="3000" dirty="0" smtClean="0"/>
              <a:t>cting </a:t>
            </a:r>
            <a:r>
              <a:rPr lang="en-US" sz="3000" dirty="0"/>
              <a:t>A</a:t>
            </a:r>
            <a:r>
              <a:rPr lang="en-US" sz="3000" dirty="0" smtClean="0"/>
              <a:t>ir </a:t>
            </a:r>
            <a:r>
              <a:rPr lang="en-US" sz="3000" dirty="0"/>
              <a:t>C</a:t>
            </a:r>
            <a:r>
              <a:rPr lang="en-US" sz="3000" dirty="0" smtClean="0"/>
              <a:t>ylinders (w/ feedback)</a:t>
            </a:r>
          </a:p>
          <a:p>
            <a:r>
              <a:rPr lang="en-US" sz="3000" dirty="0" smtClean="0"/>
              <a:t>Receiver Tank</a:t>
            </a:r>
          </a:p>
          <a:p>
            <a:r>
              <a:rPr lang="en-US" sz="3000" dirty="0"/>
              <a:t>S</a:t>
            </a:r>
            <a:r>
              <a:rPr lang="en-US" sz="3000" dirty="0" smtClean="0"/>
              <a:t>olenoid </a:t>
            </a:r>
            <a:r>
              <a:rPr lang="en-US" sz="3000" dirty="0"/>
              <a:t>V</a:t>
            </a:r>
            <a:r>
              <a:rPr lang="en-US" sz="3000" dirty="0" smtClean="0"/>
              <a:t>alve 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irectional </a:t>
            </a:r>
            <a:r>
              <a:rPr lang="en-US" sz="3000" dirty="0"/>
              <a:t>C</a:t>
            </a:r>
            <a:r>
              <a:rPr lang="en-US" sz="3000" dirty="0" smtClean="0"/>
              <a:t>ontrol </a:t>
            </a:r>
            <a:r>
              <a:rPr lang="en-US" sz="3000" dirty="0"/>
              <a:t>V</a:t>
            </a:r>
            <a:r>
              <a:rPr lang="en-US" sz="3000" dirty="0" smtClean="0"/>
              <a:t>alves (4/2)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ressure </a:t>
            </a:r>
            <a:r>
              <a:rPr lang="en-US" sz="3000" dirty="0"/>
              <a:t>R</a:t>
            </a:r>
            <a:r>
              <a:rPr lang="en-US" sz="3000" dirty="0" smtClean="0"/>
              <a:t>elief </a:t>
            </a:r>
            <a:r>
              <a:rPr lang="en-US" sz="3000" dirty="0"/>
              <a:t>V</a:t>
            </a:r>
            <a:r>
              <a:rPr lang="en-US" sz="3000" dirty="0" smtClean="0"/>
              <a:t>alve</a:t>
            </a:r>
          </a:p>
          <a:p>
            <a:r>
              <a:rPr lang="en-US" sz="3000" dirty="0"/>
              <a:t>T</a:t>
            </a:r>
            <a:r>
              <a:rPr lang="en-US" sz="3000" dirty="0" smtClean="0"/>
              <a:t>ubing</a:t>
            </a:r>
          </a:p>
        </p:txBody>
      </p:sp>
    </p:spTree>
    <p:extLst>
      <p:ext uri="{BB962C8B-B14F-4D97-AF65-F5344CB8AC3E}">
        <p14:creationId xmlns:p14="http://schemas.microsoft.com/office/powerpoint/2010/main" val="99993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70" y="250029"/>
            <a:ext cx="9905998" cy="1478570"/>
          </a:xfrm>
        </p:spPr>
        <p:txBody>
          <a:bodyPr/>
          <a:lstStyle/>
          <a:p>
            <a:r>
              <a:rPr lang="en-US" dirty="0" smtClean="0"/>
              <a:t>Pneumatic Circuit</a:t>
            </a:r>
            <a:endParaRPr lang="en-US" dirty="0"/>
          </a:p>
        </p:txBody>
      </p:sp>
      <p:pic>
        <p:nvPicPr>
          <p:cNvPr id="4" name="Content Placeholder 3" descr="D:\MyDocs\Documents\Classes\AgileRoboticControls\Research\Pneumatic Circuits\Sample Circui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1" y="1583139"/>
            <a:ext cx="10072049" cy="42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542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60" y="1880997"/>
            <a:ext cx="9905999" cy="3541714"/>
          </a:xfrm>
        </p:spPr>
        <p:txBody>
          <a:bodyPr/>
          <a:lstStyle/>
          <a:p>
            <a:r>
              <a:rPr lang="en-US" dirty="0" smtClean="0"/>
              <a:t>Determine necessary output forces of cylinders based on kinematic equations</a:t>
            </a:r>
          </a:p>
          <a:p>
            <a:r>
              <a:rPr lang="en-US" dirty="0" smtClean="0"/>
              <a:t>Select appropriate pneumatic components based on needed specifications</a:t>
            </a:r>
          </a:p>
          <a:p>
            <a:r>
              <a:rPr lang="en-US" dirty="0" smtClean="0"/>
              <a:t>Test air cylinders</a:t>
            </a:r>
          </a:p>
          <a:p>
            <a:r>
              <a:rPr lang="en-US" dirty="0"/>
              <a:t>P</a:t>
            </a:r>
            <a:r>
              <a:rPr lang="en-US" dirty="0" smtClean="0"/>
              <a:t>neumatic circuit construction</a:t>
            </a:r>
          </a:p>
          <a:p>
            <a:r>
              <a:rPr lang="en-US" dirty="0" smtClean="0"/>
              <a:t>Test circuit with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95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392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Team Agile Robotic Controls</vt:lpstr>
      <vt:lpstr>Project Overview</vt:lpstr>
      <vt:lpstr>Major Design Decisions</vt:lpstr>
      <vt:lpstr>Mechanical Design</vt:lpstr>
      <vt:lpstr>Pneumatic Design</vt:lpstr>
      <vt:lpstr>Power Source Options</vt:lpstr>
      <vt:lpstr>Components</vt:lpstr>
      <vt:lpstr>Pneumatic Circuit</vt:lpstr>
      <vt:lpstr>What’s Next?</vt:lpstr>
      <vt:lpstr>Simulation and Verification</vt:lpstr>
      <vt:lpstr>Kinematic Modelling</vt:lpstr>
      <vt:lpstr>Dynamic Model</vt:lpstr>
      <vt:lpstr>Control architecture</vt:lpstr>
      <vt:lpstr>PowerPoint Presentation</vt:lpstr>
      <vt:lpstr>Signal Conditioning</vt:lpstr>
      <vt:lpstr>User Interface</vt:lpstr>
      <vt:lpstr>Questions?</vt:lpstr>
    </vt:vector>
  </TitlesOfParts>
  <Company>MSOE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Agile Robotic Controls</dc:title>
  <dc:creator>Beaver, Logan</dc:creator>
  <cp:lastModifiedBy>Paddock, Tyler K.</cp:lastModifiedBy>
  <cp:revision>8</cp:revision>
  <dcterms:created xsi:type="dcterms:W3CDTF">2014-12-18T23:47:34Z</dcterms:created>
  <dcterms:modified xsi:type="dcterms:W3CDTF">2015-01-09T19:25:09Z</dcterms:modified>
</cp:coreProperties>
</file>