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100" d="100"/>
          <a:sy n="100" d="100"/>
        </p:scale>
        <p:origin x="58" y="-11275"/>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1577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2933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20321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7D037-1E52-45C7-976A-93EFD4975647}"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215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7D037-1E52-45C7-976A-93EFD4975647}" type="datetimeFigureOut">
              <a:rPr lang="en-US" smtClean="0"/>
              <a:t>5/12/2015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856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F7D037-1E52-45C7-976A-93EFD4975647}"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1675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F7D037-1E52-45C7-976A-93EFD4975647}" type="datetimeFigureOut">
              <a:rPr lang="en-US" smtClean="0"/>
              <a:t>5/12/2015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160843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7D037-1E52-45C7-976A-93EFD4975647}"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34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7D037-1E52-45C7-976A-93EFD4975647}" type="datetimeFigureOut">
              <a:rPr lang="en-US" smtClean="0"/>
              <a:t>5/12/2015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51100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307612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7D037-1E52-45C7-976A-93EFD4975647}" type="datetimeFigureOut">
              <a:rPr lang="en-US" smtClean="0"/>
              <a:t>5/12/2015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0C942-324E-49BE-B72F-E3AD70EAD548}" type="slidenum">
              <a:rPr lang="en-US" smtClean="0"/>
              <a:t>‹#›</a:t>
            </a:fld>
            <a:endParaRPr lang="en-US"/>
          </a:p>
        </p:txBody>
      </p:sp>
    </p:spTree>
    <p:extLst>
      <p:ext uri="{BB962C8B-B14F-4D97-AF65-F5344CB8AC3E}">
        <p14:creationId xmlns:p14="http://schemas.microsoft.com/office/powerpoint/2010/main" val="406412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08F7D037-1E52-45C7-976A-93EFD4975647}" type="datetimeFigureOut">
              <a:rPr lang="en-US" smtClean="0"/>
              <a:t>5/12/2015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270C942-324E-49BE-B72F-E3AD70EAD548}" type="slidenum">
              <a:rPr lang="en-US" smtClean="0"/>
              <a:t>‹#›</a:t>
            </a:fld>
            <a:endParaRPr lang="en-US"/>
          </a:p>
        </p:txBody>
      </p:sp>
    </p:spTree>
    <p:extLst>
      <p:ext uri="{BB962C8B-B14F-4D97-AF65-F5344CB8AC3E}">
        <p14:creationId xmlns:p14="http://schemas.microsoft.com/office/powerpoint/2010/main" val="249758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581"/>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100" y="60603"/>
            <a:ext cx="1524000" cy="1524000"/>
          </a:xfrm>
          <a:prstGeom prst="rect">
            <a:avLst/>
          </a:prstGeom>
        </p:spPr>
      </p:pic>
      <p:grpSp>
        <p:nvGrpSpPr>
          <p:cNvPr id="6" name="Group 5"/>
          <p:cNvGrpSpPr/>
          <p:nvPr/>
        </p:nvGrpSpPr>
        <p:grpSpPr>
          <a:xfrm>
            <a:off x="3086100" y="27321"/>
            <a:ext cx="2648310" cy="439947"/>
            <a:chOff x="6461183" y="94891"/>
            <a:chExt cx="2648310" cy="439947"/>
          </a:xfrm>
        </p:grpSpPr>
        <p:sp>
          <p:nvSpPr>
            <p:cNvPr id="7" name="Rectangle 6"/>
            <p:cNvSpPr/>
            <p:nvPr/>
          </p:nvSpPr>
          <p:spPr>
            <a:xfrm>
              <a:off x="6461183" y="94891"/>
              <a:ext cx="2648310" cy="439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125" y="189707"/>
              <a:ext cx="2419350" cy="247650"/>
            </a:xfrm>
            <a:prstGeom prst="rect">
              <a:avLst/>
            </a:prstGeom>
          </p:spPr>
        </p:pic>
      </p:grpSp>
      <p:pic>
        <p:nvPicPr>
          <p:cNvPr id="9" name="Picture 2" descr="http://www.clustervision.com/sites/default/files/images/Emerson-logo.previe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042" y="670419"/>
            <a:ext cx="1863305" cy="9141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201400" y="3886200"/>
            <a:ext cx="9525000" cy="4524315"/>
          </a:xfrm>
          <a:prstGeom prst="rect">
            <a:avLst/>
          </a:prstGeom>
          <a:noFill/>
        </p:spPr>
        <p:txBody>
          <a:bodyPr wrap="square" rtlCol="0">
            <a:spAutoFit/>
          </a:bodyPr>
          <a:lstStyle/>
          <a:p>
            <a:pPr lvl="0"/>
            <a:r>
              <a:rPr lang="en-US" sz="2800" b="1" dirty="0" smtClean="0"/>
              <a:t>Design Constraints/Criteria</a:t>
            </a:r>
          </a:p>
          <a:p>
            <a:pPr marL="342900" lvl="0" indent="-342900">
              <a:buFont typeface="Arial" panose="020B0604020202020204" pitchFamily="34" charset="0"/>
              <a:buChar char="•"/>
            </a:pPr>
            <a:r>
              <a:rPr lang="en-US" sz="2000" dirty="0" smtClean="0"/>
              <a:t>A </a:t>
            </a:r>
            <a:r>
              <a:rPr lang="en-US" sz="2000" dirty="0"/>
              <a:t>maximum weight of 35 kg for portability</a:t>
            </a:r>
          </a:p>
          <a:p>
            <a:pPr marL="342900" lvl="0" indent="-342900">
              <a:buFont typeface="Arial" panose="020B0604020202020204" pitchFamily="34" charset="0"/>
              <a:buChar char="•"/>
            </a:pPr>
            <a:r>
              <a:rPr lang="en-US" sz="2000" dirty="0"/>
              <a:t>Maximum size of 0.75 m x 0.75 m x 1.0 m box for portability</a:t>
            </a:r>
          </a:p>
          <a:p>
            <a:pPr marL="342900" lvl="0" indent="-342900">
              <a:buFont typeface="Arial" panose="020B0604020202020204" pitchFamily="34" charset="0"/>
              <a:buChar char="•"/>
            </a:pPr>
            <a:r>
              <a:rPr lang="en-US" sz="2000" dirty="0"/>
              <a:t>Custom debug panel creation to facilitate troubleshooting</a:t>
            </a:r>
          </a:p>
          <a:p>
            <a:pPr marL="342900" lvl="0" indent="-342900">
              <a:buFont typeface="Arial" panose="020B0604020202020204" pitchFamily="34" charset="0"/>
              <a:buChar char="•"/>
            </a:pPr>
            <a:r>
              <a:rPr lang="en-US" sz="2000" dirty="0"/>
              <a:t>MATLAB and Simulink model support to allow mechanical engineering students to update control algorithms without knowledge of C/C++</a:t>
            </a:r>
          </a:p>
          <a:p>
            <a:pPr marL="342900" lvl="0" indent="-342900">
              <a:buFont typeface="Arial" panose="020B0604020202020204" pitchFamily="34" charset="0"/>
              <a:buChar char="•"/>
            </a:pPr>
            <a:r>
              <a:rPr lang="en-US" sz="2000" dirty="0"/>
              <a:t>Electronic fuses and shielding to protect the robot and operator during use and maintenance</a:t>
            </a:r>
          </a:p>
          <a:p>
            <a:pPr marL="342900" lvl="0" indent="-342900">
              <a:buFont typeface="Arial" panose="020B0604020202020204" pitchFamily="34" charset="0"/>
              <a:buChar char="•"/>
            </a:pPr>
            <a:r>
              <a:rPr lang="en-US" sz="2000" dirty="0"/>
              <a:t>Mechanical protection to reduce the risk of pinching and self-collision damage to the robot</a:t>
            </a:r>
          </a:p>
          <a:p>
            <a:pPr marL="342900" lvl="0" indent="-342900">
              <a:buFont typeface="Arial" panose="020B0604020202020204" pitchFamily="34" charset="0"/>
              <a:buChar char="•"/>
            </a:pPr>
            <a:r>
              <a:rPr lang="en-US" sz="2000" dirty="0"/>
              <a:t>An easy to access emergency stop to quickly depower the robot</a:t>
            </a:r>
          </a:p>
          <a:p>
            <a:pPr marL="342900" lvl="0" indent="-342900">
              <a:buFont typeface="Arial" panose="020B0604020202020204" pitchFamily="34" charset="0"/>
              <a:buChar char="•"/>
            </a:pPr>
            <a:r>
              <a:rPr lang="en-US" sz="2000" dirty="0"/>
              <a:t>A pressure relief valve to reduce the risk of overloading and damaging pneumatic components</a:t>
            </a:r>
          </a:p>
          <a:p>
            <a:endParaRPr lang="en-US" sz="2000" dirty="0"/>
          </a:p>
        </p:txBody>
      </p:sp>
      <p:sp>
        <p:nvSpPr>
          <p:cNvPr id="10" name="TextBox 9"/>
          <p:cNvSpPr txBox="1"/>
          <p:nvPr/>
        </p:nvSpPr>
        <p:spPr>
          <a:xfrm>
            <a:off x="453247" y="3886200"/>
            <a:ext cx="9525000" cy="2985433"/>
          </a:xfrm>
          <a:prstGeom prst="rect">
            <a:avLst/>
          </a:prstGeom>
          <a:noFill/>
        </p:spPr>
        <p:txBody>
          <a:bodyPr wrap="square" rtlCol="0">
            <a:spAutoFit/>
          </a:bodyPr>
          <a:lstStyle/>
          <a:p>
            <a:pPr lvl="0"/>
            <a:r>
              <a:rPr lang="en-US" sz="2800" b="1" dirty="0" smtClean="0"/>
              <a:t>Problem Statement</a:t>
            </a:r>
          </a:p>
          <a:p>
            <a:r>
              <a:rPr lang="en-US" sz="2000" dirty="0"/>
              <a:t>Milwaukee School of Engineering (MSOE) participates in community outreach programs where science, technology, engineering, and mathematics (STEM) topics are demonstrated to encourage younger generations to enter into STEM based degrees and careers. Having an automated control system to demonstrate and interact with would increase the excitement at these outreach programs. Development of a robot with pneumatic locomotion for the Milwaukee School of Engineering’s controls classes would give students a first-hand experience with complex control systems.</a:t>
            </a:r>
          </a:p>
          <a:p>
            <a:endParaRPr lang="en-US" sz="2000" dirty="0"/>
          </a:p>
        </p:txBody>
      </p:sp>
      <p:sp>
        <p:nvSpPr>
          <p:cNvPr id="11" name="TextBox 10"/>
          <p:cNvSpPr txBox="1"/>
          <p:nvPr/>
        </p:nvSpPr>
        <p:spPr>
          <a:xfrm>
            <a:off x="515861" y="7645122"/>
            <a:ext cx="9525000" cy="2369880"/>
          </a:xfrm>
          <a:prstGeom prst="rect">
            <a:avLst/>
          </a:prstGeom>
          <a:noFill/>
        </p:spPr>
        <p:txBody>
          <a:bodyPr wrap="square" rtlCol="0">
            <a:spAutoFit/>
          </a:bodyPr>
          <a:lstStyle/>
          <a:p>
            <a:r>
              <a:rPr lang="en-US" sz="2800" b="1" dirty="0" smtClean="0"/>
              <a:t>Mechanical Design</a:t>
            </a:r>
          </a:p>
          <a:p>
            <a:r>
              <a:rPr lang="en-US" sz="2000" dirty="0" smtClean="0"/>
              <a:t>Chassis Construction</a:t>
            </a:r>
          </a:p>
          <a:p>
            <a:pPr marL="342900" indent="-342900">
              <a:buFont typeface="Arial" panose="020B0604020202020204" pitchFamily="34" charset="0"/>
              <a:buChar char="•"/>
            </a:pPr>
            <a:r>
              <a:rPr lang="en-US" sz="2000" dirty="0" smtClean="0"/>
              <a:t>6105-T5 T-Slotted Aluminum Framing (Yield Strength = 275 </a:t>
            </a:r>
            <a:r>
              <a:rPr lang="en-US" sz="2000" dirty="0" err="1" smtClean="0"/>
              <a:t>Mpa</a:t>
            </a:r>
            <a:r>
              <a:rPr lang="en-US" sz="2000" dirty="0" smtClean="0"/>
              <a:t>)</a:t>
            </a:r>
          </a:p>
          <a:p>
            <a:pPr marL="342900" indent="-342900">
              <a:buFont typeface="Arial" panose="020B0604020202020204" pitchFamily="34" charset="0"/>
              <a:buChar char="•"/>
            </a:pPr>
            <a:r>
              <a:rPr lang="en-US" sz="2000" dirty="0" smtClean="0"/>
              <a:t>6061 Aluminum Plate</a:t>
            </a:r>
            <a:r>
              <a:rPr lang="en-US" sz="2000" dirty="0"/>
              <a:t> </a:t>
            </a:r>
            <a:r>
              <a:rPr lang="en-US" sz="2000" dirty="0" smtClean="0"/>
              <a:t>(Yield </a:t>
            </a:r>
            <a:r>
              <a:rPr lang="en-US" sz="2000" dirty="0"/>
              <a:t>Strength = </a:t>
            </a:r>
            <a:r>
              <a:rPr lang="en-US" sz="2000" dirty="0" smtClean="0"/>
              <a:t>276 </a:t>
            </a:r>
            <a:r>
              <a:rPr lang="en-US" sz="2000" dirty="0" err="1" smtClean="0"/>
              <a:t>Mpa</a:t>
            </a:r>
            <a:r>
              <a:rPr lang="en-US" sz="2000" dirty="0" smtClean="0"/>
              <a:t>)</a:t>
            </a:r>
          </a:p>
          <a:p>
            <a:r>
              <a:rPr lang="en-US" sz="2000" dirty="0" smtClean="0"/>
              <a:t>Leg Construction</a:t>
            </a:r>
          </a:p>
          <a:p>
            <a:pPr marL="342900" indent="-342900">
              <a:buFont typeface="Arial" panose="020B0604020202020204" pitchFamily="34" charset="0"/>
              <a:buChar char="•"/>
            </a:pPr>
            <a:r>
              <a:rPr lang="en-US" sz="2000" dirty="0" smtClean="0"/>
              <a:t>6061 Aluminum Bar (</a:t>
            </a:r>
            <a:r>
              <a:rPr lang="en-US" sz="2000" dirty="0"/>
              <a:t>Yield Strength = </a:t>
            </a:r>
            <a:r>
              <a:rPr lang="en-US" sz="2000" dirty="0" smtClean="0"/>
              <a:t>276 </a:t>
            </a:r>
            <a:r>
              <a:rPr lang="en-US" sz="2000" dirty="0" err="1" smtClean="0"/>
              <a:t>Mpa</a:t>
            </a:r>
            <a:r>
              <a:rPr lang="en-US" sz="2000" dirty="0" smtClean="0"/>
              <a:t>)</a:t>
            </a:r>
          </a:p>
          <a:p>
            <a:endParaRPr lang="en-US" sz="2000" dirty="0"/>
          </a:p>
        </p:txBody>
      </p:sp>
      <p:grpSp>
        <p:nvGrpSpPr>
          <p:cNvPr id="3" name="Group 2"/>
          <p:cNvGrpSpPr/>
          <p:nvPr/>
        </p:nvGrpSpPr>
        <p:grpSpPr>
          <a:xfrm>
            <a:off x="5662855" y="10813266"/>
            <a:ext cx="5011552" cy="5634355"/>
            <a:chOff x="586740" y="13258800"/>
            <a:chExt cx="5943600" cy="6624955"/>
          </a:xfrm>
        </p:grpSpPr>
        <p:pic>
          <p:nvPicPr>
            <p:cNvPr id="12" name="Picture 11"/>
            <p:cNvPicPr/>
            <p:nvPr/>
          </p:nvPicPr>
          <p:blipFill>
            <a:blip r:embed="rId6"/>
            <a:stretch>
              <a:fillRect/>
            </a:stretch>
          </p:blipFill>
          <p:spPr>
            <a:xfrm>
              <a:off x="3986774" y="13258800"/>
              <a:ext cx="2543566" cy="3586162"/>
            </a:xfrm>
            <a:prstGeom prst="rect">
              <a:avLst/>
            </a:prstGeom>
          </p:spPr>
        </p:pic>
        <p:pic>
          <p:nvPicPr>
            <p:cNvPr id="13" name="Picture 12"/>
            <p:cNvPicPr/>
            <p:nvPr/>
          </p:nvPicPr>
          <p:blipFill>
            <a:blip r:embed="rId7"/>
            <a:stretch>
              <a:fillRect/>
            </a:stretch>
          </p:blipFill>
          <p:spPr>
            <a:xfrm>
              <a:off x="614924" y="13258800"/>
              <a:ext cx="2766060" cy="3451225"/>
            </a:xfrm>
            <a:prstGeom prst="rect">
              <a:avLst/>
            </a:prstGeom>
          </p:spPr>
        </p:pic>
        <p:pic>
          <p:nvPicPr>
            <p:cNvPr id="14" name="Picture 13"/>
            <p:cNvPicPr/>
            <p:nvPr/>
          </p:nvPicPr>
          <p:blipFill>
            <a:blip r:embed="rId8"/>
            <a:stretch>
              <a:fillRect/>
            </a:stretch>
          </p:blipFill>
          <p:spPr>
            <a:xfrm>
              <a:off x="586740" y="17221200"/>
              <a:ext cx="5943600" cy="2662555"/>
            </a:xfrm>
            <a:prstGeom prst="rect">
              <a:avLst/>
            </a:prstGeom>
          </p:spPr>
        </p:pic>
      </p:grpSp>
      <p:sp>
        <p:nvSpPr>
          <p:cNvPr id="15" name="TextBox 14"/>
          <p:cNvSpPr txBox="1"/>
          <p:nvPr/>
        </p:nvSpPr>
        <p:spPr>
          <a:xfrm>
            <a:off x="11216640" y="8469510"/>
            <a:ext cx="9525000" cy="4339650"/>
          </a:xfrm>
          <a:prstGeom prst="rect">
            <a:avLst/>
          </a:prstGeom>
          <a:noFill/>
        </p:spPr>
        <p:txBody>
          <a:bodyPr wrap="square" rtlCol="0">
            <a:spAutoFit/>
          </a:bodyPr>
          <a:lstStyle/>
          <a:p>
            <a:r>
              <a:rPr lang="en-US" sz="2800" b="1" dirty="0" smtClean="0"/>
              <a:t>Pneumatic Design</a:t>
            </a:r>
          </a:p>
          <a:p>
            <a:r>
              <a:rPr lang="en-US" sz="2000" dirty="0" smtClean="0"/>
              <a:t>Using pneumatic systems as the driving force for the legs, the following components will be utilized:</a:t>
            </a:r>
          </a:p>
          <a:p>
            <a:pPr marL="342900" indent="-342900">
              <a:buFont typeface="Arial" panose="020B0604020202020204" pitchFamily="34" charset="0"/>
              <a:buChar char="•"/>
            </a:pPr>
            <a:r>
              <a:rPr lang="en-US" sz="2000" dirty="0" smtClean="0"/>
              <a:t>Double-acting, air cylinders with position feedback sensors (1.5 in. bore diameter)</a:t>
            </a:r>
          </a:p>
          <a:p>
            <a:pPr marL="342900" indent="-342900">
              <a:buFont typeface="Arial" panose="020B0604020202020204" pitchFamily="34" charset="0"/>
              <a:buChar char="•"/>
            </a:pPr>
            <a:r>
              <a:rPr lang="en-US" sz="2000" dirty="0" smtClean="0"/>
              <a:t>Two-solenoid 4 way 3 position directional control valves (0.37 </a:t>
            </a:r>
            <a:r>
              <a:rPr lang="en-US" sz="2000" dirty="0" err="1" smtClean="0"/>
              <a:t>C</a:t>
            </a:r>
            <a:r>
              <a:rPr lang="en-US" sz="2000" baseline="-25000" dirty="0" err="1" smtClean="0"/>
              <a:t>v</a:t>
            </a:r>
            <a:r>
              <a:rPr lang="en-US" sz="2000" dirty="0" smtClean="0"/>
              <a:t>)</a:t>
            </a:r>
          </a:p>
          <a:p>
            <a:pPr marL="342900" indent="-342900">
              <a:buFont typeface="Arial" panose="020B0604020202020204" pitchFamily="34" charset="0"/>
              <a:buChar char="•"/>
            </a:pPr>
            <a:r>
              <a:rPr lang="en-US" sz="2000" dirty="0" smtClean="0"/>
              <a:t>Air-compressor</a:t>
            </a:r>
          </a:p>
          <a:p>
            <a:pPr marL="342900" indent="-342900">
              <a:buFont typeface="Arial" panose="020B0604020202020204" pitchFamily="34" charset="0"/>
              <a:buChar char="•"/>
            </a:pPr>
            <a:r>
              <a:rPr lang="en-US" sz="2000" dirty="0" smtClean="0"/>
              <a:t>Pressure relief valve</a:t>
            </a:r>
          </a:p>
          <a:p>
            <a:pPr marL="342900" indent="-342900">
              <a:buFont typeface="Arial" panose="020B0604020202020204" pitchFamily="34" charset="0"/>
              <a:buChar char="•"/>
            </a:pPr>
            <a:r>
              <a:rPr lang="en-US" sz="2000" dirty="0" smtClean="0"/>
              <a:t>Soft start/dump solenoid valve</a:t>
            </a:r>
          </a:p>
          <a:p>
            <a:pPr marL="342900" indent="-342900">
              <a:buFont typeface="Arial" panose="020B0604020202020204" pitchFamily="34" charset="0"/>
              <a:buChar char="•"/>
            </a:pPr>
            <a:r>
              <a:rPr lang="en-US" sz="2000" dirty="0" smtClean="0"/>
              <a:t>Secondary receiver tank</a:t>
            </a:r>
          </a:p>
          <a:p>
            <a:endParaRPr lang="en-US" sz="2000" dirty="0" smtClean="0"/>
          </a:p>
          <a:p>
            <a:endParaRPr lang="en-US" sz="2000" dirty="0"/>
          </a:p>
          <a:p>
            <a:endParaRPr lang="en-US" sz="2800" dirty="0" smtClean="0"/>
          </a:p>
          <a:p>
            <a:endParaRPr lang="en-US" sz="2000" dirty="0"/>
          </a:p>
        </p:txBody>
      </p:sp>
      <p:pic>
        <p:nvPicPr>
          <p:cNvPr id="16" name="Picture 15" descr="D:\MyDocs\Documents\Senior Design Git\AgileRoboticControls\System Modelling\Mechanical\Pneumatics\Sample Circuit.png"/>
          <p:cNvPicPr/>
          <p:nvPr/>
        </p:nvPicPr>
        <p:blipFill>
          <a:blip r:embed="rId9">
            <a:extLst>
              <a:ext uri="{28A0092B-C50C-407E-A947-70E740481C1C}">
                <a14:useLocalDpi xmlns:a14="http://schemas.microsoft.com/office/drawing/2010/main" val="0"/>
              </a:ext>
            </a:extLst>
          </a:blip>
          <a:srcRect/>
          <a:stretch>
            <a:fillRect/>
          </a:stretch>
        </p:blipFill>
        <p:spPr bwMode="auto">
          <a:xfrm>
            <a:off x="12256770" y="11762609"/>
            <a:ext cx="7444740" cy="3139440"/>
          </a:xfrm>
          <a:prstGeom prst="rect">
            <a:avLst/>
          </a:prstGeom>
          <a:noFill/>
          <a:ln>
            <a:noFill/>
          </a:ln>
        </p:spPr>
      </p:pic>
      <p:pic>
        <p:nvPicPr>
          <p:cNvPr id="17" name="Picture 16"/>
          <p:cNvPicPr/>
          <p:nvPr/>
        </p:nvPicPr>
        <p:blipFill>
          <a:blip r:embed="rId10" cstate="print">
            <a:extLst>
              <a:ext uri="{28A0092B-C50C-407E-A947-70E740481C1C}">
                <a14:useLocalDpi xmlns:a14="http://schemas.microsoft.com/office/drawing/2010/main" val="0"/>
              </a:ext>
            </a:extLst>
          </a:blip>
          <a:stretch>
            <a:fillRect/>
          </a:stretch>
        </p:blipFill>
        <p:spPr>
          <a:xfrm>
            <a:off x="113602" y="10813266"/>
            <a:ext cx="4888785" cy="4157169"/>
          </a:xfrm>
          <a:prstGeom prst="rect">
            <a:avLst/>
          </a:prstGeom>
          <a:ln>
            <a:solidFill>
              <a:schemeClr val="bg1"/>
            </a:solidFill>
          </a:ln>
        </p:spPr>
      </p:pic>
      <p:sp>
        <p:nvSpPr>
          <p:cNvPr id="28" name="TextBox 27"/>
          <p:cNvSpPr txBox="1"/>
          <p:nvPr/>
        </p:nvSpPr>
        <p:spPr>
          <a:xfrm>
            <a:off x="23107211" y="3886200"/>
            <a:ext cx="9525000" cy="2062103"/>
          </a:xfrm>
          <a:prstGeom prst="rect">
            <a:avLst/>
          </a:prstGeom>
          <a:noFill/>
        </p:spPr>
        <p:txBody>
          <a:bodyPr wrap="square" rtlCol="0">
            <a:spAutoFit/>
          </a:bodyPr>
          <a:lstStyle/>
          <a:p>
            <a:r>
              <a:rPr lang="en-US" sz="2800" b="1" dirty="0" smtClean="0"/>
              <a:t>User Control</a:t>
            </a:r>
          </a:p>
          <a:p>
            <a:pPr marL="342900" indent="-342900">
              <a:buFont typeface="Arial" panose="020B0604020202020204" pitchFamily="34" charset="0"/>
              <a:buChar char="•"/>
            </a:pPr>
            <a:r>
              <a:rPr lang="en-US" sz="2000" dirty="0" smtClean="0"/>
              <a:t>User input is read by a USB controller</a:t>
            </a:r>
          </a:p>
          <a:p>
            <a:pPr marL="342900" indent="-342900">
              <a:buFont typeface="Arial" panose="020B0604020202020204" pitchFamily="34" charset="0"/>
              <a:buChar char="•"/>
            </a:pPr>
            <a:r>
              <a:rPr lang="en-US" sz="2000" dirty="0" smtClean="0"/>
              <a:t>Real time Java application parses user input</a:t>
            </a:r>
          </a:p>
          <a:p>
            <a:pPr marL="342900" indent="-342900">
              <a:buFont typeface="Arial" panose="020B0604020202020204" pitchFamily="34" charset="0"/>
              <a:buChar char="•"/>
            </a:pPr>
            <a:r>
              <a:rPr lang="en-US" sz="2000" dirty="0" smtClean="0"/>
              <a:t>Application sends commands through an </a:t>
            </a:r>
            <a:r>
              <a:rPr lang="en-US" sz="2000" dirty="0" err="1" smtClean="0"/>
              <a:t>Xbee</a:t>
            </a:r>
            <a:r>
              <a:rPr lang="en-US" sz="2000" dirty="0" smtClean="0"/>
              <a:t> wireless chip</a:t>
            </a:r>
          </a:p>
          <a:p>
            <a:pPr marL="342900" indent="-342900">
              <a:buFont typeface="Arial" panose="020B0604020202020204" pitchFamily="34" charset="0"/>
              <a:buChar char="•"/>
            </a:pPr>
            <a:r>
              <a:rPr lang="en-US" sz="2000" dirty="0" smtClean="0"/>
              <a:t>Partner </a:t>
            </a:r>
            <a:r>
              <a:rPr lang="en-US" sz="2000" dirty="0" err="1" smtClean="0"/>
              <a:t>Xbee</a:t>
            </a:r>
            <a:r>
              <a:rPr lang="en-US" sz="2000" dirty="0" smtClean="0"/>
              <a:t> chip receives the command and sends it to the Arduino</a:t>
            </a:r>
          </a:p>
          <a:p>
            <a:pPr marL="342900" indent="-342900">
              <a:buFont typeface="Arial" panose="020B0604020202020204" pitchFamily="34" charset="0"/>
              <a:buChar char="•"/>
            </a:pPr>
            <a:r>
              <a:rPr lang="en-US" sz="2000" dirty="0" smtClean="0"/>
              <a:t>Arduino decodes the serial command and adjusts the robot state accordingly</a:t>
            </a:r>
            <a:endParaRPr lang="en-US" sz="2000" dirty="0"/>
          </a:p>
        </p:txBody>
      </p:sp>
      <p:sp>
        <p:nvSpPr>
          <p:cNvPr id="4" name="TextBox 3"/>
          <p:cNvSpPr txBox="1"/>
          <p:nvPr/>
        </p:nvSpPr>
        <p:spPr>
          <a:xfrm>
            <a:off x="10127150" y="-31224"/>
            <a:ext cx="13792200" cy="3631763"/>
          </a:xfrm>
          <a:prstGeom prst="rect">
            <a:avLst/>
          </a:prstGeom>
          <a:noFill/>
        </p:spPr>
        <p:txBody>
          <a:bodyPr wrap="square" rtlCol="0">
            <a:spAutoFit/>
          </a:bodyPr>
          <a:lstStyle/>
          <a:p>
            <a:r>
              <a:rPr lang="en-US" sz="5400" b="1" dirty="0"/>
              <a:t>Development of an Agile Educational Robot</a:t>
            </a:r>
            <a:endParaRPr lang="en-US" sz="5400" dirty="0"/>
          </a:p>
          <a:p>
            <a:pPr algn="ctr"/>
            <a:r>
              <a:rPr lang="en-US" sz="4800" dirty="0"/>
              <a:t>Team A.R.C</a:t>
            </a:r>
            <a:r>
              <a:rPr lang="en-US" sz="4800" dirty="0" smtClean="0"/>
              <a:t>.</a:t>
            </a:r>
          </a:p>
          <a:p>
            <a:pPr algn="ctr"/>
            <a:r>
              <a:rPr lang="en-US" sz="2000" dirty="0"/>
              <a:t>Logan Beaver</a:t>
            </a:r>
          </a:p>
          <a:p>
            <a:pPr algn="ctr"/>
            <a:r>
              <a:rPr lang="en-US" sz="2000" dirty="0"/>
              <a:t>Justin Campbell</a:t>
            </a:r>
          </a:p>
          <a:p>
            <a:pPr algn="ctr"/>
            <a:r>
              <a:rPr lang="en-US" sz="2000" dirty="0"/>
              <a:t>Tyler Paddock</a:t>
            </a:r>
          </a:p>
          <a:p>
            <a:pPr algn="ctr"/>
            <a:r>
              <a:rPr lang="en-US" sz="2000" dirty="0"/>
              <a:t>Ronald Shipman</a:t>
            </a:r>
          </a:p>
          <a:p>
            <a:pPr algn="ctr"/>
            <a:endParaRPr lang="en-US" sz="4800" dirty="0"/>
          </a:p>
        </p:txBody>
      </p:sp>
      <p:sp>
        <p:nvSpPr>
          <p:cNvPr id="30" name="TextBox 29"/>
          <p:cNvSpPr txBox="1"/>
          <p:nvPr/>
        </p:nvSpPr>
        <p:spPr>
          <a:xfrm>
            <a:off x="762000" y="1584603"/>
            <a:ext cx="1826474" cy="400110"/>
          </a:xfrm>
          <a:prstGeom prst="rect">
            <a:avLst/>
          </a:prstGeom>
          <a:noFill/>
        </p:spPr>
        <p:txBody>
          <a:bodyPr wrap="square" rtlCol="0">
            <a:spAutoFit/>
          </a:bodyPr>
          <a:lstStyle/>
          <a:p>
            <a:r>
              <a:rPr lang="en-US" sz="2000" dirty="0" smtClean="0"/>
              <a:t>Spring, 2015</a:t>
            </a:r>
            <a:endParaRPr lang="en-US" sz="2000" dirty="0"/>
          </a:p>
        </p:txBody>
      </p:sp>
      <p:sp>
        <p:nvSpPr>
          <p:cNvPr id="31" name="TextBox 30"/>
          <p:cNvSpPr txBox="1"/>
          <p:nvPr/>
        </p:nvSpPr>
        <p:spPr>
          <a:xfrm>
            <a:off x="27227791" y="26140247"/>
            <a:ext cx="8124224" cy="1815882"/>
          </a:xfrm>
          <a:prstGeom prst="rect">
            <a:avLst/>
          </a:prstGeom>
          <a:noFill/>
        </p:spPr>
        <p:txBody>
          <a:bodyPr wrap="square" rtlCol="0">
            <a:spAutoFit/>
          </a:bodyPr>
          <a:lstStyle/>
          <a:p>
            <a:r>
              <a:rPr lang="en-US" sz="2800" b="1" dirty="0" smtClean="0"/>
              <a:t>Acknowledgements</a:t>
            </a:r>
          </a:p>
          <a:p>
            <a:r>
              <a:rPr lang="en-US" sz="2800" i="1" dirty="0" smtClean="0"/>
              <a:t>Special thanks to Joy Global, Inc., the National Fluid Power Association, Emerson and  Dr. Luis A. Rodriguez for their support</a:t>
            </a:r>
            <a:endParaRPr lang="en-US" sz="2800" i="1" dirty="0"/>
          </a:p>
        </p:txBody>
      </p:sp>
      <p:sp>
        <p:nvSpPr>
          <p:cNvPr id="33" name="TextBox 32"/>
          <p:cNvSpPr txBox="1"/>
          <p:nvPr/>
        </p:nvSpPr>
        <p:spPr>
          <a:xfrm>
            <a:off x="300847" y="17983200"/>
            <a:ext cx="9525000" cy="830997"/>
          </a:xfrm>
          <a:prstGeom prst="rect">
            <a:avLst/>
          </a:prstGeom>
          <a:noFill/>
        </p:spPr>
        <p:txBody>
          <a:bodyPr wrap="square" rtlCol="0">
            <a:spAutoFit/>
          </a:bodyPr>
          <a:lstStyle/>
          <a:p>
            <a:r>
              <a:rPr lang="en-US" sz="2800" b="1" dirty="0" smtClean="0"/>
              <a:t>Electrical Design</a:t>
            </a:r>
          </a:p>
          <a:p>
            <a:endParaRPr lang="en-US" sz="2000" dirty="0"/>
          </a:p>
        </p:txBody>
      </p:sp>
      <p:pic>
        <p:nvPicPr>
          <p:cNvPr id="35" name="Content Placeholder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247" y="23964578"/>
            <a:ext cx="6457020" cy="4351338"/>
          </a:xfrm>
          <a:prstGeom prst="rect">
            <a:avLst/>
          </a:prstGeom>
        </p:spPr>
      </p:pic>
      <p:pic>
        <p:nvPicPr>
          <p:cNvPr id="36" name="Picture 35"/>
          <p:cNvPicPr/>
          <p:nvPr/>
        </p:nvPicPr>
        <p:blipFill>
          <a:blip r:embed="rId12" cstate="print">
            <a:extLst>
              <a:ext uri="{28A0092B-C50C-407E-A947-70E740481C1C}">
                <a14:useLocalDpi xmlns:a14="http://schemas.microsoft.com/office/drawing/2010/main" val="0"/>
              </a:ext>
            </a:extLst>
          </a:blip>
          <a:stretch>
            <a:fillRect/>
          </a:stretch>
        </p:blipFill>
        <p:spPr>
          <a:xfrm>
            <a:off x="515861" y="20726400"/>
            <a:ext cx="5943600" cy="2583815"/>
          </a:xfrm>
          <a:prstGeom prst="rect">
            <a:avLst/>
          </a:prstGeom>
        </p:spPr>
      </p:pic>
      <p:sp>
        <p:nvSpPr>
          <p:cNvPr id="99" name="TextBox 98"/>
          <p:cNvSpPr txBox="1"/>
          <p:nvPr/>
        </p:nvSpPr>
        <p:spPr>
          <a:xfrm>
            <a:off x="23107211" y="8953157"/>
            <a:ext cx="9525000" cy="1754326"/>
          </a:xfrm>
          <a:prstGeom prst="rect">
            <a:avLst/>
          </a:prstGeom>
          <a:noFill/>
        </p:spPr>
        <p:txBody>
          <a:bodyPr wrap="square" rtlCol="0">
            <a:spAutoFit/>
          </a:bodyPr>
          <a:lstStyle/>
          <a:p>
            <a:r>
              <a:rPr lang="en-US" sz="2800" b="1" dirty="0" smtClean="0"/>
              <a:t>Control System</a:t>
            </a:r>
          </a:p>
          <a:p>
            <a:pPr marL="342900" indent="-342900">
              <a:buFont typeface="Arial" panose="020B0604020202020204" pitchFamily="34" charset="0"/>
              <a:buChar char="•"/>
            </a:pPr>
            <a:r>
              <a:rPr lang="en-US" sz="2000" dirty="0" err="1" smtClean="0"/>
              <a:t>Mathworks</a:t>
            </a:r>
            <a:r>
              <a:rPr lang="en-US" sz="2000" dirty="0" smtClean="0"/>
              <a:t> Simulink model is loaded onto the Arduino</a:t>
            </a:r>
          </a:p>
          <a:p>
            <a:pPr marL="342900" indent="-342900">
              <a:buFont typeface="Arial" panose="020B0604020202020204" pitchFamily="34" charset="0"/>
              <a:buChar char="•"/>
            </a:pPr>
            <a:r>
              <a:rPr lang="en-US" sz="2000" dirty="0" smtClean="0"/>
              <a:t>Utilizes PID feedback loops to control cylinder lengths</a:t>
            </a:r>
          </a:p>
          <a:p>
            <a:pPr marL="342900" indent="-342900">
              <a:buFont typeface="Arial" panose="020B0604020202020204" pitchFamily="34" charset="0"/>
              <a:buChar char="•"/>
            </a:pPr>
            <a:r>
              <a:rPr lang="en-US" sz="2000" dirty="0" smtClean="0"/>
              <a:t>Desired length is calculated by a state machine based on user input and current length</a:t>
            </a:r>
          </a:p>
          <a:p>
            <a:pPr marL="342900" indent="-342900">
              <a:buFont typeface="Arial" panose="020B0604020202020204" pitchFamily="34" charset="0"/>
              <a:buChar char="•"/>
            </a:pPr>
            <a:endParaRPr lang="en-US" sz="2000" dirty="0"/>
          </a:p>
        </p:txBody>
      </p:sp>
      <p:grpSp>
        <p:nvGrpSpPr>
          <p:cNvPr id="32" name="Group 31"/>
          <p:cNvGrpSpPr/>
          <p:nvPr/>
        </p:nvGrpSpPr>
        <p:grpSpPr>
          <a:xfrm>
            <a:off x="23698200" y="6233964"/>
            <a:ext cx="8763000" cy="2223550"/>
            <a:chOff x="23698200" y="6233964"/>
            <a:chExt cx="8763000" cy="2223550"/>
          </a:xfrm>
        </p:grpSpPr>
        <p:grpSp>
          <p:nvGrpSpPr>
            <p:cNvPr id="37" name="Group 36"/>
            <p:cNvGrpSpPr/>
            <p:nvPr/>
          </p:nvGrpSpPr>
          <p:grpSpPr>
            <a:xfrm>
              <a:off x="23863176" y="6233964"/>
              <a:ext cx="8013069" cy="1508760"/>
              <a:chOff x="114300" y="909320"/>
              <a:chExt cx="8013647" cy="1508760"/>
            </a:xfrm>
          </p:grpSpPr>
          <p:grpSp>
            <p:nvGrpSpPr>
              <p:cNvPr id="38" name="Group 37"/>
              <p:cNvGrpSpPr/>
              <p:nvPr/>
            </p:nvGrpSpPr>
            <p:grpSpPr>
              <a:xfrm>
                <a:off x="7254187" y="1620520"/>
                <a:ext cx="873760" cy="797560"/>
                <a:chOff x="7153883" y="1257300"/>
                <a:chExt cx="873760" cy="797560"/>
              </a:xfrm>
            </p:grpSpPr>
            <p:grpSp>
              <p:nvGrpSpPr>
                <p:cNvPr id="86" name="Group 85"/>
                <p:cNvGrpSpPr/>
                <p:nvPr/>
              </p:nvGrpSpPr>
              <p:grpSpPr>
                <a:xfrm rot="1124969">
                  <a:off x="7684743" y="1374140"/>
                  <a:ext cx="342900" cy="680720"/>
                  <a:chOff x="8013700" y="1485900"/>
                  <a:chExt cx="342900" cy="680720"/>
                </a:xfrm>
              </p:grpSpPr>
              <p:cxnSp>
                <p:nvCxnSpPr>
                  <p:cNvPr id="97" name="Straight Connector 96"/>
                  <p:cNvCxnSpPr/>
                  <p:nvPr/>
                </p:nvCxnSpPr>
                <p:spPr>
                  <a:xfrm>
                    <a:off x="80137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82423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rot="1124969">
                  <a:off x="7285963" y="1371600"/>
                  <a:ext cx="342900" cy="680720"/>
                  <a:chOff x="7442200" y="1480820"/>
                  <a:chExt cx="342900" cy="680720"/>
                </a:xfrm>
              </p:grpSpPr>
              <p:cxnSp>
                <p:nvCxnSpPr>
                  <p:cNvPr id="95" name="Straight Connector 94"/>
                  <p:cNvCxnSpPr/>
                  <p:nvPr/>
                </p:nvCxnSpPr>
                <p:spPr>
                  <a:xfrm>
                    <a:off x="7442200" y="148082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7670800" y="181864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sp>
              <p:nvSpPr>
                <p:cNvPr id="88" name="Rectangle 87"/>
                <p:cNvSpPr/>
                <p:nvPr/>
              </p:nvSpPr>
              <p:spPr>
                <a:xfrm>
                  <a:off x="7170420" y="1257300"/>
                  <a:ext cx="769620" cy="2286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9" name="Group 88"/>
                <p:cNvGrpSpPr/>
                <p:nvPr/>
              </p:nvGrpSpPr>
              <p:grpSpPr>
                <a:xfrm rot="1124969">
                  <a:off x="7153883" y="1371600"/>
                  <a:ext cx="342900" cy="680720"/>
                  <a:chOff x="7200900" y="1485900"/>
                  <a:chExt cx="342900" cy="680720"/>
                </a:xfrm>
              </p:grpSpPr>
              <p:cxnSp>
                <p:nvCxnSpPr>
                  <p:cNvPr id="93" name="Straight Connector 92"/>
                  <p:cNvCxnSpPr/>
                  <p:nvPr/>
                </p:nvCxnSpPr>
                <p:spPr>
                  <a:xfrm>
                    <a:off x="72009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flipH="1">
                    <a:off x="74295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rot="1124969">
                  <a:off x="7552716" y="1371600"/>
                  <a:ext cx="342900" cy="680720"/>
                  <a:chOff x="7785100" y="1485900"/>
                  <a:chExt cx="342900" cy="680720"/>
                </a:xfrm>
              </p:grpSpPr>
              <p:cxnSp>
                <p:nvCxnSpPr>
                  <p:cNvPr id="91" name="Straight Connector 90"/>
                  <p:cNvCxnSpPr/>
                  <p:nvPr/>
                </p:nvCxnSpPr>
                <p:spPr>
                  <a:xfrm>
                    <a:off x="7785100" y="1485900"/>
                    <a:ext cx="342900" cy="342900"/>
                  </a:xfrm>
                  <a:prstGeom prst="line">
                    <a:avLst/>
                  </a:prstGeom>
                  <a:ln w="1270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13700" y="1823720"/>
                    <a:ext cx="114300" cy="342900"/>
                  </a:xfrm>
                  <a:prstGeom prst="line">
                    <a:avLst/>
                  </a:prstGeom>
                  <a:ln w="12700"/>
                </p:spPr>
                <p:style>
                  <a:lnRef idx="1">
                    <a:schemeClr val="dk1"/>
                  </a:lnRef>
                  <a:fillRef idx="0">
                    <a:schemeClr val="dk1"/>
                  </a:fillRef>
                  <a:effectRef idx="0">
                    <a:schemeClr val="dk1"/>
                  </a:effectRef>
                  <a:fontRef idx="minor">
                    <a:schemeClr val="tx1"/>
                  </a:fontRef>
                </p:style>
              </p:cxnSp>
            </p:grpSp>
          </p:grpSp>
          <p:cxnSp>
            <p:nvCxnSpPr>
              <p:cNvPr id="39" name="Curved Connector 38"/>
              <p:cNvCxnSpPr>
                <a:stCxn id="51" idx="0"/>
                <a:endCxn id="54" idx="1"/>
              </p:cNvCxnSpPr>
              <p:nvPr/>
            </p:nvCxnSpPr>
            <p:spPr>
              <a:xfrm rot="16200000" flipH="1">
                <a:off x="1256822" y="1331936"/>
                <a:ext cx="514816" cy="1086340"/>
              </a:xfrm>
              <a:prstGeom prst="curvedConnector4">
                <a:avLst>
                  <a:gd name="adj1" fmla="val -44404"/>
                  <a:gd name="adj2" fmla="val 89260"/>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54" idx="3"/>
                <a:endCxn id="58" idx="1"/>
              </p:cNvCxnSpPr>
              <p:nvPr/>
            </p:nvCxnSpPr>
            <p:spPr>
              <a:xfrm>
                <a:off x="3429000" y="2132514"/>
                <a:ext cx="342900" cy="1086"/>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58" idx="3"/>
                <a:endCxn id="59" idx="3"/>
              </p:cNvCxnSpPr>
              <p:nvPr/>
            </p:nvCxnSpPr>
            <p:spPr>
              <a:xfrm>
                <a:off x="4343400" y="2133600"/>
                <a:ext cx="342900" cy="5080"/>
              </a:xfrm>
              <a:prstGeom prst="curvedConnector3">
                <a:avLst>
                  <a:gd name="adj1" fmla="val 50000"/>
                </a:avLst>
              </a:prstGeom>
              <a:ln w="952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9" idx="1"/>
                <a:endCxn id="60" idx="1"/>
              </p:cNvCxnSpPr>
              <p:nvPr/>
            </p:nvCxnSpPr>
            <p:spPr>
              <a:xfrm flipV="1">
                <a:off x="5257800" y="1652270"/>
                <a:ext cx="457200" cy="48641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60" idx="3"/>
              </p:cNvCxnSpPr>
              <p:nvPr/>
            </p:nvCxnSpPr>
            <p:spPr>
              <a:xfrm>
                <a:off x="6743700" y="1652270"/>
                <a:ext cx="527024" cy="82550"/>
              </a:xfrm>
              <a:prstGeom prst="curvedConnector3">
                <a:avLst>
                  <a:gd name="adj1" fmla="val 50000"/>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771898" y="1887665"/>
                <a:ext cx="571502" cy="487677"/>
                <a:chOff x="3771898" y="1887665"/>
                <a:chExt cx="571502" cy="487677"/>
              </a:xfrm>
            </p:grpSpPr>
            <p:sp>
              <p:nvSpPr>
                <p:cNvPr id="84" name="Snip Same Side Corner Rectangle 83"/>
                <p:cNvSpPr/>
                <p:nvPr/>
              </p:nvSpPr>
              <p:spPr>
                <a:xfrm rot="5400000">
                  <a:off x="3831590" y="184785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Text Box 49"/>
                <p:cNvSpPr txBox="1"/>
                <p:nvPr/>
              </p:nvSpPr>
              <p:spPr>
                <a:xfrm rot="5400000">
                  <a:off x="3655584" y="2003979"/>
                  <a:ext cx="487677" cy="2550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FFFFFF"/>
                      </a:solidFill>
                      <a:effectLst/>
                      <a:ea typeface="Calibri" panose="020F0502020204030204" pitchFamily="34" charset="0"/>
                      <a:cs typeface="Times New Roman" panose="02020603050405020304" pitchFamily="18" charset="0"/>
                    </a:rPr>
                    <a:t>XBee</a:t>
                  </a:r>
                  <a:endParaRPr lang="en-US" sz="1100">
                    <a:effectLst/>
                    <a:ea typeface="Calibri" panose="020F0502020204030204" pitchFamily="34" charset="0"/>
                    <a:cs typeface="Times New Roman" panose="02020603050405020304" pitchFamily="18" charset="0"/>
                  </a:endParaRPr>
                </a:p>
              </p:txBody>
            </p:sp>
          </p:grpSp>
          <p:grpSp>
            <p:nvGrpSpPr>
              <p:cNvPr id="45" name="Group 44"/>
              <p:cNvGrpSpPr/>
              <p:nvPr/>
            </p:nvGrpSpPr>
            <p:grpSpPr>
              <a:xfrm>
                <a:off x="4686300" y="1895917"/>
                <a:ext cx="572127" cy="487045"/>
                <a:chOff x="4686300" y="1895917"/>
                <a:chExt cx="572127" cy="487045"/>
              </a:xfrm>
            </p:grpSpPr>
            <p:sp>
              <p:nvSpPr>
                <p:cNvPr id="82" name="Snip Same Side Corner Rectangle 81"/>
                <p:cNvSpPr/>
                <p:nvPr/>
              </p:nvSpPr>
              <p:spPr>
                <a:xfrm rot="16200000">
                  <a:off x="4745990" y="1852930"/>
                  <a:ext cx="452120" cy="571500"/>
                </a:xfrm>
                <a:prstGeom prst="snip2SameRect">
                  <a:avLst>
                    <a:gd name="adj1" fmla="val 32667"/>
                    <a:gd name="adj2" fmla="val 0"/>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Text Box 77"/>
                <p:cNvSpPr txBox="1"/>
                <p:nvPr/>
              </p:nvSpPr>
              <p:spPr>
                <a:xfrm rot="16200000">
                  <a:off x="4887587" y="2012122"/>
                  <a:ext cx="487045" cy="2546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a:solidFill>
                        <a:srgbClr val="FFFFFF"/>
                      </a:solidFill>
                      <a:effectLst/>
                      <a:ea typeface="Calibri" panose="020F0502020204030204" pitchFamily="34" charset="0"/>
                    </a:rPr>
                    <a:t>XBee</a:t>
                  </a:r>
                  <a:endParaRPr lang="en-US" sz="1200">
                    <a:effectLst/>
                    <a:latin typeface="Times New Roman" panose="02020603050405020304" pitchFamily="18" charset="0"/>
                    <a:ea typeface="Times New Roman" panose="02020603050405020304" pitchFamily="18" charset="0"/>
                  </a:endParaRPr>
                </a:p>
              </p:txBody>
            </p:sp>
          </p:grpSp>
          <p:grpSp>
            <p:nvGrpSpPr>
              <p:cNvPr id="46" name="Group 45"/>
              <p:cNvGrpSpPr/>
              <p:nvPr/>
            </p:nvGrpSpPr>
            <p:grpSpPr>
              <a:xfrm>
                <a:off x="5715000" y="909320"/>
                <a:ext cx="1028700" cy="1485900"/>
                <a:chOff x="5715000" y="909320"/>
                <a:chExt cx="1028700" cy="1485900"/>
              </a:xfrm>
            </p:grpSpPr>
            <p:grpSp>
              <p:nvGrpSpPr>
                <p:cNvPr id="76" name="Group 75"/>
                <p:cNvGrpSpPr/>
                <p:nvPr/>
              </p:nvGrpSpPr>
              <p:grpSpPr>
                <a:xfrm>
                  <a:off x="5715000" y="909320"/>
                  <a:ext cx="1028700" cy="1485900"/>
                  <a:chOff x="5715000" y="909320"/>
                  <a:chExt cx="1028700" cy="1485900"/>
                </a:xfrm>
              </p:grpSpPr>
              <p:sp>
                <p:nvSpPr>
                  <p:cNvPr id="78" name="Rectangle 77"/>
                  <p:cNvSpPr/>
                  <p:nvPr/>
                </p:nvSpPr>
                <p:spPr>
                  <a:xfrm>
                    <a:off x="5715000" y="909320"/>
                    <a:ext cx="1028700" cy="1485900"/>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78"/>
                  <p:cNvSpPr/>
                  <p:nvPr/>
                </p:nvSpPr>
                <p:spPr>
                  <a:xfrm>
                    <a:off x="5787453" y="962834"/>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ectangle 79"/>
                  <p:cNvSpPr/>
                  <p:nvPr/>
                </p:nvSpPr>
                <p:spPr>
                  <a:xfrm>
                    <a:off x="6583009" y="962578"/>
                    <a:ext cx="54864" cy="118872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ectangle 80"/>
                  <p:cNvSpPr/>
                  <p:nvPr/>
                </p:nvSpPr>
                <p:spPr>
                  <a:xfrm>
                    <a:off x="5787453" y="2231219"/>
                    <a:ext cx="850420" cy="10972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7" name="Text Box 77"/>
                <p:cNvSpPr txBox="1"/>
                <p:nvPr/>
              </p:nvSpPr>
              <p:spPr>
                <a:xfrm rot="5400000">
                  <a:off x="5266247" y="1386601"/>
                  <a:ext cx="1339817" cy="4423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dirty="0">
                      <a:solidFill>
                        <a:srgbClr val="FFFFFF"/>
                      </a:solidFill>
                      <a:effectLst/>
                      <a:ea typeface="Calibri" panose="020F0502020204030204" pitchFamily="34" charset="0"/>
                    </a:rPr>
                    <a:t>Arduino Mega 2560</a:t>
                  </a:r>
                  <a:endParaRPr lang="en-US" sz="1200" dirty="0">
                    <a:effectLst/>
                    <a:latin typeface="Times New Roman" panose="02020603050405020304" pitchFamily="18" charset="0"/>
                    <a:ea typeface="Times New Roman" panose="02020603050405020304" pitchFamily="18" charset="0"/>
                  </a:endParaRPr>
                </a:p>
              </p:txBody>
            </p:sp>
          </p:grpSp>
          <p:grpSp>
            <p:nvGrpSpPr>
              <p:cNvPr id="47" name="Group 46"/>
              <p:cNvGrpSpPr/>
              <p:nvPr/>
            </p:nvGrpSpPr>
            <p:grpSpPr>
              <a:xfrm>
                <a:off x="2057400" y="1174721"/>
                <a:ext cx="1371600" cy="1220499"/>
                <a:chOff x="2057400" y="1174721"/>
                <a:chExt cx="1371600" cy="1220499"/>
              </a:xfrm>
            </p:grpSpPr>
            <p:grpSp>
              <p:nvGrpSpPr>
                <p:cNvPr id="69" name="Group 68"/>
                <p:cNvGrpSpPr/>
                <p:nvPr/>
              </p:nvGrpSpPr>
              <p:grpSpPr>
                <a:xfrm>
                  <a:off x="2057400" y="1174721"/>
                  <a:ext cx="1371600" cy="1220499"/>
                  <a:chOff x="2057400" y="1174721"/>
                  <a:chExt cx="1371600" cy="1220499"/>
                </a:xfrm>
              </p:grpSpPr>
              <p:grpSp>
                <p:nvGrpSpPr>
                  <p:cNvPr id="71" name="Group 70"/>
                  <p:cNvGrpSpPr/>
                  <p:nvPr/>
                </p:nvGrpSpPr>
                <p:grpSpPr>
                  <a:xfrm>
                    <a:off x="2057400" y="1174721"/>
                    <a:ext cx="1371600" cy="1220499"/>
                    <a:chOff x="2743200" y="1028700"/>
                    <a:chExt cx="1371600" cy="1220499"/>
                  </a:xfrm>
                </p:grpSpPr>
                <p:sp>
                  <p:nvSpPr>
                    <p:cNvPr id="73" name="Rounded Rectangle 72"/>
                    <p:cNvSpPr/>
                    <p:nvPr/>
                  </p:nvSpPr>
                  <p:spPr>
                    <a:xfrm>
                      <a:off x="2743200" y="2134899"/>
                      <a:ext cx="1371600" cy="114300"/>
                    </a:xfrm>
                    <a:prstGeom prst="roundRect">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ounded Rectangle 73"/>
                    <p:cNvSpPr/>
                    <p:nvPr/>
                  </p:nvSpPr>
                  <p:spPr>
                    <a:xfrm>
                      <a:off x="2743200" y="1028700"/>
                      <a:ext cx="1371600" cy="800100"/>
                    </a:xfrm>
                    <a:prstGeom prst="roundRect">
                      <a:avLst>
                        <a:gd name="adj" fmla="val 3036"/>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ounded Rectangle 74"/>
                    <p:cNvSpPr/>
                    <p:nvPr/>
                  </p:nvSpPr>
                  <p:spPr>
                    <a:xfrm>
                      <a:off x="2743200" y="1820334"/>
                      <a:ext cx="1371600" cy="332318"/>
                    </a:xfrm>
                    <a:prstGeom prst="roundRect">
                      <a:avLst>
                        <a:gd name="adj" fmla="val 0"/>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72" name="Rounded Rectangle 71"/>
                  <p:cNvSpPr/>
                  <p:nvPr/>
                </p:nvSpPr>
                <p:spPr>
                  <a:xfrm>
                    <a:off x="2097146" y="1218425"/>
                    <a:ext cx="1292109" cy="702591"/>
                  </a:xfrm>
                  <a:prstGeom prst="roundRect">
                    <a:avLst>
                      <a:gd name="adj" fmla="val 19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70" name="Picture 69"/>
                <p:cNvPicPr>
                  <a:picLocks noChangeAspect="1"/>
                </p:cNvPicPr>
                <p:nvPr/>
              </p:nvPicPr>
              <p:blipFill rotWithShape="1">
                <a:blip r:embed="rId13"/>
                <a:srcRect l="16517" t="5696" r="17632" b="12101"/>
                <a:stretch/>
              </p:blipFill>
              <p:spPr>
                <a:xfrm>
                  <a:off x="2198813" y="1235967"/>
                  <a:ext cx="1078837" cy="673361"/>
                </a:xfrm>
                <a:prstGeom prst="rect">
                  <a:avLst/>
                </a:prstGeom>
              </p:spPr>
            </p:pic>
          </p:grpSp>
          <p:grpSp>
            <p:nvGrpSpPr>
              <p:cNvPr id="48" name="Group 47"/>
              <p:cNvGrpSpPr/>
              <p:nvPr/>
            </p:nvGrpSpPr>
            <p:grpSpPr>
              <a:xfrm>
                <a:off x="114300" y="1595120"/>
                <a:ext cx="1714500" cy="800100"/>
                <a:chOff x="114300" y="1595120"/>
                <a:chExt cx="1714500" cy="800100"/>
              </a:xfrm>
            </p:grpSpPr>
            <p:grpSp>
              <p:nvGrpSpPr>
                <p:cNvPr id="49" name="Group 48"/>
                <p:cNvGrpSpPr/>
                <p:nvPr/>
              </p:nvGrpSpPr>
              <p:grpSpPr>
                <a:xfrm>
                  <a:off x="114300" y="1595120"/>
                  <a:ext cx="1714500" cy="800100"/>
                  <a:chOff x="114300" y="1595120"/>
                  <a:chExt cx="1714500" cy="800100"/>
                </a:xfrm>
              </p:grpSpPr>
              <p:grpSp>
                <p:nvGrpSpPr>
                  <p:cNvPr id="52" name="Group 51"/>
                  <p:cNvGrpSpPr/>
                  <p:nvPr/>
                </p:nvGrpSpPr>
                <p:grpSpPr>
                  <a:xfrm>
                    <a:off x="114300" y="1595120"/>
                    <a:ext cx="1714500" cy="800100"/>
                    <a:chOff x="114300" y="1595120"/>
                    <a:chExt cx="1714500" cy="800100"/>
                  </a:xfrm>
                </p:grpSpPr>
                <p:grpSp>
                  <p:nvGrpSpPr>
                    <p:cNvPr id="55" name="Group 54"/>
                    <p:cNvGrpSpPr/>
                    <p:nvPr/>
                  </p:nvGrpSpPr>
                  <p:grpSpPr>
                    <a:xfrm>
                      <a:off x="114300" y="1595120"/>
                      <a:ext cx="1714500" cy="800100"/>
                      <a:chOff x="114300" y="1595120"/>
                      <a:chExt cx="1714500" cy="800100"/>
                    </a:xfrm>
                  </p:grpSpPr>
                  <p:grpSp>
                    <p:nvGrpSpPr>
                      <p:cNvPr id="61" name="Group 60"/>
                      <p:cNvGrpSpPr/>
                      <p:nvPr/>
                    </p:nvGrpSpPr>
                    <p:grpSpPr>
                      <a:xfrm>
                        <a:off x="114300" y="1595120"/>
                        <a:ext cx="1714500" cy="800100"/>
                        <a:chOff x="457200" y="1600200"/>
                        <a:chExt cx="1714500" cy="800100"/>
                      </a:xfrm>
                      <a:solidFill>
                        <a:schemeClr val="bg1">
                          <a:lumMod val="85000"/>
                        </a:schemeClr>
                      </a:solidFill>
                    </p:grpSpPr>
                    <p:sp>
                      <p:nvSpPr>
                        <p:cNvPr id="65" name="Rounded Rectangle 64"/>
                        <p:cNvSpPr/>
                        <p:nvPr/>
                      </p:nvSpPr>
                      <p:spPr>
                        <a:xfrm>
                          <a:off x="457200" y="1600200"/>
                          <a:ext cx="1714500" cy="571500"/>
                        </a:xfrm>
                        <a:prstGeom prst="roundRect">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Oval 65"/>
                        <p:cNvSpPr/>
                        <p:nvPr/>
                      </p:nvSpPr>
                      <p:spPr>
                        <a:xfrm>
                          <a:off x="4572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Oval 66"/>
                        <p:cNvSpPr/>
                        <p:nvPr/>
                      </p:nvSpPr>
                      <p:spPr>
                        <a:xfrm>
                          <a:off x="1485900" y="1714500"/>
                          <a:ext cx="685800" cy="685800"/>
                        </a:xfrm>
                        <a:prstGeom prst="ellipse">
                          <a:avLst/>
                        </a:prstGeom>
                        <a:grp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Rounded Rectangle 67"/>
                        <p:cNvSpPr/>
                        <p:nvPr/>
                      </p:nvSpPr>
                      <p:spPr>
                        <a:xfrm>
                          <a:off x="460964" y="1622778"/>
                          <a:ext cx="1705991" cy="535517"/>
                        </a:xfrm>
                        <a:prstGeom prst="roundRect">
                          <a:avLst/>
                        </a:prstGeom>
                        <a:grp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62" name="Group 61"/>
                      <p:cNvGrpSpPr/>
                      <p:nvPr/>
                    </p:nvGrpSpPr>
                    <p:grpSpPr>
                      <a:xfrm>
                        <a:off x="240890" y="1919227"/>
                        <a:ext cx="365760" cy="366773"/>
                        <a:chOff x="240890" y="1874520"/>
                        <a:chExt cx="365760" cy="366773"/>
                      </a:xfrm>
                    </p:grpSpPr>
                    <p:sp>
                      <p:nvSpPr>
                        <p:cNvPr id="63" name="Rectangle 62"/>
                        <p:cNvSpPr/>
                        <p:nvPr/>
                      </p:nvSpPr>
                      <p:spPr>
                        <a:xfrm>
                          <a:off x="390473" y="1874520"/>
                          <a:ext cx="70973" cy="36677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p:cNvSpPr/>
                        <p:nvPr/>
                      </p:nvSpPr>
                      <p:spPr>
                        <a:xfrm>
                          <a:off x="240890" y="2021321"/>
                          <a:ext cx="365760" cy="7363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56" name="Group 55"/>
                    <p:cNvGrpSpPr/>
                    <p:nvPr/>
                  </p:nvGrpSpPr>
                  <p:grpSpPr>
                    <a:xfrm>
                      <a:off x="1371600" y="1861474"/>
                      <a:ext cx="342900" cy="419446"/>
                      <a:chOff x="1371600" y="1861474"/>
                      <a:chExt cx="342900" cy="419446"/>
                    </a:xfrm>
                  </p:grpSpPr>
                  <p:sp>
                    <p:nvSpPr>
                      <p:cNvPr id="57" name="Oval 56"/>
                      <p:cNvSpPr/>
                      <p:nvPr/>
                    </p:nvSpPr>
                    <p:spPr>
                      <a:xfrm>
                        <a:off x="1402080" y="2166620"/>
                        <a:ext cx="114300" cy="114300"/>
                      </a:xfrm>
                      <a:prstGeom prst="ellipse">
                        <a:avLst/>
                      </a:prstGeom>
                      <a:solidFill>
                        <a:schemeClr val="accent6"/>
                      </a:solidFill>
                      <a:ln w="12700">
                        <a:solidFill>
                          <a:schemeClr val="tx1"/>
                        </a:solidFill>
                      </a:ln>
                    </p:spPr>
                    <p:style>
                      <a:lnRef idx="3">
                        <a:schemeClr val="lt1"/>
                      </a:lnRef>
                      <a:fillRef idx="1">
                        <a:schemeClr val="accent5"/>
                      </a:fillRef>
                      <a:effectRef idx="1">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1595628" y="2066028"/>
                        <a:ext cx="114300" cy="1143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1371600" y="1943100"/>
                        <a:ext cx="114300" cy="1143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Oval 59"/>
                      <p:cNvSpPr/>
                      <p:nvPr/>
                    </p:nvSpPr>
                    <p:spPr>
                      <a:xfrm>
                        <a:off x="1600200" y="1861474"/>
                        <a:ext cx="114300" cy="114300"/>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3" name="Rounded Rectangle 52"/>
                  <p:cNvSpPr/>
                  <p:nvPr/>
                </p:nvSpPr>
                <p:spPr>
                  <a:xfrm>
                    <a:off x="746760" y="1901537"/>
                    <a:ext cx="152133" cy="41563"/>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ounded Rectangle 53"/>
                  <p:cNvSpPr/>
                  <p:nvPr/>
                </p:nvSpPr>
                <p:spPr>
                  <a:xfrm>
                    <a:off x="1024763" y="1901825"/>
                    <a:ext cx="151765" cy="4127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50" name="Straight Connector 49"/>
                <p:cNvCxnSpPr/>
                <p:nvPr/>
              </p:nvCxnSpPr>
              <p:spPr>
                <a:xfrm>
                  <a:off x="116758" y="1667962"/>
                  <a:ext cx="0" cy="42900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828800" y="1668339"/>
                  <a:ext cx="0" cy="428625"/>
                </a:xfrm>
                <a:prstGeom prst="line">
                  <a:avLst/>
                </a:prstGeom>
                <a:ln w="12700"/>
              </p:spPr>
              <p:style>
                <a:lnRef idx="1">
                  <a:schemeClr val="dk1"/>
                </a:lnRef>
                <a:fillRef idx="0">
                  <a:schemeClr val="dk1"/>
                </a:fillRef>
                <a:effectRef idx="0">
                  <a:schemeClr val="dk1"/>
                </a:effectRef>
                <a:fontRef idx="minor">
                  <a:schemeClr val="tx1"/>
                </a:fontRef>
              </p:style>
            </p:cxnSp>
          </p:grpSp>
        </p:grpSp>
        <p:sp>
          <p:nvSpPr>
            <p:cNvPr id="29" name="TextBox 28"/>
            <p:cNvSpPr txBox="1"/>
            <p:nvPr/>
          </p:nvSpPr>
          <p:spPr>
            <a:xfrm>
              <a:off x="23698200" y="8118960"/>
              <a:ext cx="8763000" cy="338554"/>
            </a:xfrm>
            <a:prstGeom prst="rect">
              <a:avLst/>
            </a:prstGeom>
            <a:noFill/>
          </p:spPr>
          <p:txBody>
            <a:bodyPr wrap="square" rtlCol="0">
              <a:spAutoFit/>
            </a:bodyPr>
            <a:lstStyle/>
            <a:p>
              <a:pPr algn="ctr"/>
              <a:r>
                <a:rPr lang="en-US" sz="1600" dirty="0" smtClean="0"/>
                <a:t>High Level System Communication Diagram</a:t>
              </a:r>
              <a:endParaRPr lang="en-US" sz="1600" dirty="0"/>
            </a:p>
          </p:txBody>
        </p:sp>
      </p:grpSp>
      <p:grpSp>
        <p:nvGrpSpPr>
          <p:cNvPr id="100" name="Group 99"/>
          <p:cNvGrpSpPr/>
          <p:nvPr/>
        </p:nvGrpSpPr>
        <p:grpSpPr>
          <a:xfrm>
            <a:off x="23670735" y="10834472"/>
            <a:ext cx="7944709" cy="3383011"/>
            <a:chOff x="23670735" y="10834472"/>
            <a:chExt cx="7944709" cy="3383011"/>
          </a:xfrm>
        </p:grpSpPr>
        <p:pic>
          <p:nvPicPr>
            <p:cNvPr id="101" name="Content Placeholder 3"/>
            <p:cNvPicPr>
              <a:picLocks noChangeAspect="1"/>
            </p:cNvPicPr>
            <p:nvPr/>
          </p:nvPicPr>
          <p:blipFill rotWithShape="1">
            <a:blip r:embed="rId14"/>
            <a:srcRect b="49539"/>
            <a:stretch/>
          </p:blipFill>
          <p:spPr>
            <a:xfrm>
              <a:off x="23673339" y="10834472"/>
              <a:ext cx="7942105" cy="2195728"/>
            </a:xfrm>
            <a:prstGeom prst="rect">
              <a:avLst/>
            </a:prstGeom>
          </p:spPr>
        </p:pic>
        <p:pic>
          <p:nvPicPr>
            <p:cNvPr id="102" name="Content Placeholder 3"/>
            <p:cNvPicPr>
              <a:picLocks noChangeAspect="1"/>
            </p:cNvPicPr>
            <p:nvPr/>
          </p:nvPicPr>
          <p:blipFill rotWithShape="1">
            <a:blip r:embed="rId14"/>
            <a:srcRect t="72715"/>
            <a:stretch/>
          </p:blipFill>
          <p:spPr>
            <a:xfrm>
              <a:off x="23670735" y="13030200"/>
              <a:ext cx="7942105" cy="1187283"/>
            </a:xfrm>
            <a:prstGeom prst="rect">
              <a:avLst/>
            </a:prstGeom>
          </p:spPr>
        </p:pic>
      </p:grpSp>
      <p:sp>
        <p:nvSpPr>
          <p:cNvPr id="104" name="TextBox 103"/>
          <p:cNvSpPr txBox="1"/>
          <p:nvPr/>
        </p:nvSpPr>
        <p:spPr>
          <a:xfrm>
            <a:off x="23260287" y="14013909"/>
            <a:ext cx="8763000" cy="338554"/>
          </a:xfrm>
          <a:prstGeom prst="rect">
            <a:avLst/>
          </a:prstGeom>
          <a:noFill/>
        </p:spPr>
        <p:txBody>
          <a:bodyPr wrap="square" rtlCol="0">
            <a:spAutoFit/>
          </a:bodyPr>
          <a:lstStyle/>
          <a:p>
            <a:pPr algn="ctr"/>
            <a:r>
              <a:rPr lang="en-US" sz="1600" dirty="0" smtClean="0"/>
              <a:t>PID Control subsystem for a single cylinder</a:t>
            </a:r>
            <a:endParaRPr lang="en-US" sz="1600" dirty="0"/>
          </a:p>
        </p:txBody>
      </p:sp>
    </p:spTree>
    <p:extLst>
      <p:ext uri="{BB962C8B-B14F-4D97-AF65-F5344CB8AC3E}">
        <p14:creationId xmlns:p14="http://schemas.microsoft.com/office/powerpoint/2010/main" val="124935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431</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Milwaukee School of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Beaver, Logan</cp:lastModifiedBy>
  <cp:revision>15</cp:revision>
  <dcterms:created xsi:type="dcterms:W3CDTF">2015-05-06T15:05:02Z</dcterms:created>
  <dcterms:modified xsi:type="dcterms:W3CDTF">2015-05-13T02:28:04Z</dcterms:modified>
</cp:coreProperties>
</file>