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40" d="100"/>
          <a:sy n="40" d="100"/>
        </p:scale>
        <p:origin x="24" y="-3720"/>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5/19/2015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5/19/2015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2.wdp"/><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5" Type="http://schemas.microsoft.com/office/2007/relationships/hdphoto" Target="../media/hdphoto3.wdp"/><Relationship Id="rId10"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433655"/>
            <a:ext cx="9525000" cy="5016758"/>
          </a:xfrm>
          <a:prstGeom prst="rect">
            <a:avLst/>
          </a:prstGeom>
          <a:noFill/>
        </p:spPr>
        <p:txBody>
          <a:bodyPr wrap="square" rtlCol="0">
            <a:spAutoFit/>
          </a:bodyPr>
          <a:lstStyle/>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97924"/>
            <a:ext cx="9525000" cy="2862322"/>
          </a:xfrm>
          <a:prstGeom prst="rect">
            <a:avLst/>
          </a:prstGeom>
          <a:noFill/>
        </p:spPr>
        <p:txBody>
          <a:bodyPr wrap="square" rtlCol="0">
            <a:spAutoFit/>
          </a:bodyPr>
          <a:lstStyle/>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grpSp>
        <p:nvGrpSpPr>
          <p:cNvPr id="20" name="Group 19"/>
          <p:cNvGrpSpPr/>
          <p:nvPr/>
        </p:nvGrpSpPr>
        <p:grpSpPr>
          <a:xfrm>
            <a:off x="1585237" y="22961605"/>
            <a:ext cx="6949163" cy="4089395"/>
            <a:chOff x="2118637" y="23001954"/>
            <a:chExt cx="4987788" cy="2935179"/>
          </a:xfrm>
        </p:grpSpPr>
        <p:pic>
          <p:nvPicPr>
            <p:cNvPr id="12" name="Picture 11"/>
            <p:cNvPicPr/>
            <p:nvPr/>
          </p:nvPicPr>
          <p:blipFill>
            <a:blip r:embed="rId3"/>
            <a:stretch>
              <a:fillRect/>
            </a:stretch>
          </p:blipFill>
          <p:spPr>
            <a:xfrm>
              <a:off x="4961729" y="23001954"/>
              <a:ext cx="2144696" cy="2935179"/>
            </a:xfrm>
            <a:prstGeom prst="rect">
              <a:avLst/>
            </a:prstGeom>
          </p:spPr>
        </p:pic>
        <p:pic>
          <p:nvPicPr>
            <p:cNvPr id="13" name="Picture 12"/>
            <p:cNvPicPr/>
            <p:nvPr/>
          </p:nvPicPr>
          <p:blipFill>
            <a:blip r:embed="rId4"/>
            <a:stretch>
              <a:fillRect/>
            </a:stretch>
          </p:blipFill>
          <p:spPr>
            <a:xfrm>
              <a:off x="2118637" y="23001954"/>
              <a:ext cx="2332299" cy="2935179"/>
            </a:xfrm>
            <a:prstGeom prst="rect">
              <a:avLst/>
            </a:prstGeom>
          </p:spPr>
        </p:pic>
      </p:grpSp>
      <p:pic>
        <p:nvPicPr>
          <p:cNvPr id="17" name="Picture 16"/>
          <p:cNvPicPr/>
          <p:nvPr/>
        </p:nvPicPr>
        <p:blipFill>
          <a:blip r:embed="rId5" cstate="print">
            <a:extLst>
              <a:ext uri="{BEBA8EAE-BF5A-486C-A8C5-ECC9F3942E4B}">
                <a14:imgProps xmlns:a14="http://schemas.microsoft.com/office/drawing/2010/main">
                  <a14:imgLayer r:embed="rId6">
                    <a14:imgEffect>
                      <a14:backgroundRemoval t="2210" b="97974" l="4455" r="97542">
                        <a14:backgroundMark x1="25346" y1="39411" x2="25346" y2="39411"/>
                        <a14:backgroundMark x1="23195" y1="43831" x2="23195" y2="43831"/>
                        <a14:backgroundMark x1="52074" y1="29282" x2="52074" y2="29282"/>
                        <a14:backgroundMark x1="40399" y1="28361" x2="40399" y2="28361"/>
                      </a14:backgroundRemoval>
                    </a14:imgEffect>
                  </a14:imgLayer>
                </a14:imgProps>
              </a:ext>
              <a:ext uri="{28A0092B-C50C-407E-A947-70E740481C1C}">
                <a14:useLocalDpi xmlns:a14="http://schemas.microsoft.com/office/drawing/2010/main" val="0"/>
              </a:ext>
            </a:extLst>
          </a:blip>
          <a:stretch>
            <a:fillRect/>
          </a:stretch>
        </p:blipFill>
        <p:spPr>
          <a:xfrm>
            <a:off x="15316200" y="2561653"/>
            <a:ext cx="6377025" cy="4786584"/>
          </a:xfrm>
          <a:prstGeom prst="rect">
            <a:avLst/>
          </a:prstGeom>
          <a:ln>
            <a:solidFill>
              <a:schemeClr val="bg1"/>
            </a:solidFill>
          </a:ln>
        </p:spPr>
      </p:pic>
      <p:sp>
        <p:nvSpPr>
          <p:cNvPr id="4" name="TextBox 3"/>
          <p:cNvSpPr txBox="1"/>
          <p:nvPr/>
        </p:nvSpPr>
        <p:spPr>
          <a:xfrm>
            <a:off x="9158521"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Paddock, and 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5" y="463380"/>
            <a:ext cx="8120972" cy="2873834"/>
            <a:chOff x="361590" y="285906"/>
            <a:chExt cx="5619392" cy="2042796"/>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33492" y="1928592"/>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J. </a:t>
            </a:r>
            <a:r>
              <a:rPr lang="en-US" sz="2800" i="1" dirty="0" err="1" smtClean="0"/>
              <a:t>Maha</a:t>
            </a:r>
            <a:r>
              <a:rPr lang="en-US" sz="2800" i="1" dirty="0" smtClean="0"/>
              <a:t> Endowment Fund, MSOE, Quinn </a:t>
            </a:r>
            <a:r>
              <a:rPr lang="en-US" sz="2800" i="1" dirty="0" err="1" smtClean="0"/>
              <a:t>McCartin</a:t>
            </a:r>
            <a:r>
              <a:rPr lang="en-US" sz="2800" i="1" dirty="0" smtClean="0"/>
              <a:t>, and  Dr. Luis A. Rodriguez for their support</a:t>
            </a:r>
            <a:endParaRPr lang="en-US" sz="2800" i="1" dirty="0"/>
          </a:p>
        </p:txBody>
      </p:sp>
      <p:grpSp>
        <p:nvGrpSpPr>
          <p:cNvPr id="168" name="Group 167"/>
          <p:cNvGrpSpPr/>
          <p:nvPr/>
        </p:nvGrpSpPr>
        <p:grpSpPr>
          <a:xfrm>
            <a:off x="13753031" y="16359139"/>
            <a:ext cx="9868969" cy="6386538"/>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Figure 4: 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9" name="TextBox 208"/>
          <p:cNvSpPr txBox="1"/>
          <p:nvPr/>
        </p:nvSpPr>
        <p:spPr>
          <a:xfrm>
            <a:off x="553286" y="7572770"/>
            <a:ext cx="9525000" cy="1323439"/>
          </a:xfrm>
          <a:prstGeom prst="rect">
            <a:avLst/>
          </a:prstGeom>
          <a:noFill/>
        </p:spPr>
        <p:txBody>
          <a:bodyPr wrap="square" rtlCol="0">
            <a:spAutoFit/>
          </a:bodyPr>
          <a:lstStyle/>
          <a:p>
            <a:pPr algn="just"/>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3621680" y="23079285"/>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Figure 5: 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3896000" y="11442875"/>
            <a:ext cx="9397270" cy="3805431"/>
            <a:chOff x="11359609" y="11762609"/>
            <a:chExt cx="9397270" cy="3805431"/>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1359609" y="14983265"/>
              <a:ext cx="9397270" cy="584775"/>
            </a:xfrm>
            <a:prstGeom prst="rect">
              <a:avLst/>
            </a:prstGeom>
            <a:noFill/>
          </p:spPr>
          <p:txBody>
            <a:bodyPr wrap="square" rtlCol="0">
              <a:spAutoFit/>
            </a:bodyPr>
            <a:lstStyle/>
            <a:p>
              <a:pPr algn="ctr"/>
              <a:r>
                <a:rPr lang="en-US" sz="1600" dirty="0" smtClean="0"/>
                <a:t>Figure 3: The pneumatic circuit diagram for a single cylinder. Eight of these work in parallel to move the robot’s four legs.</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142022" y="360354"/>
            <a:ext cx="1983764" cy="1735982"/>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626881" y="3274172"/>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949848"/>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8839200"/>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grpSp>
        <p:nvGrpSpPr>
          <p:cNvPr id="106" name="Group 105"/>
          <p:cNvGrpSpPr/>
          <p:nvPr/>
        </p:nvGrpSpPr>
        <p:grpSpPr>
          <a:xfrm>
            <a:off x="553282" y="14249400"/>
            <a:ext cx="9525000" cy="2601053"/>
            <a:chOff x="553282" y="14969074"/>
            <a:chExt cx="9525000" cy="2601053"/>
          </a:xfrm>
        </p:grpSpPr>
        <p:sp>
          <p:nvSpPr>
            <p:cNvPr id="11" name="TextBox 10"/>
            <p:cNvSpPr txBox="1"/>
            <p:nvPr/>
          </p:nvSpPr>
          <p:spPr>
            <a:xfrm>
              <a:off x="553282" y="15631135"/>
              <a:ext cx="9525000" cy="1938992"/>
            </a:xfrm>
            <a:prstGeom prst="rect">
              <a:avLst/>
            </a:prstGeom>
            <a:noFill/>
          </p:spPr>
          <p:txBody>
            <a:bodyPr wrap="square" rtlCol="0">
              <a:spAutoFit/>
            </a:bodyPr>
            <a:lstStyle/>
            <a:p>
              <a:pPr algn="just"/>
              <a:r>
                <a:rPr lang="en-US" sz="2000" dirty="0" smtClean="0"/>
                <a:t>The chassis was constructed from 80/20 6105-T5 aluminum extrusions with a 6061 aluminum plate for component mounting. 80/20 aluminum was chosen for the chassis to simplify fabrication of the robot in addition to being lightweight and having a high yield strength. A worst case loading Finite Element (FE) analysis was done on the chassis. The analysis used reaction forces and load torques applied to the static structure at the shoulder joint.</a:t>
              </a: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Design</a:t>
              </a:r>
              <a:endParaRPr lang="en-US" sz="3200" b="1" dirty="0">
                <a:solidFill>
                  <a:schemeClr val="bg1"/>
                </a:solidFill>
              </a:endParaRPr>
            </a:p>
          </p:txBody>
        </p:sp>
      </p:grpSp>
      <p:grpSp>
        <p:nvGrpSpPr>
          <p:cNvPr id="108" name="Group 107"/>
          <p:cNvGrpSpPr/>
          <p:nvPr/>
        </p:nvGrpSpPr>
        <p:grpSpPr>
          <a:xfrm>
            <a:off x="13774080" y="7532630"/>
            <a:ext cx="9555480" cy="3583255"/>
            <a:chOff x="11088911" y="8340476"/>
            <a:chExt cx="9555480" cy="3583255"/>
          </a:xfrm>
        </p:grpSpPr>
        <p:sp>
          <p:nvSpPr>
            <p:cNvPr id="15" name="TextBox 14"/>
            <p:cNvSpPr txBox="1"/>
            <p:nvPr/>
          </p:nvSpPr>
          <p:spPr>
            <a:xfrm>
              <a:off x="11088911" y="9061409"/>
              <a:ext cx="9525000" cy="2862322"/>
            </a:xfrm>
            <a:prstGeom prst="rect">
              <a:avLst/>
            </a:prstGeom>
            <a:noFill/>
          </p:spPr>
          <p:txBody>
            <a:bodyPr wrap="square" rtlCol="0">
              <a:spAutoFit/>
            </a:bodyPr>
            <a:lstStyle/>
            <a:p>
              <a:pPr algn="just"/>
              <a:r>
                <a:rPr lang="en-US" sz="2000" dirty="0" smtClean="0"/>
                <a:t>In order to actuate the robot’s legs a pneumatic circuit was developed which uses the following steps to extend a cylinder:</a:t>
              </a:r>
            </a:p>
            <a:p>
              <a:pPr marL="457200" indent="-457200" algn="just">
                <a:buFont typeface="+mj-lt"/>
                <a:buAutoNum type="arabicPeriod"/>
              </a:pPr>
              <a:r>
                <a:rPr lang="en-US" sz="2000" dirty="0" smtClean="0"/>
                <a:t>Air is compressed and stored in a receiver tank</a:t>
              </a:r>
            </a:p>
            <a:p>
              <a:pPr marL="457200" indent="-457200" algn="just">
                <a:buFont typeface="+mj-lt"/>
                <a:buAutoNum type="arabicPeriod"/>
              </a:pPr>
              <a:r>
                <a:rPr lang="en-US" sz="2000" dirty="0" smtClean="0"/>
                <a:t>A solenoid valve is opened to engage the eight pneumatic circuits</a:t>
              </a:r>
            </a:p>
            <a:p>
              <a:pPr marL="457200" indent="-457200" algn="just">
                <a:buFont typeface="+mj-lt"/>
                <a:buAutoNum type="arabicPeriod"/>
              </a:pPr>
              <a:r>
                <a:rPr lang="en-US" sz="2000" dirty="0" smtClean="0"/>
                <a:t>Air is passed through a 4 port/3 position solenoid valve to extend or retract a dual acting cylinder</a:t>
              </a:r>
            </a:p>
            <a:p>
              <a:pPr marL="457200" indent="-457200" algn="just">
                <a:buFont typeface="+mj-lt"/>
                <a:buAutoNum type="arabicPeriod"/>
              </a:pPr>
              <a:r>
                <a:rPr lang="en-US" sz="2000" dirty="0" smtClean="0"/>
                <a:t>Air is exhausted out of the other end of the 4/3 valve.</a:t>
              </a:r>
            </a:p>
            <a:p>
              <a:pPr algn="just"/>
              <a:endParaRPr lang="en-US" sz="2000" dirty="0"/>
            </a:p>
            <a:p>
              <a:pPr algn="just"/>
              <a:r>
                <a:rPr lang="en-US" sz="2000" dirty="0" smtClean="0"/>
                <a:t>This process is repeated for each of the eight dual acting cylinders on the robot.</a:t>
              </a:r>
              <a:endParaRPr lang="en-US" sz="2000" dirty="0"/>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grpSp>
      <p:sp>
        <p:nvSpPr>
          <p:cNvPr id="26" name="TextBox 25"/>
          <p:cNvSpPr txBox="1"/>
          <p:nvPr/>
        </p:nvSpPr>
        <p:spPr>
          <a:xfrm>
            <a:off x="13759285" y="15645655"/>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grpSp>
        <p:nvGrpSpPr>
          <p:cNvPr id="235" name="Group 234"/>
          <p:cNvGrpSpPr/>
          <p:nvPr/>
        </p:nvGrpSpPr>
        <p:grpSpPr>
          <a:xfrm>
            <a:off x="26365200" y="12954000"/>
            <a:ext cx="9612166" cy="6477000"/>
            <a:chOff x="26365200" y="8624972"/>
            <a:chExt cx="9612166" cy="6477000"/>
          </a:xfrm>
        </p:grpSpPr>
        <p:grpSp>
          <p:nvGrpSpPr>
            <p:cNvPr id="169" name="Group 168"/>
            <p:cNvGrpSpPr/>
            <p:nvPr/>
          </p:nvGrpSpPr>
          <p:grpSpPr>
            <a:xfrm>
              <a:off x="26365200" y="9220200"/>
              <a:ext cx="9525000" cy="5881772"/>
              <a:chOff x="23150331" y="4266578"/>
              <a:chExt cx="9525000" cy="5881772"/>
            </a:xfrm>
          </p:grpSpPr>
          <p:sp>
            <p:nvSpPr>
              <p:cNvPr id="28" name="TextBox 27"/>
              <p:cNvSpPr txBox="1"/>
              <p:nvPr/>
            </p:nvSpPr>
            <p:spPr>
              <a:xfrm>
                <a:off x="23150331" y="4266578"/>
                <a:ext cx="9525000" cy="3539430"/>
              </a:xfrm>
              <a:prstGeom prst="rect">
                <a:avLst/>
              </a:prstGeom>
              <a:noFill/>
            </p:spPr>
            <p:txBody>
              <a:bodyPr wrap="square" rtlCol="0">
                <a:spAutoFit/>
              </a:bodyPr>
              <a:lstStyle/>
              <a:p>
                <a:pPr algn="just"/>
                <a:r>
                  <a:rPr lang="en-US" sz="2000" dirty="0" smtClean="0"/>
                  <a:t>To control the motion of the robot the user sends a direction request to the Java Graphical User Interface (GUI), which encodes the request and wirelessly transmits it to the onboard Arduino microcontroller. The microcontroller responds to a user request by taking a step in the requested direction.</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6"/>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Figure 8: High Level Communication System Diagram</a:t>
                  </a:r>
                  <a:endParaRPr lang="en-US" sz="1600" dirty="0"/>
                </a:p>
              </p:txBody>
            </p:sp>
          </p:grpSp>
        </p:grpSp>
        <p:sp>
          <p:nvSpPr>
            <p:cNvPr id="35" name="TextBox 34"/>
            <p:cNvSpPr txBox="1"/>
            <p:nvPr/>
          </p:nvSpPr>
          <p:spPr>
            <a:xfrm>
              <a:off x="26392996" y="8624972"/>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grpSp>
      <p:sp>
        <p:nvSpPr>
          <p:cNvPr id="191" name="TextBox 190"/>
          <p:cNvSpPr txBox="1"/>
          <p:nvPr/>
        </p:nvSpPr>
        <p:spPr>
          <a:xfrm>
            <a:off x="657196" y="20421600"/>
            <a:ext cx="9525000" cy="2554545"/>
          </a:xfrm>
          <a:prstGeom prst="rect">
            <a:avLst/>
          </a:prstGeom>
          <a:noFill/>
        </p:spPr>
        <p:txBody>
          <a:bodyPr wrap="square" rtlCol="0">
            <a:spAutoFit/>
          </a:bodyPr>
          <a:lstStyle/>
          <a:p>
            <a:pPr algn="just"/>
            <a:r>
              <a:rPr lang="en-US" sz="2000" dirty="0" smtClean="0"/>
              <a:t>The legs of the robot were machined from 6061 aluminum bar stock. Bar stock was chosen to increase the cross sectional area of the leg. The extra area made it easier to attach the cylinders to the leg while also reducing the risk of buckling. The bend in the upper shank was created by welding two segments of bar stock together, and was done to create more convenient cylinder attachment locations. A static </a:t>
            </a:r>
            <a:r>
              <a:rPr lang="en-US" sz="2000" dirty="0" smtClean="0"/>
              <a:t>finite element (FE) </a:t>
            </a:r>
            <a:r>
              <a:rPr lang="en-US" sz="2000" dirty="0" smtClean="0"/>
              <a:t>analysis was performed on the legs assuming load forces and torques applied at each joint. It was assumed that the leg joints seize in the worst case scenario, and </a:t>
            </a:r>
            <a:r>
              <a:rPr lang="en-US" sz="2000" dirty="0" smtClean="0"/>
              <a:t>each joint was grounded to prevent movement.</a:t>
            </a:r>
            <a:endParaRPr lang="en-US" sz="2000" dirty="0" smtClean="0"/>
          </a:p>
        </p:txBody>
      </p:sp>
      <p:grpSp>
        <p:nvGrpSpPr>
          <p:cNvPr id="107" name="Group 106"/>
          <p:cNvGrpSpPr/>
          <p:nvPr/>
        </p:nvGrpSpPr>
        <p:grpSpPr>
          <a:xfrm>
            <a:off x="490016" y="16992600"/>
            <a:ext cx="9509760" cy="3178835"/>
            <a:chOff x="490016" y="17623765"/>
            <a:chExt cx="9509760" cy="3178835"/>
          </a:xfrm>
        </p:grpSpPr>
        <p:pic>
          <p:nvPicPr>
            <p:cNvPr id="14" name="Picture 13"/>
            <p:cNvPicPr/>
            <p:nvPr/>
          </p:nvPicPr>
          <p:blipFill>
            <a:blip r:embed="rId17"/>
            <a:stretch>
              <a:fillRect/>
            </a:stretch>
          </p:blipFill>
          <p:spPr>
            <a:xfrm>
              <a:off x="2310411" y="17623765"/>
              <a:ext cx="5011552" cy="2264435"/>
            </a:xfrm>
            <a:prstGeom prst="rect">
              <a:avLst/>
            </a:prstGeom>
          </p:spPr>
        </p:pic>
        <p:sp>
          <p:nvSpPr>
            <p:cNvPr id="192" name="TextBox 191"/>
            <p:cNvSpPr txBox="1"/>
            <p:nvPr/>
          </p:nvSpPr>
          <p:spPr>
            <a:xfrm>
              <a:off x="490016" y="19971603"/>
              <a:ext cx="9509760" cy="830997"/>
            </a:xfrm>
            <a:prstGeom prst="rect">
              <a:avLst/>
            </a:prstGeom>
            <a:noFill/>
          </p:spPr>
          <p:txBody>
            <a:bodyPr wrap="square" rtlCol="0">
              <a:spAutoFit/>
            </a:bodyPr>
            <a:lstStyle/>
            <a:p>
              <a:r>
                <a:rPr lang="en-US" sz="1600" dirty="0" smtClean="0"/>
                <a:t>Figure 1: FE Analysis performed on the chassis in ANSYS. The simulation assumed a worst case static loading where the joints lock up completely during motion. The maximum stress was found to be 240 </a:t>
              </a:r>
              <a:r>
                <a:rPr lang="en-US" sz="1600" dirty="0" err="1" smtClean="0"/>
                <a:t>Mpa</a:t>
              </a:r>
              <a:r>
                <a:rPr lang="en-US" sz="1600" dirty="0" smtClean="0"/>
                <a:t>, which gives a factor of safety of 1.15 in this worst case scenario.</a:t>
              </a:r>
              <a:endParaRPr lang="en-US" sz="1600" dirty="0"/>
            </a:p>
          </p:txBody>
        </p:sp>
      </p:grpSp>
      <p:sp>
        <p:nvSpPr>
          <p:cNvPr id="193" name="TextBox 192"/>
          <p:cNvSpPr txBox="1"/>
          <p:nvPr/>
        </p:nvSpPr>
        <p:spPr>
          <a:xfrm>
            <a:off x="548640" y="27058203"/>
            <a:ext cx="9509760" cy="830997"/>
          </a:xfrm>
          <a:prstGeom prst="rect">
            <a:avLst/>
          </a:prstGeom>
          <a:noFill/>
        </p:spPr>
        <p:txBody>
          <a:bodyPr wrap="square" rtlCol="0">
            <a:spAutoFit/>
          </a:bodyPr>
          <a:lstStyle/>
          <a:p>
            <a:r>
              <a:rPr lang="en-US" sz="1600" dirty="0" smtClean="0"/>
              <a:t>Figure 2: The FE analysis performed on the thigh (left) and shank (right). A flange was added to the thigh to reduce the overall stress in the weld. A maximum stress of 155 </a:t>
            </a:r>
            <a:r>
              <a:rPr lang="en-US" sz="1600" dirty="0" err="1" smtClean="0"/>
              <a:t>Mpa</a:t>
            </a:r>
            <a:r>
              <a:rPr lang="en-US" sz="1600" dirty="0" smtClean="0"/>
              <a:t> was found in the leg, which results in a factor of safety of 1.74.</a:t>
            </a:r>
            <a:endParaRPr lang="en-US" sz="1600" dirty="0"/>
          </a:p>
        </p:txBody>
      </p:sp>
      <p:grpSp>
        <p:nvGrpSpPr>
          <p:cNvPr id="234" name="Group 233"/>
          <p:cNvGrpSpPr/>
          <p:nvPr/>
        </p:nvGrpSpPr>
        <p:grpSpPr>
          <a:xfrm>
            <a:off x="26341045" y="19532569"/>
            <a:ext cx="9777755" cy="4851431"/>
            <a:chOff x="26341045" y="15468600"/>
            <a:chExt cx="9777755" cy="4851431"/>
          </a:xfrm>
        </p:grpSpPr>
        <p:sp>
          <p:nvSpPr>
            <p:cNvPr id="99" name="TextBox 98"/>
            <p:cNvSpPr txBox="1"/>
            <p:nvPr/>
          </p:nvSpPr>
          <p:spPr>
            <a:xfrm>
              <a:off x="26341045" y="16104097"/>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6643280" y="19489034"/>
              <a:ext cx="8763000" cy="830997"/>
            </a:xfrm>
            <a:prstGeom prst="rect">
              <a:avLst/>
            </a:prstGeom>
            <a:noFill/>
          </p:spPr>
          <p:txBody>
            <a:bodyPr wrap="square" rtlCol="0">
              <a:spAutoFit/>
            </a:bodyPr>
            <a:lstStyle/>
            <a:p>
              <a:r>
                <a:rPr lang="en-US" sz="1600" dirty="0" smtClean="0"/>
                <a:t>Figure 9: Block diagram for a single leg controller. The left loop determines the desired cylinder legs based on the current foot position. The right loop is a PID controller for a single leg which moves the foot into position. For a full robot there are eight copies of the right loop.</a:t>
              </a:r>
              <a:endParaRPr lang="en-US" sz="1600" dirty="0"/>
            </a:p>
          </p:txBody>
        </p:sp>
        <p:sp>
          <p:nvSpPr>
            <p:cNvPr id="100" name="TextBox 99"/>
            <p:cNvSpPr txBox="1"/>
            <p:nvPr/>
          </p:nvSpPr>
          <p:spPr>
            <a:xfrm>
              <a:off x="26367403" y="15468600"/>
              <a:ext cx="9751397" cy="584775"/>
            </a:xfrm>
            <a:prstGeom prst="rect">
              <a:avLst/>
            </a:prstGeom>
            <a:solidFill>
              <a:schemeClr val="accent2"/>
            </a:solidFill>
          </p:spPr>
          <p:txBody>
            <a:bodyPr wrap="square" rtlCol="0">
              <a:spAutoFit/>
            </a:bodyPr>
            <a:lstStyle/>
            <a:p>
              <a:r>
                <a:rPr lang="en-US" sz="3200" b="1" dirty="0">
                  <a:solidFill>
                    <a:schemeClr val="bg1"/>
                  </a:solidFill>
                </a:rPr>
                <a:t>Control </a:t>
              </a:r>
              <a:r>
                <a:rPr lang="en-US" sz="3200" b="1" dirty="0" smtClean="0">
                  <a:solidFill>
                    <a:schemeClr val="bg1"/>
                  </a:solidFill>
                </a:rPr>
                <a:t>Architecture: Single Leg</a:t>
              </a:r>
              <a:endParaRPr lang="en-US" sz="3200" b="1" dirty="0">
                <a:solidFill>
                  <a:schemeClr val="bg1"/>
                </a:solidFill>
              </a:endParaRPr>
            </a:p>
          </p:txBody>
        </p:sp>
        <p:grpSp>
          <p:nvGrpSpPr>
            <p:cNvPr id="137" name="Group 136"/>
            <p:cNvGrpSpPr/>
            <p:nvPr/>
          </p:nvGrpSpPr>
          <p:grpSpPr>
            <a:xfrm>
              <a:off x="26639717" y="17500759"/>
              <a:ext cx="9431294" cy="1925001"/>
              <a:chOff x="24927725" y="17983328"/>
              <a:chExt cx="9431294" cy="1925001"/>
            </a:xfrm>
          </p:grpSpPr>
          <p:grpSp>
            <p:nvGrpSpPr>
              <p:cNvPr id="136" name="Group 135"/>
              <p:cNvGrpSpPr/>
              <p:nvPr/>
            </p:nvGrpSpPr>
            <p:grpSpPr>
              <a:xfrm>
                <a:off x="24927725" y="17983328"/>
                <a:ext cx="9431294" cy="1925001"/>
                <a:chOff x="24927725" y="17983328"/>
                <a:chExt cx="9431294" cy="1925001"/>
              </a:xfrm>
            </p:grpSpPr>
            <p:pic>
              <p:nvPicPr>
                <p:cNvPr id="162" name="Picture 161" descr="D:\MyDocs\Documents\GitHub\AgileRoboticControls\System Modelling\Control\Control - Implementation.png"/>
                <p:cNvPicPr/>
                <p:nvPr/>
              </p:nvPicPr>
              <p:blipFill>
                <a:blip r:embed="rId18">
                  <a:extLst>
                    <a:ext uri="{28A0092B-C50C-407E-A947-70E740481C1C}">
                      <a14:useLocalDpi xmlns:a14="http://schemas.microsoft.com/office/drawing/2010/main" val="0"/>
                    </a:ext>
                  </a:extLst>
                </a:blip>
                <a:srcRect/>
                <a:stretch>
                  <a:fillRect/>
                </a:stretch>
              </p:blipFill>
              <p:spPr bwMode="auto">
                <a:xfrm>
                  <a:off x="24927725" y="17983328"/>
                  <a:ext cx="9431294" cy="1925001"/>
                </a:xfrm>
                <a:prstGeom prst="rect">
                  <a:avLst/>
                </a:prstGeom>
                <a:noFill/>
                <a:ln>
                  <a:noFill/>
                </a:ln>
              </p:spPr>
            </p:pic>
            <p:grpSp>
              <p:nvGrpSpPr>
                <p:cNvPr id="135" name="Group 134"/>
                <p:cNvGrpSpPr/>
                <p:nvPr/>
              </p:nvGrpSpPr>
              <p:grpSpPr>
                <a:xfrm>
                  <a:off x="25960726" y="17993687"/>
                  <a:ext cx="8366491" cy="1037556"/>
                  <a:chOff x="25968126" y="18000142"/>
                  <a:chExt cx="8366491" cy="1037556"/>
                </a:xfrm>
              </p:grpSpPr>
              <p:sp>
                <p:nvSpPr>
                  <p:cNvPr id="200" name="Rectangle 199"/>
                  <p:cNvSpPr/>
                  <p:nvPr/>
                </p:nvSpPr>
                <p:spPr>
                  <a:xfrm>
                    <a:off x="34138187" y="18027723"/>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5968126" y="18000142"/>
                    <a:ext cx="5043724" cy="1037556"/>
                    <a:chOff x="25968126" y="18000142"/>
                    <a:chExt cx="5043724" cy="1037556"/>
                  </a:xfrm>
                </p:grpSpPr>
                <p:sp>
                  <p:nvSpPr>
                    <p:cNvPr id="195" name="Rectangle 194"/>
                    <p:cNvSpPr/>
                    <p:nvPr/>
                  </p:nvSpPr>
                  <p:spPr>
                    <a:xfrm>
                      <a:off x="25968126" y="18006960"/>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28836375" y="1800014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29963381" y="18080229"/>
                      <a:ext cx="166206" cy="1551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0815420" y="1806113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8916443" y="1888459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30708444" y="1888542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3" name="Rectangle 122"/>
              <p:cNvSpPr/>
              <p:nvPr/>
            </p:nvSpPr>
            <p:spPr>
              <a:xfrm>
                <a:off x="28249068" y="1798332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2" name="Group 231"/>
          <p:cNvGrpSpPr/>
          <p:nvPr/>
        </p:nvGrpSpPr>
        <p:grpSpPr>
          <a:xfrm>
            <a:off x="26367402" y="7776436"/>
            <a:ext cx="9740014" cy="5025164"/>
            <a:chOff x="26367402" y="3233409"/>
            <a:chExt cx="9740014" cy="5025164"/>
          </a:xfrm>
        </p:grpSpPr>
        <p:sp>
          <p:nvSpPr>
            <p:cNvPr id="34" name="TextBox 33"/>
            <p:cNvSpPr txBox="1"/>
            <p:nvPr/>
          </p:nvSpPr>
          <p:spPr>
            <a:xfrm>
              <a:off x="26392996" y="3233409"/>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grpSp>
          <p:nvGrpSpPr>
            <p:cNvPr id="231" name="Group 230"/>
            <p:cNvGrpSpPr/>
            <p:nvPr/>
          </p:nvGrpSpPr>
          <p:grpSpPr>
            <a:xfrm>
              <a:off x="26367402" y="4100124"/>
              <a:ext cx="9740014" cy="4158449"/>
              <a:chOff x="26367402" y="4100124"/>
              <a:chExt cx="9740014" cy="4158449"/>
            </a:xfrm>
          </p:grpSpPr>
          <p:sp>
            <p:nvSpPr>
              <p:cNvPr id="220" name="Rounded Rectangle 219"/>
              <p:cNvSpPr/>
              <p:nvPr/>
            </p:nvSpPr>
            <p:spPr>
              <a:xfrm>
                <a:off x="33122123" y="5816617"/>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30" name="Group 229"/>
              <p:cNvGrpSpPr/>
              <p:nvPr/>
            </p:nvGrpSpPr>
            <p:grpSpPr>
              <a:xfrm>
                <a:off x="26367402" y="4100124"/>
                <a:ext cx="9740014" cy="4158449"/>
                <a:chOff x="26367402" y="4100124"/>
                <a:chExt cx="9740014" cy="4158449"/>
              </a:xfrm>
            </p:grpSpPr>
            <p:grpSp>
              <p:nvGrpSpPr>
                <p:cNvPr id="229" name="Group 228"/>
                <p:cNvGrpSpPr/>
                <p:nvPr/>
              </p:nvGrpSpPr>
              <p:grpSpPr>
                <a:xfrm>
                  <a:off x="26367402" y="4100124"/>
                  <a:ext cx="9740014" cy="4158449"/>
                  <a:chOff x="26367402" y="4100124"/>
                  <a:chExt cx="9740014" cy="4158449"/>
                </a:xfrm>
              </p:grpSpPr>
              <p:sp>
                <p:nvSpPr>
                  <p:cNvPr id="19" name="TextBox 18"/>
                  <p:cNvSpPr txBox="1"/>
                  <p:nvPr/>
                </p:nvSpPr>
                <p:spPr>
                  <a:xfrm>
                    <a:off x="26367402" y="4100124"/>
                    <a:ext cx="9740014" cy="1631216"/>
                  </a:xfrm>
                  <a:prstGeom prst="rect">
                    <a:avLst/>
                  </a:prstGeom>
                  <a:noFill/>
                </p:spPr>
                <p:txBody>
                  <a:bodyPr wrap="square" rtlCol="0">
                    <a:spAutoFit/>
                  </a:bodyPr>
                  <a:lstStyle/>
                  <a:p>
                    <a:r>
                      <a:rPr lang="en-US" sz="2000" dirty="0" smtClean="0"/>
                      <a:t>The Arduino Mega microcontroller outputs pulse-width modulated signals which are converted into analog signals using signal conditioning circuitry consisting of a low pass filter and a second-stage amplifier. The analog signal directly controls valve positions. Sensors inside the pneumatic cylinders are used as feedback to the control running on the Arduino microcontroller.</a:t>
                    </a:r>
                  </a:p>
                </p:txBody>
              </p:sp>
              <p:sp>
                <p:nvSpPr>
                  <p:cNvPr id="205" name="Freeform 204"/>
                  <p:cNvSpPr/>
                  <p:nvPr/>
                </p:nvSpPr>
                <p:spPr>
                  <a:xfrm>
                    <a:off x="31350473" y="5899167"/>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8" name="Rectangle 207"/>
                  <p:cNvSpPr/>
                  <p:nvPr/>
                </p:nvSpPr>
                <p:spPr>
                  <a:xfrm>
                    <a:off x="27769073" y="5770897"/>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3" name="Rectangle 212"/>
                  <p:cNvSpPr/>
                  <p:nvPr/>
                </p:nvSpPr>
                <p:spPr>
                  <a:xfrm>
                    <a:off x="27944333" y="5793122"/>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4" name="Text Box 1"/>
                  <p:cNvSpPr txBox="1"/>
                  <p:nvPr/>
                </p:nvSpPr>
                <p:spPr>
                  <a:xfrm>
                    <a:off x="27830033" y="6083317"/>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5" name="Elbow Connector 214"/>
                  <p:cNvCxnSpPr/>
                  <p:nvPr/>
                </p:nvCxnSpPr>
                <p:spPr>
                  <a:xfrm>
                    <a:off x="28637753" y="6052837"/>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216" name="Elbow Connector 215"/>
                  <p:cNvCxnSpPr/>
                  <p:nvPr/>
                </p:nvCxnSpPr>
                <p:spPr>
                  <a:xfrm flipV="1">
                    <a:off x="29567393" y="6045217"/>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217" name="Elbow Connector 216"/>
                  <p:cNvCxnSpPr/>
                  <p:nvPr/>
                </p:nvCxnSpPr>
                <p:spPr>
                  <a:xfrm>
                    <a:off x="29750273" y="6045217"/>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218" name="Rectangle 217"/>
                  <p:cNvSpPr/>
                  <p:nvPr/>
                </p:nvSpPr>
                <p:spPr>
                  <a:xfrm>
                    <a:off x="30565613" y="5793757"/>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9" name="Text Box 17"/>
                  <p:cNvSpPr txBox="1"/>
                  <p:nvPr/>
                </p:nvSpPr>
                <p:spPr>
                  <a:xfrm>
                    <a:off x="30497668" y="6403357"/>
                    <a:ext cx="109664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1" name="Text Box 24"/>
                  <p:cNvSpPr txBox="1"/>
                  <p:nvPr/>
                </p:nvSpPr>
                <p:spPr>
                  <a:xfrm>
                    <a:off x="33174193" y="6083317"/>
                    <a:ext cx="1452880" cy="74295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2" name="Curved Connector 221"/>
                  <p:cNvCxnSpPr/>
                  <p:nvPr/>
                </p:nvCxnSpPr>
                <p:spPr>
                  <a:xfrm flipH="1">
                    <a:off x="31632413" y="7233937"/>
                    <a:ext cx="1409700" cy="57912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3" name="Curved Connector 222"/>
                  <p:cNvCxnSpPr/>
                  <p:nvPr/>
                </p:nvCxnSpPr>
                <p:spPr>
                  <a:xfrm flipH="1" flipV="1">
                    <a:off x="28637753" y="7157737"/>
                    <a:ext cx="1874520" cy="6705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24" name="Text Box 29"/>
                  <p:cNvSpPr txBox="1"/>
                  <p:nvPr/>
                </p:nvSpPr>
                <p:spPr>
                  <a:xfrm>
                    <a:off x="30497033" y="7668277"/>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5" name="Text Box 30"/>
                  <p:cNvSpPr txBox="1"/>
                  <p:nvPr/>
                </p:nvSpPr>
                <p:spPr>
                  <a:xfrm>
                    <a:off x="28546313" y="5610877"/>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6" name="Text Box 31"/>
                  <p:cNvSpPr txBox="1"/>
                  <p:nvPr/>
                </p:nvSpPr>
                <p:spPr>
                  <a:xfrm>
                    <a:off x="31876253" y="5588017"/>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7" name="TextBox 226"/>
                  <p:cNvSpPr txBox="1"/>
                  <p:nvPr/>
                </p:nvSpPr>
                <p:spPr>
                  <a:xfrm>
                    <a:off x="26370406" y="7920019"/>
                    <a:ext cx="9696730" cy="338554"/>
                  </a:xfrm>
                  <a:prstGeom prst="rect">
                    <a:avLst/>
                  </a:prstGeom>
                  <a:noFill/>
                </p:spPr>
                <p:txBody>
                  <a:bodyPr wrap="square" rtlCol="0">
                    <a:spAutoFit/>
                  </a:bodyPr>
                  <a:lstStyle/>
                  <a:p>
                    <a:pPr algn="ctr"/>
                    <a:r>
                      <a:rPr lang="en-US" sz="1600" dirty="0" smtClean="0"/>
                      <a:t>Figure 7: Electrical Signal Path and Conditioning</a:t>
                    </a:r>
                    <a:endParaRPr lang="en-US" sz="1600" dirty="0"/>
                  </a:p>
                </p:txBody>
              </p:sp>
            </p:grpSp>
            <p:sp>
              <p:nvSpPr>
                <p:cNvPr id="210" name="Rectangle 209"/>
                <p:cNvSpPr/>
                <p:nvPr/>
              </p:nvSpPr>
              <p:spPr>
                <a:xfrm>
                  <a:off x="27814793" y="5885197"/>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2" name="Rectangle 211"/>
                <p:cNvSpPr/>
                <p:nvPr/>
              </p:nvSpPr>
              <p:spPr>
                <a:xfrm>
                  <a:off x="28508213" y="5869957"/>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nvGrpSpPr>
          <p:cNvPr id="233" name="Group 232"/>
          <p:cNvGrpSpPr/>
          <p:nvPr/>
        </p:nvGrpSpPr>
        <p:grpSpPr>
          <a:xfrm>
            <a:off x="26349960" y="24460200"/>
            <a:ext cx="9717176" cy="3959424"/>
            <a:chOff x="26362786" y="20771408"/>
            <a:chExt cx="9717176" cy="3959424"/>
          </a:xfrm>
        </p:grpSpPr>
        <p:sp>
          <p:nvSpPr>
            <p:cNvPr id="101" name="TextBox 100"/>
            <p:cNvSpPr txBox="1"/>
            <p:nvPr/>
          </p:nvSpPr>
          <p:spPr>
            <a:xfrm>
              <a:off x="26392996" y="20771408"/>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228" name="TextBox 227"/>
            <p:cNvSpPr txBox="1"/>
            <p:nvPr/>
          </p:nvSpPr>
          <p:spPr>
            <a:xfrm>
              <a:off x="26362786" y="21560733"/>
              <a:ext cx="9525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An educational pneumatic robot was developed that is capable of walking</a:t>
              </a:r>
            </a:p>
            <a:p>
              <a:pPr marL="342900" indent="-342900">
                <a:buFont typeface="Arial" panose="020B0604020202020204" pitchFamily="34" charset="0"/>
                <a:buChar char="•"/>
              </a:pPr>
              <a:r>
                <a:rPr lang="en-US" sz="2000" dirty="0"/>
                <a:t>The robot kinematics and kinetics were determined to aid in the mechanical </a:t>
              </a:r>
              <a:r>
                <a:rPr lang="en-US" sz="2000" dirty="0" smtClean="0"/>
                <a:t>design</a:t>
              </a:r>
            </a:p>
            <a:p>
              <a:pPr marL="342900" indent="-342900">
                <a:buFont typeface="Arial" panose="020B0604020202020204" pitchFamily="34" charset="0"/>
                <a:buChar char="•"/>
              </a:pPr>
              <a:r>
                <a:rPr lang="en-US" sz="2000" dirty="0" smtClean="0"/>
                <a:t>The mechanical prototype was constructed for hardware testing</a:t>
              </a:r>
            </a:p>
            <a:p>
              <a:pPr marL="342900" indent="-342900">
                <a:buFont typeface="Arial" panose="020B0604020202020204" pitchFamily="34" charset="0"/>
                <a:buChar char="•"/>
              </a:pPr>
              <a:r>
                <a:rPr lang="en-US" sz="2000" dirty="0" smtClean="0"/>
                <a:t>Electrical subsystems were soldered to prototyping boards for hardware testing</a:t>
              </a:r>
            </a:p>
            <a:p>
              <a:pPr marL="342900" indent="-342900">
                <a:buFont typeface="Arial" panose="020B0604020202020204" pitchFamily="34" charset="0"/>
                <a:buChar char="•"/>
              </a:pPr>
              <a:r>
                <a:rPr lang="en-US" sz="2000" dirty="0" smtClean="0"/>
                <a:t>A wireless communication system and user interface was created</a:t>
              </a:r>
            </a:p>
            <a:p>
              <a:pPr marL="342900" indent="-342900">
                <a:buFont typeface="Arial" panose="020B0604020202020204" pitchFamily="34" charset="0"/>
                <a:buChar char="•"/>
              </a:pPr>
              <a:r>
                <a:rPr lang="en-US" sz="2000" dirty="0" smtClean="0"/>
                <a:t> More work is needed to implement more dynamic gaits and to characterize the valve/piston system dynamics</a:t>
              </a:r>
            </a:p>
            <a:p>
              <a:pPr marL="342900" indent="-342900">
                <a:buFont typeface="Arial" panose="020B0604020202020204" pitchFamily="34" charset="0"/>
                <a:buChar char="•"/>
              </a:pPr>
              <a:r>
                <a:rPr lang="en-US" sz="2000" dirty="0" smtClean="0"/>
                <a:t>Additional work is also needed to characterize the performance of the current controller and to implement  a more sophisticated multivariable control  architecture</a:t>
              </a:r>
            </a:p>
            <a:p>
              <a:pPr marL="342900" indent="-342900">
                <a:buFont typeface="Arial" panose="020B0604020202020204" pitchFamily="34" charset="0"/>
                <a:buChar char="•"/>
              </a:pPr>
              <a:endParaRPr lang="en-US" sz="2000" dirty="0" smtClean="0">
                <a:solidFill>
                  <a:srgbClr val="FF0000"/>
                </a:solidFill>
              </a:endParaRPr>
            </a:p>
          </p:txBody>
        </p:sp>
      </p:grpSp>
      <p:grpSp>
        <p:nvGrpSpPr>
          <p:cNvPr id="265" name="Group 264"/>
          <p:cNvGrpSpPr/>
          <p:nvPr/>
        </p:nvGrpSpPr>
        <p:grpSpPr>
          <a:xfrm>
            <a:off x="26036727" y="3048000"/>
            <a:ext cx="9740014" cy="4586707"/>
            <a:chOff x="26036727" y="2042693"/>
            <a:chExt cx="9740014" cy="4586707"/>
          </a:xfrm>
        </p:grpSpPr>
        <p:grpSp>
          <p:nvGrpSpPr>
            <p:cNvPr id="264" name="Group 263"/>
            <p:cNvGrpSpPr/>
            <p:nvPr/>
          </p:nvGrpSpPr>
          <p:grpSpPr>
            <a:xfrm>
              <a:off x="28968468" y="4038600"/>
              <a:ext cx="3454269" cy="2362200"/>
              <a:chOff x="28968468" y="4038600"/>
              <a:chExt cx="3454269" cy="2362200"/>
            </a:xfrm>
          </p:grpSpPr>
          <p:pic>
            <p:nvPicPr>
              <p:cNvPr id="18" name="Picture 1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968468" y="4100010"/>
                <a:ext cx="3454269" cy="2300790"/>
              </a:xfrm>
              <a:prstGeom prst="rect">
                <a:avLst/>
              </a:prstGeom>
            </p:spPr>
          </p:pic>
          <p:sp>
            <p:nvSpPr>
              <p:cNvPr id="262" name="Rectangle 261"/>
              <p:cNvSpPr/>
              <p:nvPr/>
            </p:nvSpPr>
            <p:spPr>
              <a:xfrm>
                <a:off x="30269087" y="4038600"/>
                <a:ext cx="1296951"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26036727" y="2042693"/>
              <a:ext cx="9740014" cy="4586707"/>
              <a:chOff x="26367402" y="3233409"/>
              <a:chExt cx="9740014" cy="4586707"/>
            </a:xfrm>
          </p:grpSpPr>
          <p:sp>
            <p:nvSpPr>
              <p:cNvPr id="237" name="TextBox 236"/>
              <p:cNvSpPr txBox="1"/>
              <p:nvPr/>
            </p:nvSpPr>
            <p:spPr>
              <a:xfrm>
                <a:off x="26392996" y="3233409"/>
                <a:ext cx="9583874" cy="584775"/>
              </a:xfrm>
              <a:prstGeom prst="rect">
                <a:avLst/>
              </a:prstGeom>
              <a:solidFill>
                <a:schemeClr val="accent2"/>
              </a:solidFill>
            </p:spPr>
            <p:txBody>
              <a:bodyPr wrap="square" rtlCol="0">
                <a:spAutoFit/>
              </a:bodyPr>
              <a:lstStyle/>
              <a:p>
                <a:r>
                  <a:rPr lang="en-US" sz="3200" b="1" dirty="0" smtClean="0">
                    <a:solidFill>
                      <a:schemeClr val="bg1"/>
                    </a:solidFill>
                  </a:rPr>
                  <a:t>Simulation</a:t>
                </a:r>
                <a:endParaRPr lang="en-US" sz="3200" b="1" dirty="0">
                  <a:solidFill>
                    <a:schemeClr val="bg1"/>
                  </a:solidFill>
                </a:endParaRPr>
              </a:p>
            </p:txBody>
          </p:sp>
          <p:grpSp>
            <p:nvGrpSpPr>
              <p:cNvPr id="241" name="Group 240"/>
              <p:cNvGrpSpPr/>
              <p:nvPr/>
            </p:nvGrpSpPr>
            <p:grpSpPr>
              <a:xfrm>
                <a:off x="26367402" y="3902900"/>
                <a:ext cx="9740014" cy="3917216"/>
                <a:chOff x="26367402" y="3902900"/>
                <a:chExt cx="9740014" cy="3917216"/>
              </a:xfrm>
            </p:grpSpPr>
            <p:sp>
              <p:nvSpPr>
                <p:cNvPr id="260" name="TextBox 259"/>
                <p:cNvSpPr txBox="1"/>
                <p:nvPr/>
              </p:nvSpPr>
              <p:spPr>
                <a:xfrm>
                  <a:off x="26558715" y="7481562"/>
                  <a:ext cx="9509760" cy="338554"/>
                </a:xfrm>
                <a:prstGeom prst="rect">
                  <a:avLst/>
                </a:prstGeom>
                <a:noFill/>
              </p:spPr>
              <p:txBody>
                <a:bodyPr wrap="square" rtlCol="0">
                  <a:spAutoFit/>
                </a:bodyPr>
                <a:lstStyle/>
                <a:p>
                  <a:pPr algn="ctr"/>
                  <a:r>
                    <a:rPr lang="en-US" sz="1600" dirty="0" smtClean="0"/>
                    <a:t>Figure 6: Image of the kinematic </a:t>
                  </a:r>
                  <a:r>
                    <a:rPr lang="en-US" sz="1600" dirty="0" smtClean="0"/>
                    <a:t>simulation</a:t>
                  </a:r>
                  <a:endParaRPr lang="en-US" sz="1600" dirty="0"/>
                </a:p>
              </p:txBody>
            </p:sp>
            <p:sp>
              <p:nvSpPr>
                <p:cNvPr id="244" name="TextBox 243"/>
                <p:cNvSpPr txBox="1"/>
                <p:nvPr/>
              </p:nvSpPr>
              <p:spPr>
                <a:xfrm>
                  <a:off x="26367402" y="3902900"/>
                  <a:ext cx="9740014" cy="1631216"/>
                </a:xfrm>
                <a:prstGeom prst="rect">
                  <a:avLst/>
                </a:prstGeom>
                <a:noFill/>
              </p:spPr>
              <p:txBody>
                <a:bodyPr wrap="square" rtlCol="0">
                  <a:spAutoFit/>
                </a:bodyPr>
                <a:lstStyle/>
                <a:p>
                  <a:r>
                    <a:rPr lang="en-US" sz="2000" dirty="0" smtClean="0"/>
                    <a:t>To determine the forces and torques acting on the robot during motion a dynamic and kinematic simulation </a:t>
                  </a:r>
                  <a:r>
                    <a:rPr lang="en-US" sz="2000" dirty="0" smtClean="0"/>
                    <a:t>was developed</a:t>
                  </a:r>
                  <a:r>
                    <a:rPr lang="en-US" sz="2000" dirty="0" smtClean="0"/>
                    <a:t>. The kinematic simulation calculated the angular position, velocity, and acceleration of each joint as the foot moved through an elliptical trajectory. The dynamic simulation then took these values along with some assumed foot reaction forces and calculated the resulting torques and forces acting on each joint.</a:t>
                  </a:r>
                </a:p>
              </p:txBody>
            </p:sp>
          </p:grpSp>
        </p:grpSp>
      </p:gr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1488</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Beaver, Logan</cp:lastModifiedBy>
  <cp:revision>56</cp:revision>
  <dcterms:created xsi:type="dcterms:W3CDTF">2015-05-06T15:05:02Z</dcterms:created>
  <dcterms:modified xsi:type="dcterms:W3CDTF">2015-05-19T18:37:16Z</dcterms:modified>
</cp:coreProperties>
</file>