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36576000" cy="29260800"/>
  <p:notesSz cx="6858000" cy="9144000"/>
  <p:defaultTextStyle>
    <a:defPPr>
      <a:defRPr lang="en-US"/>
    </a:defPPr>
    <a:lvl1pPr marL="0" algn="l" defTabSz="3762024" rtl="0" eaLnBrk="1" latinLnBrk="0" hangingPunct="1">
      <a:defRPr sz="7400" kern="1200">
        <a:solidFill>
          <a:schemeClr val="tx1"/>
        </a:solidFill>
        <a:latin typeface="+mn-lt"/>
        <a:ea typeface="+mn-ea"/>
        <a:cs typeface="+mn-cs"/>
      </a:defRPr>
    </a:lvl1pPr>
    <a:lvl2pPr marL="1881012" algn="l" defTabSz="3762024" rtl="0" eaLnBrk="1" latinLnBrk="0" hangingPunct="1">
      <a:defRPr sz="7400" kern="1200">
        <a:solidFill>
          <a:schemeClr val="tx1"/>
        </a:solidFill>
        <a:latin typeface="+mn-lt"/>
        <a:ea typeface="+mn-ea"/>
        <a:cs typeface="+mn-cs"/>
      </a:defRPr>
    </a:lvl2pPr>
    <a:lvl3pPr marL="3762024" algn="l" defTabSz="3762024" rtl="0" eaLnBrk="1" latinLnBrk="0" hangingPunct="1">
      <a:defRPr sz="7400" kern="1200">
        <a:solidFill>
          <a:schemeClr val="tx1"/>
        </a:solidFill>
        <a:latin typeface="+mn-lt"/>
        <a:ea typeface="+mn-ea"/>
        <a:cs typeface="+mn-cs"/>
      </a:defRPr>
    </a:lvl3pPr>
    <a:lvl4pPr marL="5643037" algn="l" defTabSz="3762024" rtl="0" eaLnBrk="1" latinLnBrk="0" hangingPunct="1">
      <a:defRPr sz="7400" kern="1200">
        <a:solidFill>
          <a:schemeClr val="tx1"/>
        </a:solidFill>
        <a:latin typeface="+mn-lt"/>
        <a:ea typeface="+mn-ea"/>
        <a:cs typeface="+mn-cs"/>
      </a:defRPr>
    </a:lvl4pPr>
    <a:lvl5pPr marL="7524049" algn="l" defTabSz="3762024" rtl="0" eaLnBrk="1" latinLnBrk="0" hangingPunct="1">
      <a:defRPr sz="7400" kern="1200">
        <a:solidFill>
          <a:schemeClr val="tx1"/>
        </a:solidFill>
        <a:latin typeface="+mn-lt"/>
        <a:ea typeface="+mn-ea"/>
        <a:cs typeface="+mn-cs"/>
      </a:defRPr>
    </a:lvl5pPr>
    <a:lvl6pPr marL="9405061" algn="l" defTabSz="3762024" rtl="0" eaLnBrk="1" latinLnBrk="0" hangingPunct="1">
      <a:defRPr sz="7400" kern="1200">
        <a:solidFill>
          <a:schemeClr val="tx1"/>
        </a:solidFill>
        <a:latin typeface="+mn-lt"/>
        <a:ea typeface="+mn-ea"/>
        <a:cs typeface="+mn-cs"/>
      </a:defRPr>
    </a:lvl6pPr>
    <a:lvl7pPr marL="11286073" algn="l" defTabSz="3762024" rtl="0" eaLnBrk="1" latinLnBrk="0" hangingPunct="1">
      <a:defRPr sz="7400" kern="1200">
        <a:solidFill>
          <a:schemeClr val="tx1"/>
        </a:solidFill>
        <a:latin typeface="+mn-lt"/>
        <a:ea typeface="+mn-ea"/>
        <a:cs typeface="+mn-cs"/>
      </a:defRPr>
    </a:lvl7pPr>
    <a:lvl8pPr marL="13167086" algn="l" defTabSz="3762024" rtl="0" eaLnBrk="1" latinLnBrk="0" hangingPunct="1">
      <a:defRPr sz="7400" kern="1200">
        <a:solidFill>
          <a:schemeClr val="tx1"/>
        </a:solidFill>
        <a:latin typeface="+mn-lt"/>
        <a:ea typeface="+mn-ea"/>
        <a:cs typeface="+mn-cs"/>
      </a:defRPr>
    </a:lvl8pPr>
    <a:lvl9pPr marL="15048098" algn="l" defTabSz="3762024" rtl="0" eaLnBrk="1" latinLnBrk="0" hangingPunct="1">
      <a:defRPr sz="7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9216">
          <p15:clr>
            <a:srgbClr val="A4A3A4"/>
          </p15:clr>
        </p15:guide>
        <p15:guide id="2" pos="115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5620"/>
    <p:restoredTop sz="94660"/>
  </p:normalViewPr>
  <p:slideViewPr>
    <p:cSldViewPr>
      <p:cViewPr varScale="1">
        <p:scale>
          <a:sx n="20" d="100"/>
          <a:sy n="20" d="100"/>
        </p:scale>
        <p:origin x="1949" y="38"/>
      </p:cViewPr>
      <p:guideLst>
        <p:guide orient="horz" pos="9216"/>
        <p:guide pos="1152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743200" y="9089815"/>
            <a:ext cx="31089600" cy="6272107"/>
          </a:xfrm>
        </p:spPr>
        <p:txBody>
          <a:bodyPr/>
          <a:lstStyle/>
          <a:p>
            <a:r>
              <a:rPr lang="en-US" smtClean="0"/>
              <a:t>Click to edit Master title style</a:t>
            </a:r>
            <a:endParaRPr lang="en-US"/>
          </a:p>
        </p:txBody>
      </p:sp>
      <p:sp>
        <p:nvSpPr>
          <p:cNvPr id="3" name="Subtitle 2"/>
          <p:cNvSpPr>
            <a:spLocks noGrp="1"/>
          </p:cNvSpPr>
          <p:nvPr>
            <p:ph type="subTitle" idx="1"/>
          </p:nvPr>
        </p:nvSpPr>
        <p:spPr>
          <a:xfrm>
            <a:off x="5486400" y="16581120"/>
            <a:ext cx="25603200" cy="7477760"/>
          </a:xfrm>
        </p:spPr>
        <p:txBody>
          <a:bodyPr/>
          <a:lstStyle>
            <a:lvl1pPr marL="0" indent="0" algn="ctr">
              <a:buNone/>
              <a:defRPr>
                <a:solidFill>
                  <a:schemeClr val="tx1">
                    <a:tint val="75000"/>
                  </a:schemeClr>
                </a:solidFill>
              </a:defRPr>
            </a:lvl1pPr>
            <a:lvl2pPr marL="1881012" indent="0" algn="ctr">
              <a:buNone/>
              <a:defRPr>
                <a:solidFill>
                  <a:schemeClr val="tx1">
                    <a:tint val="75000"/>
                  </a:schemeClr>
                </a:solidFill>
              </a:defRPr>
            </a:lvl2pPr>
            <a:lvl3pPr marL="3762024" indent="0" algn="ctr">
              <a:buNone/>
              <a:defRPr>
                <a:solidFill>
                  <a:schemeClr val="tx1">
                    <a:tint val="75000"/>
                  </a:schemeClr>
                </a:solidFill>
              </a:defRPr>
            </a:lvl3pPr>
            <a:lvl4pPr marL="5643037" indent="0" algn="ctr">
              <a:buNone/>
              <a:defRPr>
                <a:solidFill>
                  <a:schemeClr val="tx1">
                    <a:tint val="75000"/>
                  </a:schemeClr>
                </a:solidFill>
              </a:defRPr>
            </a:lvl4pPr>
            <a:lvl5pPr marL="7524049" indent="0" algn="ctr">
              <a:buNone/>
              <a:defRPr>
                <a:solidFill>
                  <a:schemeClr val="tx1">
                    <a:tint val="75000"/>
                  </a:schemeClr>
                </a:solidFill>
              </a:defRPr>
            </a:lvl5pPr>
            <a:lvl6pPr marL="9405061" indent="0" algn="ctr">
              <a:buNone/>
              <a:defRPr>
                <a:solidFill>
                  <a:schemeClr val="tx1">
                    <a:tint val="75000"/>
                  </a:schemeClr>
                </a:solidFill>
              </a:defRPr>
            </a:lvl6pPr>
            <a:lvl7pPr marL="11286073" indent="0" algn="ctr">
              <a:buNone/>
              <a:defRPr>
                <a:solidFill>
                  <a:schemeClr val="tx1">
                    <a:tint val="75000"/>
                  </a:schemeClr>
                </a:solidFill>
              </a:defRPr>
            </a:lvl7pPr>
            <a:lvl8pPr marL="13167086" indent="0" algn="ctr">
              <a:buNone/>
              <a:defRPr>
                <a:solidFill>
                  <a:schemeClr val="tx1">
                    <a:tint val="75000"/>
                  </a:schemeClr>
                </a:solidFill>
              </a:defRPr>
            </a:lvl8pPr>
            <a:lvl9pPr marL="15048098"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8F7D037-1E52-45C7-976A-93EFD4975647}" type="datetimeFigureOut">
              <a:rPr lang="en-US" smtClean="0"/>
              <a:t>5/15/2015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70C942-324E-49BE-B72F-E3AD70EAD548}" type="slidenum">
              <a:rPr lang="en-US" smtClean="0"/>
              <a:t>‹#›</a:t>
            </a:fld>
            <a:endParaRPr lang="en-US"/>
          </a:p>
        </p:txBody>
      </p:sp>
    </p:spTree>
    <p:extLst>
      <p:ext uri="{BB962C8B-B14F-4D97-AF65-F5344CB8AC3E}">
        <p14:creationId xmlns:p14="http://schemas.microsoft.com/office/powerpoint/2010/main" val="41157712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8F7D037-1E52-45C7-976A-93EFD4975647}" type="datetimeFigureOut">
              <a:rPr lang="en-US" smtClean="0"/>
              <a:t>5/15/2015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70C942-324E-49BE-B72F-E3AD70EAD548}" type="slidenum">
              <a:rPr lang="en-US" smtClean="0"/>
              <a:t>‹#›</a:t>
            </a:fld>
            <a:endParaRPr lang="en-US"/>
          </a:p>
        </p:txBody>
      </p:sp>
    </p:spTree>
    <p:extLst>
      <p:ext uri="{BB962C8B-B14F-4D97-AF65-F5344CB8AC3E}">
        <p14:creationId xmlns:p14="http://schemas.microsoft.com/office/powerpoint/2010/main" val="41293306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6070400" y="4998722"/>
            <a:ext cx="32918400" cy="10652421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7315200" y="4998722"/>
            <a:ext cx="98145600" cy="10652421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8F7D037-1E52-45C7-976A-93EFD4975647}" type="datetimeFigureOut">
              <a:rPr lang="en-US" smtClean="0"/>
              <a:t>5/15/2015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70C942-324E-49BE-B72F-E3AD70EAD548}" type="slidenum">
              <a:rPr lang="en-US" smtClean="0"/>
              <a:t>‹#›</a:t>
            </a:fld>
            <a:endParaRPr lang="en-US"/>
          </a:p>
        </p:txBody>
      </p:sp>
    </p:spTree>
    <p:extLst>
      <p:ext uri="{BB962C8B-B14F-4D97-AF65-F5344CB8AC3E}">
        <p14:creationId xmlns:p14="http://schemas.microsoft.com/office/powerpoint/2010/main" val="2032193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8F7D037-1E52-45C7-976A-93EFD4975647}" type="datetimeFigureOut">
              <a:rPr lang="en-US" smtClean="0"/>
              <a:t>5/15/2015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70C942-324E-49BE-B72F-E3AD70EAD548}" type="slidenum">
              <a:rPr lang="en-US" smtClean="0"/>
              <a:t>‹#›</a:t>
            </a:fld>
            <a:endParaRPr lang="en-US"/>
          </a:p>
        </p:txBody>
      </p:sp>
    </p:spTree>
    <p:extLst>
      <p:ext uri="{BB962C8B-B14F-4D97-AF65-F5344CB8AC3E}">
        <p14:creationId xmlns:p14="http://schemas.microsoft.com/office/powerpoint/2010/main" val="42156460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889252" y="18802775"/>
            <a:ext cx="31089600" cy="5811520"/>
          </a:xfrm>
        </p:spPr>
        <p:txBody>
          <a:bodyPr anchor="t"/>
          <a:lstStyle>
            <a:lvl1pPr algn="l">
              <a:defRPr sz="16500" b="1" cap="all"/>
            </a:lvl1pPr>
          </a:lstStyle>
          <a:p>
            <a:r>
              <a:rPr lang="en-US" smtClean="0"/>
              <a:t>Click to edit Master title style</a:t>
            </a:r>
            <a:endParaRPr lang="en-US"/>
          </a:p>
        </p:txBody>
      </p:sp>
      <p:sp>
        <p:nvSpPr>
          <p:cNvPr id="3" name="Text Placeholder 2"/>
          <p:cNvSpPr>
            <a:spLocks noGrp="1"/>
          </p:cNvSpPr>
          <p:nvPr>
            <p:ph type="body" idx="1"/>
          </p:nvPr>
        </p:nvSpPr>
        <p:spPr>
          <a:xfrm>
            <a:off x="2889252" y="12401978"/>
            <a:ext cx="31089600" cy="6400798"/>
          </a:xfrm>
        </p:spPr>
        <p:txBody>
          <a:bodyPr anchor="b"/>
          <a:lstStyle>
            <a:lvl1pPr marL="0" indent="0">
              <a:buNone/>
              <a:defRPr sz="8200">
                <a:solidFill>
                  <a:schemeClr val="tx1">
                    <a:tint val="75000"/>
                  </a:schemeClr>
                </a:solidFill>
              </a:defRPr>
            </a:lvl1pPr>
            <a:lvl2pPr marL="1881012" indent="0">
              <a:buNone/>
              <a:defRPr sz="7400">
                <a:solidFill>
                  <a:schemeClr val="tx1">
                    <a:tint val="75000"/>
                  </a:schemeClr>
                </a:solidFill>
              </a:defRPr>
            </a:lvl2pPr>
            <a:lvl3pPr marL="3762024" indent="0">
              <a:buNone/>
              <a:defRPr sz="6600">
                <a:solidFill>
                  <a:schemeClr val="tx1">
                    <a:tint val="75000"/>
                  </a:schemeClr>
                </a:solidFill>
              </a:defRPr>
            </a:lvl3pPr>
            <a:lvl4pPr marL="5643037" indent="0">
              <a:buNone/>
              <a:defRPr sz="5800">
                <a:solidFill>
                  <a:schemeClr val="tx1">
                    <a:tint val="75000"/>
                  </a:schemeClr>
                </a:solidFill>
              </a:defRPr>
            </a:lvl4pPr>
            <a:lvl5pPr marL="7524049" indent="0">
              <a:buNone/>
              <a:defRPr sz="5800">
                <a:solidFill>
                  <a:schemeClr val="tx1">
                    <a:tint val="75000"/>
                  </a:schemeClr>
                </a:solidFill>
              </a:defRPr>
            </a:lvl5pPr>
            <a:lvl6pPr marL="9405061" indent="0">
              <a:buNone/>
              <a:defRPr sz="5800">
                <a:solidFill>
                  <a:schemeClr val="tx1">
                    <a:tint val="75000"/>
                  </a:schemeClr>
                </a:solidFill>
              </a:defRPr>
            </a:lvl6pPr>
            <a:lvl7pPr marL="11286073" indent="0">
              <a:buNone/>
              <a:defRPr sz="5800">
                <a:solidFill>
                  <a:schemeClr val="tx1">
                    <a:tint val="75000"/>
                  </a:schemeClr>
                </a:solidFill>
              </a:defRPr>
            </a:lvl7pPr>
            <a:lvl8pPr marL="13167086" indent="0">
              <a:buNone/>
              <a:defRPr sz="5800">
                <a:solidFill>
                  <a:schemeClr val="tx1">
                    <a:tint val="75000"/>
                  </a:schemeClr>
                </a:solidFill>
              </a:defRPr>
            </a:lvl8pPr>
            <a:lvl9pPr marL="15048098" indent="0">
              <a:buNone/>
              <a:defRPr sz="58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8F7D037-1E52-45C7-976A-93EFD4975647}" type="datetimeFigureOut">
              <a:rPr lang="en-US" smtClean="0"/>
              <a:t>5/15/2015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70C942-324E-49BE-B72F-E3AD70EAD548}" type="slidenum">
              <a:rPr lang="en-US" smtClean="0"/>
              <a:t>‹#›</a:t>
            </a:fld>
            <a:endParaRPr lang="en-US"/>
          </a:p>
        </p:txBody>
      </p:sp>
    </p:spTree>
    <p:extLst>
      <p:ext uri="{BB962C8B-B14F-4D97-AF65-F5344CB8AC3E}">
        <p14:creationId xmlns:p14="http://schemas.microsoft.com/office/powerpoint/2010/main" val="5856564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7315200" y="29132109"/>
            <a:ext cx="65532000" cy="82390827"/>
          </a:xfrm>
        </p:spPr>
        <p:txBody>
          <a:bodyPr/>
          <a:lstStyle>
            <a:lvl1pPr>
              <a:defRPr sz="11500"/>
            </a:lvl1pPr>
            <a:lvl2pPr>
              <a:defRPr sz="9900"/>
            </a:lvl2pPr>
            <a:lvl3pPr>
              <a:defRPr sz="8200"/>
            </a:lvl3pPr>
            <a:lvl4pPr>
              <a:defRPr sz="7400"/>
            </a:lvl4pPr>
            <a:lvl5pPr>
              <a:defRPr sz="7400"/>
            </a:lvl5pPr>
            <a:lvl6pPr>
              <a:defRPr sz="7400"/>
            </a:lvl6pPr>
            <a:lvl7pPr>
              <a:defRPr sz="7400"/>
            </a:lvl7pPr>
            <a:lvl8pPr>
              <a:defRPr sz="7400"/>
            </a:lvl8pPr>
            <a:lvl9pPr>
              <a:defRPr sz="7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73456800" y="29132109"/>
            <a:ext cx="65532000" cy="82390827"/>
          </a:xfrm>
        </p:spPr>
        <p:txBody>
          <a:bodyPr/>
          <a:lstStyle>
            <a:lvl1pPr>
              <a:defRPr sz="11500"/>
            </a:lvl1pPr>
            <a:lvl2pPr>
              <a:defRPr sz="9900"/>
            </a:lvl2pPr>
            <a:lvl3pPr>
              <a:defRPr sz="8200"/>
            </a:lvl3pPr>
            <a:lvl4pPr>
              <a:defRPr sz="7400"/>
            </a:lvl4pPr>
            <a:lvl5pPr>
              <a:defRPr sz="7400"/>
            </a:lvl5pPr>
            <a:lvl6pPr>
              <a:defRPr sz="7400"/>
            </a:lvl6pPr>
            <a:lvl7pPr>
              <a:defRPr sz="7400"/>
            </a:lvl7pPr>
            <a:lvl8pPr>
              <a:defRPr sz="7400"/>
            </a:lvl8pPr>
            <a:lvl9pPr>
              <a:defRPr sz="7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8F7D037-1E52-45C7-976A-93EFD4975647}" type="datetimeFigureOut">
              <a:rPr lang="en-US" smtClean="0"/>
              <a:t>5/15/2015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270C942-324E-49BE-B72F-E3AD70EAD548}" type="slidenum">
              <a:rPr lang="en-US" smtClean="0"/>
              <a:t>‹#›</a:t>
            </a:fld>
            <a:endParaRPr lang="en-US"/>
          </a:p>
        </p:txBody>
      </p:sp>
    </p:spTree>
    <p:extLst>
      <p:ext uri="{BB962C8B-B14F-4D97-AF65-F5344CB8AC3E}">
        <p14:creationId xmlns:p14="http://schemas.microsoft.com/office/powerpoint/2010/main" val="41675916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828800" y="1171789"/>
            <a:ext cx="32918400" cy="48768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828800" y="6549816"/>
            <a:ext cx="16160752" cy="2729651"/>
          </a:xfrm>
        </p:spPr>
        <p:txBody>
          <a:bodyPr anchor="b"/>
          <a:lstStyle>
            <a:lvl1pPr marL="0" indent="0">
              <a:buNone/>
              <a:defRPr sz="9900" b="1"/>
            </a:lvl1pPr>
            <a:lvl2pPr marL="1881012" indent="0">
              <a:buNone/>
              <a:defRPr sz="8200" b="1"/>
            </a:lvl2pPr>
            <a:lvl3pPr marL="3762024" indent="0">
              <a:buNone/>
              <a:defRPr sz="7400" b="1"/>
            </a:lvl3pPr>
            <a:lvl4pPr marL="5643037" indent="0">
              <a:buNone/>
              <a:defRPr sz="6600" b="1"/>
            </a:lvl4pPr>
            <a:lvl5pPr marL="7524049" indent="0">
              <a:buNone/>
              <a:defRPr sz="6600" b="1"/>
            </a:lvl5pPr>
            <a:lvl6pPr marL="9405061" indent="0">
              <a:buNone/>
              <a:defRPr sz="6600" b="1"/>
            </a:lvl6pPr>
            <a:lvl7pPr marL="11286073" indent="0">
              <a:buNone/>
              <a:defRPr sz="6600" b="1"/>
            </a:lvl7pPr>
            <a:lvl8pPr marL="13167086" indent="0">
              <a:buNone/>
              <a:defRPr sz="6600" b="1"/>
            </a:lvl8pPr>
            <a:lvl9pPr marL="15048098" indent="0">
              <a:buNone/>
              <a:defRPr sz="6600" b="1"/>
            </a:lvl9pPr>
          </a:lstStyle>
          <a:p>
            <a:pPr lvl="0"/>
            <a:r>
              <a:rPr lang="en-US" smtClean="0"/>
              <a:t>Click to edit Master text styles</a:t>
            </a:r>
          </a:p>
        </p:txBody>
      </p:sp>
      <p:sp>
        <p:nvSpPr>
          <p:cNvPr id="4" name="Content Placeholder 3"/>
          <p:cNvSpPr>
            <a:spLocks noGrp="1"/>
          </p:cNvSpPr>
          <p:nvPr>
            <p:ph sz="half" idx="2"/>
          </p:nvPr>
        </p:nvSpPr>
        <p:spPr>
          <a:xfrm>
            <a:off x="1828800" y="9279467"/>
            <a:ext cx="16160752" cy="16858829"/>
          </a:xfrm>
        </p:spPr>
        <p:txBody>
          <a:bodyPr/>
          <a:lstStyle>
            <a:lvl1pPr>
              <a:defRPr sz="9900"/>
            </a:lvl1pPr>
            <a:lvl2pPr>
              <a:defRPr sz="8200"/>
            </a:lvl2pPr>
            <a:lvl3pPr>
              <a:defRPr sz="7400"/>
            </a:lvl3pPr>
            <a:lvl4pPr>
              <a:defRPr sz="6600"/>
            </a:lvl4pPr>
            <a:lvl5pPr>
              <a:defRPr sz="6600"/>
            </a:lvl5pPr>
            <a:lvl6pPr>
              <a:defRPr sz="6600"/>
            </a:lvl6pPr>
            <a:lvl7pPr>
              <a:defRPr sz="6600"/>
            </a:lvl7pPr>
            <a:lvl8pPr>
              <a:defRPr sz="6600"/>
            </a:lvl8pPr>
            <a:lvl9pPr>
              <a:defRPr sz="6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8580102" y="6549816"/>
            <a:ext cx="16167100" cy="2729651"/>
          </a:xfrm>
        </p:spPr>
        <p:txBody>
          <a:bodyPr anchor="b"/>
          <a:lstStyle>
            <a:lvl1pPr marL="0" indent="0">
              <a:buNone/>
              <a:defRPr sz="9900" b="1"/>
            </a:lvl1pPr>
            <a:lvl2pPr marL="1881012" indent="0">
              <a:buNone/>
              <a:defRPr sz="8200" b="1"/>
            </a:lvl2pPr>
            <a:lvl3pPr marL="3762024" indent="0">
              <a:buNone/>
              <a:defRPr sz="7400" b="1"/>
            </a:lvl3pPr>
            <a:lvl4pPr marL="5643037" indent="0">
              <a:buNone/>
              <a:defRPr sz="6600" b="1"/>
            </a:lvl4pPr>
            <a:lvl5pPr marL="7524049" indent="0">
              <a:buNone/>
              <a:defRPr sz="6600" b="1"/>
            </a:lvl5pPr>
            <a:lvl6pPr marL="9405061" indent="0">
              <a:buNone/>
              <a:defRPr sz="6600" b="1"/>
            </a:lvl6pPr>
            <a:lvl7pPr marL="11286073" indent="0">
              <a:buNone/>
              <a:defRPr sz="6600" b="1"/>
            </a:lvl7pPr>
            <a:lvl8pPr marL="13167086" indent="0">
              <a:buNone/>
              <a:defRPr sz="6600" b="1"/>
            </a:lvl8pPr>
            <a:lvl9pPr marL="15048098" indent="0">
              <a:buNone/>
              <a:defRPr sz="6600" b="1"/>
            </a:lvl9pPr>
          </a:lstStyle>
          <a:p>
            <a:pPr lvl="0"/>
            <a:r>
              <a:rPr lang="en-US" smtClean="0"/>
              <a:t>Click to edit Master text styles</a:t>
            </a:r>
          </a:p>
        </p:txBody>
      </p:sp>
      <p:sp>
        <p:nvSpPr>
          <p:cNvPr id="6" name="Content Placeholder 5"/>
          <p:cNvSpPr>
            <a:spLocks noGrp="1"/>
          </p:cNvSpPr>
          <p:nvPr>
            <p:ph sz="quarter" idx="4"/>
          </p:nvPr>
        </p:nvSpPr>
        <p:spPr>
          <a:xfrm>
            <a:off x="18580102" y="9279467"/>
            <a:ext cx="16167100" cy="16858829"/>
          </a:xfrm>
        </p:spPr>
        <p:txBody>
          <a:bodyPr/>
          <a:lstStyle>
            <a:lvl1pPr>
              <a:defRPr sz="9900"/>
            </a:lvl1pPr>
            <a:lvl2pPr>
              <a:defRPr sz="8200"/>
            </a:lvl2pPr>
            <a:lvl3pPr>
              <a:defRPr sz="7400"/>
            </a:lvl3pPr>
            <a:lvl4pPr>
              <a:defRPr sz="6600"/>
            </a:lvl4pPr>
            <a:lvl5pPr>
              <a:defRPr sz="6600"/>
            </a:lvl5pPr>
            <a:lvl6pPr>
              <a:defRPr sz="6600"/>
            </a:lvl6pPr>
            <a:lvl7pPr>
              <a:defRPr sz="6600"/>
            </a:lvl7pPr>
            <a:lvl8pPr>
              <a:defRPr sz="6600"/>
            </a:lvl8pPr>
            <a:lvl9pPr>
              <a:defRPr sz="6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8F7D037-1E52-45C7-976A-93EFD4975647}" type="datetimeFigureOut">
              <a:rPr lang="en-US" smtClean="0"/>
              <a:t>5/15/2015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270C942-324E-49BE-B72F-E3AD70EAD548}" type="slidenum">
              <a:rPr lang="en-US" smtClean="0"/>
              <a:t>‹#›</a:t>
            </a:fld>
            <a:endParaRPr lang="en-US"/>
          </a:p>
        </p:txBody>
      </p:sp>
    </p:spTree>
    <p:extLst>
      <p:ext uri="{BB962C8B-B14F-4D97-AF65-F5344CB8AC3E}">
        <p14:creationId xmlns:p14="http://schemas.microsoft.com/office/powerpoint/2010/main" val="16084338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8F7D037-1E52-45C7-976A-93EFD4975647}" type="datetimeFigureOut">
              <a:rPr lang="en-US" smtClean="0"/>
              <a:t>5/15/2015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270C942-324E-49BE-B72F-E3AD70EAD548}" type="slidenum">
              <a:rPr lang="en-US" smtClean="0"/>
              <a:t>‹#›</a:t>
            </a:fld>
            <a:endParaRPr lang="en-US"/>
          </a:p>
        </p:txBody>
      </p:sp>
    </p:spTree>
    <p:extLst>
      <p:ext uri="{BB962C8B-B14F-4D97-AF65-F5344CB8AC3E}">
        <p14:creationId xmlns:p14="http://schemas.microsoft.com/office/powerpoint/2010/main" val="30346828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8F7D037-1E52-45C7-976A-93EFD4975647}" type="datetimeFigureOut">
              <a:rPr lang="en-US" smtClean="0"/>
              <a:t>5/15/2015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270C942-324E-49BE-B72F-E3AD70EAD548}" type="slidenum">
              <a:rPr lang="en-US" smtClean="0"/>
              <a:t>‹#›</a:t>
            </a:fld>
            <a:endParaRPr lang="en-US"/>
          </a:p>
        </p:txBody>
      </p:sp>
    </p:spTree>
    <p:extLst>
      <p:ext uri="{BB962C8B-B14F-4D97-AF65-F5344CB8AC3E}">
        <p14:creationId xmlns:p14="http://schemas.microsoft.com/office/powerpoint/2010/main" val="5110040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2" y="1165013"/>
            <a:ext cx="12033252" cy="4958080"/>
          </a:xfrm>
        </p:spPr>
        <p:txBody>
          <a:bodyPr anchor="b"/>
          <a:lstStyle>
            <a:lvl1pPr algn="l">
              <a:defRPr sz="8200" b="1"/>
            </a:lvl1pPr>
          </a:lstStyle>
          <a:p>
            <a:r>
              <a:rPr lang="en-US" smtClean="0"/>
              <a:t>Click to edit Master title style</a:t>
            </a:r>
            <a:endParaRPr lang="en-US"/>
          </a:p>
        </p:txBody>
      </p:sp>
      <p:sp>
        <p:nvSpPr>
          <p:cNvPr id="3" name="Content Placeholder 2"/>
          <p:cNvSpPr>
            <a:spLocks noGrp="1"/>
          </p:cNvSpPr>
          <p:nvPr>
            <p:ph idx="1"/>
          </p:nvPr>
        </p:nvSpPr>
        <p:spPr>
          <a:xfrm>
            <a:off x="14300200" y="1165016"/>
            <a:ext cx="20447000" cy="24973282"/>
          </a:xfrm>
        </p:spPr>
        <p:txBody>
          <a:bodyPr/>
          <a:lstStyle>
            <a:lvl1pPr>
              <a:defRPr sz="13200"/>
            </a:lvl1pPr>
            <a:lvl2pPr>
              <a:defRPr sz="11500"/>
            </a:lvl2pPr>
            <a:lvl3pPr>
              <a:defRPr sz="9900"/>
            </a:lvl3pPr>
            <a:lvl4pPr>
              <a:defRPr sz="8200"/>
            </a:lvl4pPr>
            <a:lvl5pPr>
              <a:defRPr sz="8200"/>
            </a:lvl5pPr>
            <a:lvl6pPr>
              <a:defRPr sz="8200"/>
            </a:lvl6pPr>
            <a:lvl7pPr>
              <a:defRPr sz="8200"/>
            </a:lvl7pPr>
            <a:lvl8pPr>
              <a:defRPr sz="8200"/>
            </a:lvl8pPr>
            <a:lvl9pPr>
              <a:defRPr sz="8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828802" y="6123096"/>
            <a:ext cx="12033252" cy="20015202"/>
          </a:xfrm>
        </p:spPr>
        <p:txBody>
          <a:bodyPr/>
          <a:lstStyle>
            <a:lvl1pPr marL="0" indent="0">
              <a:buNone/>
              <a:defRPr sz="5800"/>
            </a:lvl1pPr>
            <a:lvl2pPr marL="1881012" indent="0">
              <a:buNone/>
              <a:defRPr sz="4900"/>
            </a:lvl2pPr>
            <a:lvl3pPr marL="3762024" indent="0">
              <a:buNone/>
              <a:defRPr sz="4100"/>
            </a:lvl3pPr>
            <a:lvl4pPr marL="5643037" indent="0">
              <a:buNone/>
              <a:defRPr sz="3700"/>
            </a:lvl4pPr>
            <a:lvl5pPr marL="7524049" indent="0">
              <a:buNone/>
              <a:defRPr sz="3700"/>
            </a:lvl5pPr>
            <a:lvl6pPr marL="9405061" indent="0">
              <a:buNone/>
              <a:defRPr sz="3700"/>
            </a:lvl6pPr>
            <a:lvl7pPr marL="11286073" indent="0">
              <a:buNone/>
              <a:defRPr sz="3700"/>
            </a:lvl7pPr>
            <a:lvl8pPr marL="13167086" indent="0">
              <a:buNone/>
              <a:defRPr sz="3700"/>
            </a:lvl8pPr>
            <a:lvl9pPr marL="15048098" indent="0">
              <a:buNone/>
              <a:defRPr sz="37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8F7D037-1E52-45C7-976A-93EFD4975647}" type="datetimeFigureOut">
              <a:rPr lang="en-US" smtClean="0"/>
              <a:t>5/15/2015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270C942-324E-49BE-B72F-E3AD70EAD548}" type="slidenum">
              <a:rPr lang="en-US" smtClean="0"/>
              <a:t>‹#›</a:t>
            </a:fld>
            <a:endParaRPr lang="en-US"/>
          </a:p>
        </p:txBody>
      </p:sp>
    </p:spTree>
    <p:extLst>
      <p:ext uri="{BB962C8B-B14F-4D97-AF65-F5344CB8AC3E}">
        <p14:creationId xmlns:p14="http://schemas.microsoft.com/office/powerpoint/2010/main" val="30761202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169152" y="20482560"/>
            <a:ext cx="21945600" cy="2418082"/>
          </a:xfrm>
        </p:spPr>
        <p:txBody>
          <a:bodyPr anchor="b"/>
          <a:lstStyle>
            <a:lvl1pPr algn="l">
              <a:defRPr sz="8200" b="1"/>
            </a:lvl1pPr>
          </a:lstStyle>
          <a:p>
            <a:r>
              <a:rPr lang="en-US" smtClean="0"/>
              <a:t>Click to edit Master title style</a:t>
            </a:r>
            <a:endParaRPr lang="en-US"/>
          </a:p>
        </p:txBody>
      </p:sp>
      <p:sp>
        <p:nvSpPr>
          <p:cNvPr id="3" name="Picture Placeholder 2"/>
          <p:cNvSpPr>
            <a:spLocks noGrp="1"/>
          </p:cNvSpPr>
          <p:nvPr>
            <p:ph type="pic" idx="1"/>
          </p:nvPr>
        </p:nvSpPr>
        <p:spPr>
          <a:xfrm>
            <a:off x="7169152" y="2614507"/>
            <a:ext cx="21945600" cy="17556480"/>
          </a:xfrm>
        </p:spPr>
        <p:txBody>
          <a:bodyPr/>
          <a:lstStyle>
            <a:lvl1pPr marL="0" indent="0">
              <a:buNone/>
              <a:defRPr sz="13200"/>
            </a:lvl1pPr>
            <a:lvl2pPr marL="1881012" indent="0">
              <a:buNone/>
              <a:defRPr sz="11500"/>
            </a:lvl2pPr>
            <a:lvl3pPr marL="3762024" indent="0">
              <a:buNone/>
              <a:defRPr sz="9900"/>
            </a:lvl3pPr>
            <a:lvl4pPr marL="5643037" indent="0">
              <a:buNone/>
              <a:defRPr sz="8200"/>
            </a:lvl4pPr>
            <a:lvl5pPr marL="7524049" indent="0">
              <a:buNone/>
              <a:defRPr sz="8200"/>
            </a:lvl5pPr>
            <a:lvl6pPr marL="9405061" indent="0">
              <a:buNone/>
              <a:defRPr sz="8200"/>
            </a:lvl6pPr>
            <a:lvl7pPr marL="11286073" indent="0">
              <a:buNone/>
              <a:defRPr sz="8200"/>
            </a:lvl7pPr>
            <a:lvl8pPr marL="13167086" indent="0">
              <a:buNone/>
              <a:defRPr sz="8200"/>
            </a:lvl8pPr>
            <a:lvl9pPr marL="15048098" indent="0">
              <a:buNone/>
              <a:defRPr sz="8200"/>
            </a:lvl9pPr>
          </a:lstStyle>
          <a:p>
            <a:endParaRPr lang="en-US"/>
          </a:p>
        </p:txBody>
      </p:sp>
      <p:sp>
        <p:nvSpPr>
          <p:cNvPr id="4" name="Text Placeholder 3"/>
          <p:cNvSpPr>
            <a:spLocks noGrp="1"/>
          </p:cNvSpPr>
          <p:nvPr>
            <p:ph type="body" sz="half" idx="2"/>
          </p:nvPr>
        </p:nvSpPr>
        <p:spPr>
          <a:xfrm>
            <a:off x="7169152" y="22900642"/>
            <a:ext cx="21945600" cy="3434078"/>
          </a:xfrm>
        </p:spPr>
        <p:txBody>
          <a:bodyPr/>
          <a:lstStyle>
            <a:lvl1pPr marL="0" indent="0">
              <a:buNone/>
              <a:defRPr sz="5800"/>
            </a:lvl1pPr>
            <a:lvl2pPr marL="1881012" indent="0">
              <a:buNone/>
              <a:defRPr sz="4900"/>
            </a:lvl2pPr>
            <a:lvl3pPr marL="3762024" indent="0">
              <a:buNone/>
              <a:defRPr sz="4100"/>
            </a:lvl3pPr>
            <a:lvl4pPr marL="5643037" indent="0">
              <a:buNone/>
              <a:defRPr sz="3700"/>
            </a:lvl4pPr>
            <a:lvl5pPr marL="7524049" indent="0">
              <a:buNone/>
              <a:defRPr sz="3700"/>
            </a:lvl5pPr>
            <a:lvl6pPr marL="9405061" indent="0">
              <a:buNone/>
              <a:defRPr sz="3700"/>
            </a:lvl6pPr>
            <a:lvl7pPr marL="11286073" indent="0">
              <a:buNone/>
              <a:defRPr sz="3700"/>
            </a:lvl7pPr>
            <a:lvl8pPr marL="13167086" indent="0">
              <a:buNone/>
              <a:defRPr sz="3700"/>
            </a:lvl8pPr>
            <a:lvl9pPr marL="15048098" indent="0">
              <a:buNone/>
              <a:defRPr sz="37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8F7D037-1E52-45C7-976A-93EFD4975647}" type="datetimeFigureOut">
              <a:rPr lang="en-US" smtClean="0"/>
              <a:t>5/15/2015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270C942-324E-49BE-B72F-E3AD70EAD548}" type="slidenum">
              <a:rPr lang="en-US" smtClean="0"/>
              <a:t>‹#›</a:t>
            </a:fld>
            <a:endParaRPr lang="en-US"/>
          </a:p>
        </p:txBody>
      </p:sp>
    </p:spTree>
    <p:extLst>
      <p:ext uri="{BB962C8B-B14F-4D97-AF65-F5344CB8AC3E}">
        <p14:creationId xmlns:p14="http://schemas.microsoft.com/office/powerpoint/2010/main" val="40641277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828800" y="1171789"/>
            <a:ext cx="32918400" cy="4876800"/>
          </a:xfrm>
          <a:prstGeom prst="rect">
            <a:avLst/>
          </a:prstGeom>
        </p:spPr>
        <p:txBody>
          <a:bodyPr vert="horz" lIns="376202" tIns="188101" rIns="376202" bIns="188101"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1828800" y="6827522"/>
            <a:ext cx="32918400" cy="19310775"/>
          </a:xfrm>
          <a:prstGeom prst="rect">
            <a:avLst/>
          </a:prstGeom>
        </p:spPr>
        <p:txBody>
          <a:bodyPr vert="horz" lIns="376202" tIns="188101" rIns="376202" bIns="18810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1828800" y="27120429"/>
            <a:ext cx="8534400" cy="1557867"/>
          </a:xfrm>
          <a:prstGeom prst="rect">
            <a:avLst/>
          </a:prstGeom>
        </p:spPr>
        <p:txBody>
          <a:bodyPr vert="horz" lIns="376202" tIns="188101" rIns="376202" bIns="188101" rtlCol="0" anchor="ctr"/>
          <a:lstStyle>
            <a:lvl1pPr algn="l">
              <a:defRPr sz="4900">
                <a:solidFill>
                  <a:schemeClr val="tx1">
                    <a:tint val="75000"/>
                  </a:schemeClr>
                </a:solidFill>
              </a:defRPr>
            </a:lvl1pPr>
          </a:lstStyle>
          <a:p>
            <a:fld id="{08F7D037-1E52-45C7-976A-93EFD4975647}" type="datetimeFigureOut">
              <a:rPr lang="en-US" smtClean="0"/>
              <a:t>5/15/2015</a:t>
            </a:fld>
            <a:endParaRPr lang="en-US"/>
          </a:p>
        </p:txBody>
      </p:sp>
      <p:sp>
        <p:nvSpPr>
          <p:cNvPr id="5" name="Footer Placeholder 4"/>
          <p:cNvSpPr>
            <a:spLocks noGrp="1"/>
          </p:cNvSpPr>
          <p:nvPr>
            <p:ph type="ftr" sz="quarter" idx="3"/>
          </p:nvPr>
        </p:nvSpPr>
        <p:spPr>
          <a:xfrm>
            <a:off x="12496800" y="27120429"/>
            <a:ext cx="11582400" cy="1557867"/>
          </a:xfrm>
          <a:prstGeom prst="rect">
            <a:avLst/>
          </a:prstGeom>
        </p:spPr>
        <p:txBody>
          <a:bodyPr vert="horz" lIns="376202" tIns="188101" rIns="376202" bIns="188101" rtlCol="0" anchor="ctr"/>
          <a:lstStyle>
            <a:lvl1pPr algn="ctr">
              <a:defRPr sz="4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6212800" y="27120429"/>
            <a:ext cx="8534400" cy="1557867"/>
          </a:xfrm>
          <a:prstGeom prst="rect">
            <a:avLst/>
          </a:prstGeom>
        </p:spPr>
        <p:txBody>
          <a:bodyPr vert="horz" lIns="376202" tIns="188101" rIns="376202" bIns="188101" rtlCol="0" anchor="ctr"/>
          <a:lstStyle>
            <a:lvl1pPr algn="r">
              <a:defRPr sz="4900">
                <a:solidFill>
                  <a:schemeClr val="tx1">
                    <a:tint val="75000"/>
                  </a:schemeClr>
                </a:solidFill>
              </a:defRPr>
            </a:lvl1pPr>
          </a:lstStyle>
          <a:p>
            <a:fld id="{0270C942-324E-49BE-B72F-E3AD70EAD548}" type="slidenum">
              <a:rPr lang="en-US" smtClean="0"/>
              <a:t>‹#›</a:t>
            </a:fld>
            <a:endParaRPr lang="en-US"/>
          </a:p>
        </p:txBody>
      </p:sp>
    </p:spTree>
    <p:extLst>
      <p:ext uri="{BB962C8B-B14F-4D97-AF65-F5344CB8AC3E}">
        <p14:creationId xmlns:p14="http://schemas.microsoft.com/office/powerpoint/2010/main" val="24975845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762024" rtl="0" eaLnBrk="1" latinLnBrk="0" hangingPunct="1">
        <a:spcBef>
          <a:spcPct val="0"/>
        </a:spcBef>
        <a:buNone/>
        <a:defRPr sz="18100" kern="1200">
          <a:solidFill>
            <a:schemeClr val="tx1"/>
          </a:solidFill>
          <a:latin typeface="+mj-lt"/>
          <a:ea typeface="+mj-ea"/>
          <a:cs typeface="+mj-cs"/>
        </a:defRPr>
      </a:lvl1pPr>
    </p:titleStyle>
    <p:bodyStyle>
      <a:lvl1pPr marL="1410759" indent="-1410759" algn="l" defTabSz="3762024" rtl="0" eaLnBrk="1" latinLnBrk="0" hangingPunct="1">
        <a:spcBef>
          <a:spcPct val="20000"/>
        </a:spcBef>
        <a:buFont typeface="Arial" panose="020B0604020202020204" pitchFamily="34" charset="0"/>
        <a:buChar char="•"/>
        <a:defRPr sz="13200" kern="1200">
          <a:solidFill>
            <a:schemeClr val="tx1"/>
          </a:solidFill>
          <a:latin typeface="+mn-lt"/>
          <a:ea typeface="+mn-ea"/>
          <a:cs typeface="+mn-cs"/>
        </a:defRPr>
      </a:lvl1pPr>
      <a:lvl2pPr marL="3056645" indent="-1175633" algn="l" defTabSz="3762024" rtl="0" eaLnBrk="1" latinLnBrk="0" hangingPunct="1">
        <a:spcBef>
          <a:spcPct val="20000"/>
        </a:spcBef>
        <a:buFont typeface="Arial" panose="020B0604020202020204" pitchFamily="34" charset="0"/>
        <a:buChar char="–"/>
        <a:defRPr sz="11500" kern="1200">
          <a:solidFill>
            <a:schemeClr val="tx1"/>
          </a:solidFill>
          <a:latin typeface="+mn-lt"/>
          <a:ea typeface="+mn-ea"/>
          <a:cs typeface="+mn-cs"/>
        </a:defRPr>
      </a:lvl2pPr>
      <a:lvl3pPr marL="4702531" indent="-940506" algn="l" defTabSz="3762024" rtl="0" eaLnBrk="1" latinLnBrk="0" hangingPunct="1">
        <a:spcBef>
          <a:spcPct val="20000"/>
        </a:spcBef>
        <a:buFont typeface="Arial" panose="020B0604020202020204" pitchFamily="34" charset="0"/>
        <a:buChar char="•"/>
        <a:defRPr sz="9900" kern="1200">
          <a:solidFill>
            <a:schemeClr val="tx1"/>
          </a:solidFill>
          <a:latin typeface="+mn-lt"/>
          <a:ea typeface="+mn-ea"/>
          <a:cs typeface="+mn-cs"/>
        </a:defRPr>
      </a:lvl3pPr>
      <a:lvl4pPr marL="6583543" indent="-940506" algn="l" defTabSz="3762024" rtl="0" eaLnBrk="1" latinLnBrk="0" hangingPunct="1">
        <a:spcBef>
          <a:spcPct val="20000"/>
        </a:spcBef>
        <a:buFont typeface="Arial" panose="020B0604020202020204" pitchFamily="34" charset="0"/>
        <a:buChar char="–"/>
        <a:defRPr sz="8200" kern="1200">
          <a:solidFill>
            <a:schemeClr val="tx1"/>
          </a:solidFill>
          <a:latin typeface="+mn-lt"/>
          <a:ea typeface="+mn-ea"/>
          <a:cs typeface="+mn-cs"/>
        </a:defRPr>
      </a:lvl4pPr>
      <a:lvl5pPr marL="8464555" indent="-940506" algn="l" defTabSz="3762024" rtl="0" eaLnBrk="1" latinLnBrk="0" hangingPunct="1">
        <a:spcBef>
          <a:spcPct val="20000"/>
        </a:spcBef>
        <a:buFont typeface="Arial" panose="020B0604020202020204" pitchFamily="34" charset="0"/>
        <a:buChar char="»"/>
        <a:defRPr sz="8200" kern="1200">
          <a:solidFill>
            <a:schemeClr val="tx1"/>
          </a:solidFill>
          <a:latin typeface="+mn-lt"/>
          <a:ea typeface="+mn-ea"/>
          <a:cs typeface="+mn-cs"/>
        </a:defRPr>
      </a:lvl5pPr>
      <a:lvl6pPr marL="10345567" indent="-940506" algn="l" defTabSz="3762024" rtl="0" eaLnBrk="1" latinLnBrk="0" hangingPunct="1">
        <a:spcBef>
          <a:spcPct val="20000"/>
        </a:spcBef>
        <a:buFont typeface="Arial" panose="020B0604020202020204" pitchFamily="34" charset="0"/>
        <a:buChar char="•"/>
        <a:defRPr sz="8200" kern="1200">
          <a:solidFill>
            <a:schemeClr val="tx1"/>
          </a:solidFill>
          <a:latin typeface="+mn-lt"/>
          <a:ea typeface="+mn-ea"/>
          <a:cs typeface="+mn-cs"/>
        </a:defRPr>
      </a:lvl6pPr>
      <a:lvl7pPr marL="12226580" indent="-940506" algn="l" defTabSz="3762024" rtl="0" eaLnBrk="1" latinLnBrk="0" hangingPunct="1">
        <a:spcBef>
          <a:spcPct val="20000"/>
        </a:spcBef>
        <a:buFont typeface="Arial" panose="020B0604020202020204" pitchFamily="34" charset="0"/>
        <a:buChar char="•"/>
        <a:defRPr sz="8200" kern="1200">
          <a:solidFill>
            <a:schemeClr val="tx1"/>
          </a:solidFill>
          <a:latin typeface="+mn-lt"/>
          <a:ea typeface="+mn-ea"/>
          <a:cs typeface="+mn-cs"/>
        </a:defRPr>
      </a:lvl7pPr>
      <a:lvl8pPr marL="14107592" indent="-940506" algn="l" defTabSz="3762024" rtl="0" eaLnBrk="1" latinLnBrk="0" hangingPunct="1">
        <a:spcBef>
          <a:spcPct val="20000"/>
        </a:spcBef>
        <a:buFont typeface="Arial" panose="020B0604020202020204" pitchFamily="34" charset="0"/>
        <a:buChar char="•"/>
        <a:defRPr sz="8200" kern="1200">
          <a:solidFill>
            <a:schemeClr val="tx1"/>
          </a:solidFill>
          <a:latin typeface="+mn-lt"/>
          <a:ea typeface="+mn-ea"/>
          <a:cs typeface="+mn-cs"/>
        </a:defRPr>
      </a:lvl8pPr>
      <a:lvl9pPr marL="15988604" indent="-940506" algn="l" defTabSz="3762024" rtl="0" eaLnBrk="1" latinLnBrk="0" hangingPunct="1">
        <a:spcBef>
          <a:spcPct val="20000"/>
        </a:spcBef>
        <a:buFont typeface="Arial" panose="020B0604020202020204" pitchFamily="34" charset="0"/>
        <a:buChar char="•"/>
        <a:defRPr sz="8200" kern="1200">
          <a:solidFill>
            <a:schemeClr val="tx1"/>
          </a:solidFill>
          <a:latin typeface="+mn-lt"/>
          <a:ea typeface="+mn-ea"/>
          <a:cs typeface="+mn-cs"/>
        </a:defRPr>
      </a:lvl9pPr>
    </p:bodyStyle>
    <p:otherStyle>
      <a:defPPr>
        <a:defRPr lang="en-US"/>
      </a:defPPr>
      <a:lvl1pPr marL="0" algn="l" defTabSz="3762024" rtl="0" eaLnBrk="1" latinLnBrk="0" hangingPunct="1">
        <a:defRPr sz="7400" kern="1200">
          <a:solidFill>
            <a:schemeClr val="tx1"/>
          </a:solidFill>
          <a:latin typeface="+mn-lt"/>
          <a:ea typeface="+mn-ea"/>
          <a:cs typeface="+mn-cs"/>
        </a:defRPr>
      </a:lvl1pPr>
      <a:lvl2pPr marL="1881012" algn="l" defTabSz="3762024" rtl="0" eaLnBrk="1" latinLnBrk="0" hangingPunct="1">
        <a:defRPr sz="7400" kern="1200">
          <a:solidFill>
            <a:schemeClr val="tx1"/>
          </a:solidFill>
          <a:latin typeface="+mn-lt"/>
          <a:ea typeface="+mn-ea"/>
          <a:cs typeface="+mn-cs"/>
        </a:defRPr>
      </a:lvl2pPr>
      <a:lvl3pPr marL="3762024" algn="l" defTabSz="3762024" rtl="0" eaLnBrk="1" latinLnBrk="0" hangingPunct="1">
        <a:defRPr sz="7400" kern="1200">
          <a:solidFill>
            <a:schemeClr val="tx1"/>
          </a:solidFill>
          <a:latin typeface="+mn-lt"/>
          <a:ea typeface="+mn-ea"/>
          <a:cs typeface="+mn-cs"/>
        </a:defRPr>
      </a:lvl3pPr>
      <a:lvl4pPr marL="5643037" algn="l" defTabSz="3762024" rtl="0" eaLnBrk="1" latinLnBrk="0" hangingPunct="1">
        <a:defRPr sz="7400" kern="1200">
          <a:solidFill>
            <a:schemeClr val="tx1"/>
          </a:solidFill>
          <a:latin typeface="+mn-lt"/>
          <a:ea typeface="+mn-ea"/>
          <a:cs typeface="+mn-cs"/>
        </a:defRPr>
      </a:lvl4pPr>
      <a:lvl5pPr marL="7524049" algn="l" defTabSz="3762024" rtl="0" eaLnBrk="1" latinLnBrk="0" hangingPunct="1">
        <a:defRPr sz="7400" kern="1200">
          <a:solidFill>
            <a:schemeClr val="tx1"/>
          </a:solidFill>
          <a:latin typeface="+mn-lt"/>
          <a:ea typeface="+mn-ea"/>
          <a:cs typeface="+mn-cs"/>
        </a:defRPr>
      </a:lvl5pPr>
      <a:lvl6pPr marL="9405061" algn="l" defTabSz="3762024" rtl="0" eaLnBrk="1" latinLnBrk="0" hangingPunct="1">
        <a:defRPr sz="7400" kern="1200">
          <a:solidFill>
            <a:schemeClr val="tx1"/>
          </a:solidFill>
          <a:latin typeface="+mn-lt"/>
          <a:ea typeface="+mn-ea"/>
          <a:cs typeface="+mn-cs"/>
        </a:defRPr>
      </a:lvl6pPr>
      <a:lvl7pPr marL="11286073" algn="l" defTabSz="3762024" rtl="0" eaLnBrk="1" latinLnBrk="0" hangingPunct="1">
        <a:defRPr sz="7400" kern="1200">
          <a:solidFill>
            <a:schemeClr val="tx1"/>
          </a:solidFill>
          <a:latin typeface="+mn-lt"/>
          <a:ea typeface="+mn-ea"/>
          <a:cs typeface="+mn-cs"/>
        </a:defRPr>
      </a:lvl7pPr>
      <a:lvl8pPr marL="13167086" algn="l" defTabSz="3762024" rtl="0" eaLnBrk="1" latinLnBrk="0" hangingPunct="1">
        <a:defRPr sz="7400" kern="1200">
          <a:solidFill>
            <a:schemeClr val="tx1"/>
          </a:solidFill>
          <a:latin typeface="+mn-lt"/>
          <a:ea typeface="+mn-ea"/>
          <a:cs typeface="+mn-cs"/>
        </a:defRPr>
      </a:lvl8pPr>
      <a:lvl9pPr marL="15048098" algn="l" defTabSz="3762024" rtl="0" eaLnBrk="1" latinLnBrk="0" hangingPunct="1">
        <a:defRPr sz="7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microsoft.com/office/2007/relationships/hdphoto" Target="../media/hdphoto1.wdp"/><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png"/><Relationship Id="rId16" Type="http://schemas.openxmlformats.org/officeDocument/2006/relationships/image" Target="../media/image13.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5" Type="http://schemas.microsoft.com/office/2007/relationships/hdphoto" Target="../media/hdphoto2.wdp"/><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53824" y="9360834"/>
            <a:ext cx="9525000" cy="5632311"/>
          </a:xfrm>
          <a:prstGeom prst="rect">
            <a:avLst/>
          </a:prstGeom>
          <a:noFill/>
        </p:spPr>
        <p:txBody>
          <a:bodyPr wrap="square" rtlCol="0">
            <a:spAutoFit/>
          </a:bodyPr>
          <a:lstStyle/>
          <a:p>
            <a:pPr lvl="0"/>
            <a:r>
              <a:rPr lang="en-US" sz="3200" b="1" dirty="0" smtClean="0"/>
              <a:t>Design Criteria and Constraints</a:t>
            </a:r>
          </a:p>
          <a:p>
            <a:pPr lvl="0"/>
            <a:r>
              <a:rPr lang="en-US" sz="2000" b="1" dirty="0" smtClean="0"/>
              <a:t>Mechanical</a:t>
            </a:r>
          </a:p>
          <a:p>
            <a:pPr marL="342900" lvl="0" indent="-342900">
              <a:buFont typeface="Arial" panose="020B0604020202020204" pitchFamily="34" charset="0"/>
              <a:buChar char="•"/>
            </a:pPr>
            <a:r>
              <a:rPr lang="en-US" sz="2000" dirty="0" smtClean="0"/>
              <a:t>A </a:t>
            </a:r>
            <a:r>
              <a:rPr lang="en-US" sz="2000" dirty="0"/>
              <a:t>maximum weight of 35 kg for </a:t>
            </a:r>
            <a:r>
              <a:rPr lang="en-US" sz="2000" dirty="0" smtClean="0"/>
              <a:t>portability</a:t>
            </a:r>
          </a:p>
          <a:p>
            <a:pPr marL="342900" lvl="0" indent="-342900">
              <a:buFont typeface="Arial" panose="020B0604020202020204" pitchFamily="34" charset="0"/>
              <a:buChar char="•"/>
            </a:pPr>
            <a:r>
              <a:rPr lang="en-US" sz="2000" dirty="0" smtClean="0"/>
              <a:t>Maximum speed of 0.5 m/s</a:t>
            </a:r>
            <a:endParaRPr lang="en-US" sz="2000" dirty="0"/>
          </a:p>
          <a:p>
            <a:pPr marL="342900" lvl="0" indent="-342900">
              <a:buFont typeface="Arial" panose="020B0604020202020204" pitchFamily="34" charset="0"/>
              <a:buChar char="•"/>
            </a:pPr>
            <a:r>
              <a:rPr lang="en-US" sz="2000" dirty="0"/>
              <a:t>Maximum size of 0.75 m x 0.75 m x 1.0 m box for </a:t>
            </a:r>
            <a:r>
              <a:rPr lang="en-US" sz="2000" dirty="0" smtClean="0"/>
              <a:t>portability</a:t>
            </a:r>
          </a:p>
          <a:p>
            <a:pPr marL="342900" indent="-342900">
              <a:buFont typeface="Arial" panose="020B0604020202020204" pitchFamily="34" charset="0"/>
              <a:buChar char="•"/>
            </a:pPr>
            <a:r>
              <a:rPr lang="en-US" sz="2000" dirty="0"/>
              <a:t>Mechanical protection to reduce the risk of pinching and self-collision damage to the </a:t>
            </a:r>
            <a:r>
              <a:rPr lang="en-US" sz="2000" dirty="0" smtClean="0"/>
              <a:t>robot</a:t>
            </a:r>
            <a:endParaRPr lang="en-US" sz="2000" dirty="0"/>
          </a:p>
          <a:p>
            <a:pPr marL="342900" lvl="0" indent="-342900">
              <a:buFont typeface="Arial" panose="020B0604020202020204" pitchFamily="34" charset="0"/>
              <a:buChar char="•"/>
            </a:pPr>
            <a:r>
              <a:rPr lang="en-US" sz="2000" dirty="0" smtClean="0"/>
              <a:t>MATLAB </a:t>
            </a:r>
            <a:r>
              <a:rPr lang="en-US" sz="2000" dirty="0"/>
              <a:t>and Simulink model support to allow mechanical engineering students to update control algorithms without knowledge of C/C</a:t>
            </a:r>
            <a:r>
              <a:rPr lang="en-US" sz="2000" dirty="0" smtClean="0"/>
              <a:t>++</a:t>
            </a:r>
          </a:p>
          <a:p>
            <a:pPr marL="342900" indent="-342900">
              <a:buFont typeface="Arial" panose="020B0604020202020204" pitchFamily="34" charset="0"/>
              <a:buChar char="•"/>
            </a:pPr>
            <a:r>
              <a:rPr lang="en-US" sz="2000" dirty="0"/>
              <a:t>A pressure relief valve to reduce the risk of overloading and damaging pneumatic </a:t>
            </a:r>
            <a:r>
              <a:rPr lang="en-US" sz="2000" dirty="0" smtClean="0"/>
              <a:t>components</a:t>
            </a:r>
          </a:p>
          <a:p>
            <a:r>
              <a:rPr lang="en-US" sz="2000" b="1" dirty="0" smtClean="0"/>
              <a:t>Electrical</a:t>
            </a:r>
            <a:endParaRPr lang="en-US" sz="2000" dirty="0"/>
          </a:p>
          <a:p>
            <a:pPr marL="342900" lvl="0" indent="-342900">
              <a:buFont typeface="Arial" panose="020B0604020202020204" pitchFamily="34" charset="0"/>
              <a:buChar char="•"/>
            </a:pPr>
            <a:r>
              <a:rPr lang="en-US" sz="2000" dirty="0"/>
              <a:t>Electronic fuses and shielding to protect the robot and operator during use and </a:t>
            </a:r>
            <a:r>
              <a:rPr lang="en-US" sz="2000" dirty="0" smtClean="0"/>
              <a:t>maintenance</a:t>
            </a:r>
          </a:p>
          <a:p>
            <a:pPr marL="342900" indent="-342900">
              <a:buFont typeface="Arial" panose="020B0604020202020204" pitchFamily="34" charset="0"/>
              <a:buChar char="•"/>
            </a:pPr>
            <a:r>
              <a:rPr lang="en-US" sz="2000" dirty="0"/>
              <a:t>Custom debug panel creation to facilitate </a:t>
            </a:r>
            <a:r>
              <a:rPr lang="en-US" sz="2000" dirty="0" smtClean="0"/>
              <a:t>troubleshooting</a:t>
            </a:r>
            <a:endParaRPr lang="en-US" sz="2000" dirty="0"/>
          </a:p>
          <a:p>
            <a:pPr marL="342900" lvl="0" indent="-342900">
              <a:buFont typeface="Arial" panose="020B0604020202020204" pitchFamily="34" charset="0"/>
              <a:buChar char="•"/>
            </a:pPr>
            <a:r>
              <a:rPr lang="en-US" sz="2000" dirty="0" smtClean="0"/>
              <a:t>An </a:t>
            </a:r>
            <a:r>
              <a:rPr lang="en-US" sz="2000" dirty="0"/>
              <a:t>easy to access emergency stop to quickly depower the robot</a:t>
            </a:r>
          </a:p>
          <a:p>
            <a:endParaRPr lang="en-US" sz="2000" dirty="0"/>
          </a:p>
        </p:txBody>
      </p:sp>
      <p:sp>
        <p:nvSpPr>
          <p:cNvPr id="10" name="TextBox 9"/>
          <p:cNvSpPr txBox="1"/>
          <p:nvPr/>
        </p:nvSpPr>
        <p:spPr>
          <a:xfrm>
            <a:off x="553824" y="3257398"/>
            <a:ext cx="9525000" cy="3354765"/>
          </a:xfrm>
          <a:prstGeom prst="rect">
            <a:avLst/>
          </a:prstGeom>
          <a:noFill/>
        </p:spPr>
        <p:txBody>
          <a:bodyPr wrap="square" rtlCol="0">
            <a:spAutoFit/>
          </a:bodyPr>
          <a:lstStyle/>
          <a:p>
            <a:pPr lvl="0"/>
            <a:r>
              <a:rPr lang="en-US" sz="3200" b="1" dirty="0" smtClean="0"/>
              <a:t>Problem Statement</a:t>
            </a:r>
          </a:p>
          <a:p>
            <a:pPr algn="just"/>
            <a:r>
              <a:rPr lang="en-US" sz="2000" dirty="0" smtClean="0"/>
              <a:t>Recently there has been a decline in interest and proficiency related to science, technology, engineering, and mathematics (STEM) fields. According to a 2013 survey by Junior Achievement USA, 46% of US teenagers showed interest in pursuing a STEM or medical related career, which was a 15% decrease from previous years. In addition there is a huge deficit of fluid power engineers in the United States with only 1% of Universities with engineering programs teaching a fluid power concentration. It has also been shown by a study conducted at the University of Nebraska that introducing students to topics in robotics not only improves their attitude towards STEM topics, but also increase their self-efficacy of topics within robotics.</a:t>
            </a:r>
            <a:endParaRPr lang="en-US" sz="2000" dirty="0"/>
          </a:p>
        </p:txBody>
      </p:sp>
      <p:sp>
        <p:nvSpPr>
          <p:cNvPr id="11" name="TextBox 10"/>
          <p:cNvSpPr txBox="1"/>
          <p:nvPr/>
        </p:nvSpPr>
        <p:spPr>
          <a:xfrm>
            <a:off x="626882" y="15324509"/>
            <a:ext cx="9525000" cy="2431435"/>
          </a:xfrm>
          <a:prstGeom prst="rect">
            <a:avLst/>
          </a:prstGeom>
          <a:noFill/>
        </p:spPr>
        <p:txBody>
          <a:bodyPr wrap="square" rtlCol="0">
            <a:spAutoFit/>
          </a:bodyPr>
          <a:lstStyle/>
          <a:p>
            <a:r>
              <a:rPr lang="en-US" sz="3200" b="1" dirty="0" smtClean="0"/>
              <a:t>Mechanical Design of Chassis</a:t>
            </a:r>
          </a:p>
          <a:p>
            <a:r>
              <a:rPr lang="en-US" sz="2000" dirty="0" smtClean="0"/>
              <a:t>Chassis Construction</a:t>
            </a:r>
          </a:p>
          <a:p>
            <a:pPr marL="342900" indent="-342900">
              <a:buFont typeface="Arial" panose="020B0604020202020204" pitchFamily="34" charset="0"/>
              <a:buChar char="•"/>
            </a:pPr>
            <a:r>
              <a:rPr lang="en-US" sz="2000" dirty="0" smtClean="0"/>
              <a:t>6105-T5 T-Slotted Aluminum Framing (Yield Strength = 275 </a:t>
            </a:r>
            <a:r>
              <a:rPr lang="en-US" sz="2000" dirty="0" err="1" smtClean="0"/>
              <a:t>Mpa</a:t>
            </a:r>
            <a:r>
              <a:rPr lang="en-US" sz="2000" dirty="0" smtClean="0"/>
              <a:t>)</a:t>
            </a:r>
          </a:p>
          <a:p>
            <a:pPr marL="342900" indent="-342900">
              <a:buFont typeface="Arial" panose="020B0604020202020204" pitchFamily="34" charset="0"/>
              <a:buChar char="•"/>
            </a:pPr>
            <a:r>
              <a:rPr lang="en-US" sz="2000" dirty="0" smtClean="0"/>
              <a:t>6061 Aluminum Plate</a:t>
            </a:r>
            <a:r>
              <a:rPr lang="en-US" sz="2000" dirty="0"/>
              <a:t> </a:t>
            </a:r>
            <a:r>
              <a:rPr lang="en-US" sz="2000" dirty="0" smtClean="0"/>
              <a:t>(Yield </a:t>
            </a:r>
            <a:r>
              <a:rPr lang="en-US" sz="2000" dirty="0"/>
              <a:t>Strength = </a:t>
            </a:r>
            <a:r>
              <a:rPr lang="en-US" sz="2000" dirty="0" smtClean="0"/>
              <a:t>276 </a:t>
            </a:r>
            <a:r>
              <a:rPr lang="en-US" sz="2000" dirty="0" err="1" smtClean="0"/>
              <a:t>Mpa</a:t>
            </a:r>
            <a:r>
              <a:rPr lang="en-US" sz="2000" dirty="0" smtClean="0"/>
              <a:t>)</a:t>
            </a:r>
          </a:p>
          <a:p>
            <a:r>
              <a:rPr lang="en-US" sz="2000" dirty="0" smtClean="0"/>
              <a:t>Leg Construction</a:t>
            </a:r>
          </a:p>
          <a:p>
            <a:pPr marL="342900" indent="-342900">
              <a:buFont typeface="Arial" panose="020B0604020202020204" pitchFamily="34" charset="0"/>
              <a:buChar char="•"/>
            </a:pPr>
            <a:r>
              <a:rPr lang="en-US" sz="2000" dirty="0" smtClean="0"/>
              <a:t>6061 Aluminum Bar (</a:t>
            </a:r>
            <a:r>
              <a:rPr lang="en-US" sz="2000" dirty="0"/>
              <a:t>Yield Strength = </a:t>
            </a:r>
            <a:r>
              <a:rPr lang="en-US" sz="2000" dirty="0" smtClean="0"/>
              <a:t>276 </a:t>
            </a:r>
            <a:r>
              <a:rPr lang="en-US" sz="2000" dirty="0" err="1" smtClean="0"/>
              <a:t>Mpa</a:t>
            </a:r>
            <a:r>
              <a:rPr lang="en-US" sz="2000" dirty="0" smtClean="0"/>
              <a:t>)</a:t>
            </a:r>
          </a:p>
          <a:p>
            <a:endParaRPr lang="en-US" sz="2000" dirty="0"/>
          </a:p>
        </p:txBody>
      </p:sp>
      <p:grpSp>
        <p:nvGrpSpPr>
          <p:cNvPr id="3" name="Group 2"/>
          <p:cNvGrpSpPr/>
          <p:nvPr/>
        </p:nvGrpSpPr>
        <p:grpSpPr>
          <a:xfrm>
            <a:off x="2140814" y="18135867"/>
            <a:ext cx="5011552" cy="5634355"/>
            <a:chOff x="586740" y="13258800"/>
            <a:chExt cx="5943600" cy="6624955"/>
          </a:xfrm>
        </p:grpSpPr>
        <p:pic>
          <p:nvPicPr>
            <p:cNvPr id="12" name="Picture 11"/>
            <p:cNvPicPr/>
            <p:nvPr/>
          </p:nvPicPr>
          <p:blipFill>
            <a:blip r:embed="rId2"/>
            <a:stretch>
              <a:fillRect/>
            </a:stretch>
          </p:blipFill>
          <p:spPr>
            <a:xfrm>
              <a:off x="3986774" y="13258800"/>
              <a:ext cx="2543566" cy="3586162"/>
            </a:xfrm>
            <a:prstGeom prst="rect">
              <a:avLst/>
            </a:prstGeom>
          </p:spPr>
        </p:pic>
        <p:pic>
          <p:nvPicPr>
            <p:cNvPr id="13" name="Picture 12"/>
            <p:cNvPicPr/>
            <p:nvPr/>
          </p:nvPicPr>
          <p:blipFill>
            <a:blip r:embed="rId3"/>
            <a:stretch>
              <a:fillRect/>
            </a:stretch>
          </p:blipFill>
          <p:spPr>
            <a:xfrm>
              <a:off x="614924" y="13258800"/>
              <a:ext cx="2766060" cy="3451225"/>
            </a:xfrm>
            <a:prstGeom prst="rect">
              <a:avLst/>
            </a:prstGeom>
          </p:spPr>
        </p:pic>
        <p:pic>
          <p:nvPicPr>
            <p:cNvPr id="14" name="Picture 13"/>
            <p:cNvPicPr/>
            <p:nvPr/>
          </p:nvPicPr>
          <p:blipFill>
            <a:blip r:embed="rId4"/>
            <a:stretch>
              <a:fillRect/>
            </a:stretch>
          </p:blipFill>
          <p:spPr>
            <a:xfrm>
              <a:off x="586740" y="17221200"/>
              <a:ext cx="5943600" cy="2662555"/>
            </a:xfrm>
            <a:prstGeom prst="rect">
              <a:avLst/>
            </a:prstGeom>
          </p:spPr>
        </p:pic>
      </p:grpSp>
      <p:sp>
        <p:nvSpPr>
          <p:cNvPr id="15" name="TextBox 14"/>
          <p:cNvSpPr txBox="1"/>
          <p:nvPr/>
        </p:nvSpPr>
        <p:spPr>
          <a:xfrm>
            <a:off x="11088911" y="8688378"/>
            <a:ext cx="9525000" cy="4401205"/>
          </a:xfrm>
          <a:prstGeom prst="rect">
            <a:avLst/>
          </a:prstGeom>
          <a:noFill/>
        </p:spPr>
        <p:txBody>
          <a:bodyPr wrap="square" rtlCol="0">
            <a:spAutoFit/>
          </a:bodyPr>
          <a:lstStyle/>
          <a:p>
            <a:r>
              <a:rPr lang="en-US" sz="3200" b="1" dirty="0" smtClean="0"/>
              <a:t>Leg Pneumatic Circuit</a:t>
            </a:r>
          </a:p>
          <a:p>
            <a:r>
              <a:rPr lang="en-US" sz="2000" dirty="0" smtClean="0"/>
              <a:t>Using pneumatic systems as the driving force for the legs, the following components will be utilized:</a:t>
            </a:r>
          </a:p>
          <a:p>
            <a:pPr marL="342900" indent="-342900">
              <a:buFont typeface="Arial" panose="020B0604020202020204" pitchFamily="34" charset="0"/>
              <a:buChar char="•"/>
            </a:pPr>
            <a:r>
              <a:rPr lang="en-US" sz="2000" dirty="0" smtClean="0"/>
              <a:t>Double-acting, air cylinders with position feedback sensors (1.5 in. bore diameter)</a:t>
            </a:r>
          </a:p>
          <a:p>
            <a:pPr marL="342900" indent="-342900">
              <a:buFont typeface="Arial" panose="020B0604020202020204" pitchFamily="34" charset="0"/>
              <a:buChar char="•"/>
            </a:pPr>
            <a:r>
              <a:rPr lang="en-US" sz="2000" dirty="0" smtClean="0"/>
              <a:t>Two-solenoid 4 way 3 position directional control valves (0.37 </a:t>
            </a:r>
            <a:r>
              <a:rPr lang="en-US" sz="2000" dirty="0" err="1" smtClean="0"/>
              <a:t>C</a:t>
            </a:r>
            <a:r>
              <a:rPr lang="en-US" sz="2000" baseline="-25000" dirty="0" err="1" smtClean="0"/>
              <a:t>v</a:t>
            </a:r>
            <a:r>
              <a:rPr lang="en-US" sz="2000" dirty="0" smtClean="0"/>
              <a:t>)</a:t>
            </a:r>
          </a:p>
          <a:p>
            <a:pPr marL="342900" indent="-342900">
              <a:buFont typeface="Arial" panose="020B0604020202020204" pitchFamily="34" charset="0"/>
              <a:buChar char="•"/>
            </a:pPr>
            <a:r>
              <a:rPr lang="en-US" sz="2000" dirty="0" smtClean="0"/>
              <a:t>Air-compressor</a:t>
            </a:r>
          </a:p>
          <a:p>
            <a:pPr marL="342900" indent="-342900">
              <a:buFont typeface="Arial" panose="020B0604020202020204" pitchFamily="34" charset="0"/>
              <a:buChar char="•"/>
            </a:pPr>
            <a:r>
              <a:rPr lang="en-US" sz="2000" dirty="0" smtClean="0"/>
              <a:t>Pressure relief valve</a:t>
            </a:r>
          </a:p>
          <a:p>
            <a:pPr marL="342900" indent="-342900">
              <a:buFont typeface="Arial" panose="020B0604020202020204" pitchFamily="34" charset="0"/>
              <a:buChar char="•"/>
            </a:pPr>
            <a:r>
              <a:rPr lang="en-US" sz="2000" dirty="0" smtClean="0"/>
              <a:t>Soft start/dump solenoid valve</a:t>
            </a:r>
          </a:p>
          <a:p>
            <a:pPr marL="342900" indent="-342900">
              <a:buFont typeface="Arial" panose="020B0604020202020204" pitchFamily="34" charset="0"/>
              <a:buChar char="•"/>
            </a:pPr>
            <a:r>
              <a:rPr lang="en-US" sz="2000" dirty="0" smtClean="0"/>
              <a:t>Secondary receiver tank</a:t>
            </a:r>
          </a:p>
          <a:p>
            <a:endParaRPr lang="en-US" sz="2000" dirty="0" smtClean="0"/>
          </a:p>
          <a:p>
            <a:endParaRPr lang="en-US" sz="2000" dirty="0"/>
          </a:p>
          <a:p>
            <a:endParaRPr lang="en-US" sz="2800" dirty="0" smtClean="0"/>
          </a:p>
          <a:p>
            <a:endParaRPr lang="en-US" sz="2000" dirty="0"/>
          </a:p>
        </p:txBody>
      </p:sp>
      <p:pic>
        <p:nvPicPr>
          <p:cNvPr id="17" name="Picture 16"/>
          <p:cNvPicPr/>
          <p:nvPr/>
        </p:nvPicPr>
        <p:blipFill>
          <a:blip r:embed="rId5" cstate="print">
            <a:extLst>
              <a:ext uri="{28A0092B-C50C-407E-A947-70E740481C1C}">
                <a14:useLocalDpi xmlns:a14="http://schemas.microsoft.com/office/drawing/2010/main" val="0"/>
              </a:ext>
            </a:extLst>
          </a:blip>
          <a:stretch>
            <a:fillRect/>
          </a:stretch>
        </p:blipFill>
        <p:spPr>
          <a:xfrm>
            <a:off x="13934426" y="3802986"/>
            <a:ext cx="4888785" cy="4157169"/>
          </a:xfrm>
          <a:prstGeom prst="rect">
            <a:avLst/>
          </a:prstGeom>
          <a:ln>
            <a:solidFill>
              <a:schemeClr val="bg1"/>
            </a:solidFill>
          </a:ln>
        </p:spPr>
      </p:pic>
      <p:sp>
        <p:nvSpPr>
          <p:cNvPr id="4" name="TextBox 3"/>
          <p:cNvSpPr txBox="1"/>
          <p:nvPr/>
        </p:nvSpPr>
        <p:spPr>
          <a:xfrm>
            <a:off x="8674258" y="247976"/>
            <a:ext cx="18959279" cy="2985433"/>
          </a:xfrm>
          <a:prstGeom prst="rect">
            <a:avLst/>
          </a:prstGeom>
          <a:noFill/>
        </p:spPr>
        <p:txBody>
          <a:bodyPr wrap="square" rtlCol="0">
            <a:spAutoFit/>
          </a:bodyPr>
          <a:lstStyle/>
          <a:p>
            <a:pPr algn="ctr"/>
            <a:r>
              <a:rPr lang="en-US" sz="6000" b="1" dirty="0"/>
              <a:t>Development of an </a:t>
            </a:r>
            <a:r>
              <a:rPr lang="en-US" sz="6000" b="1" dirty="0" smtClean="0"/>
              <a:t>Agile Pneumatic </a:t>
            </a:r>
            <a:r>
              <a:rPr lang="en-US" sz="6000" b="1" dirty="0"/>
              <a:t>Educational </a:t>
            </a:r>
            <a:r>
              <a:rPr lang="en-US" sz="6000" b="1" dirty="0" smtClean="0"/>
              <a:t>Robot</a:t>
            </a:r>
            <a:endParaRPr lang="en-US" sz="6000" dirty="0" smtClean="0"/>
          </a:p>
          <a:p>
            <a:pPr algn="ctr"/>
            <a:r>
              <a:rPr lang="en-US" sz="4000" dirty="0" smtClean="0"/>
              <a:t>Team ARC: Logan Beaver, Justin Campbell, Tyler Paddock Ron Shipman</a:t>
            </a:r>
          </a:p>
          <a:p>
            <a:pPr algn="ctr"/>
            <a:r>
              <a:rPr lang="en-US" sz="4000" dirty="0" smtClean="0"/>
              <a:t>Milwaukee School of Engineering – Mechanical Engineering Department</a:t>
            </a:r>
            <a:endParaRPr lang="en-US" sz="4000" dirty="0"/>
          </a:p>
          <a:p>
            <a:pPr algn="ctr"/>
            <a:endParaRPr lang="en-US" sz="4800" dirty="0"/>
          </a:p>
        </p:txBody>
      </p:sp>
      <p:grpSp>
        <p:nvGrpSpPr>
          <p:cNvPr id="172" name="Group 171"/>
          <p:cNvGrpSpPr/>
          <p:nvPr/>
        </p:nvGrpSpPr>
        <p:grpSpPr>
          <a:xfrm>
            <a:off x="553286" y="463380"/>
            <a:ext cx="5619392" cy="2070022"/>
            <a:chOff x="361590" y="285906"/>
            <a:chExt cx="5619392" cy="2070022"/>
          </a:xfrm>
        </p:grpSpPr>
        <p:pic>
          <p:nvPicPr>
            <p:cNvPr id="1026"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1590" y="285906"/>
              <a:ext cx="1524000" cy="15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4"/>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923690" y="304800"/>
              <a:ext cx="1524000" cy="1524000"/>
            </a:xfrm>
            <a:prstGeom prst="rect">
              <a:avLst/>
            </a:prstGeom>
          </p:spPr>
        </p:pic>
        <p:pic>
          <p:nvPicPr>
            <p:cNvPr id="8" name="Picture 7"/>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561632" y="438150"/>
              <a:ext cx="2419350" cy="247650"/>
            </a:xfrm>
            <a:prstGeom prst="rect">
              <a:avLst/>
            </a:prstGeom>
          </p:spPr>
        </p:pic>
        <p:pic>
          <p:nvPicPr>
            <p:cNvPr id="9" name="Picture 2" descr="http://www.clustervision.com/sites/default/files/images/Emerson-logo.preview.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3851695" y="762000"/>
              <a:ext cx="1863305" cy="914184"/>
            </a:xfrm>
            <a:prstGeom prst="rect">
              <a:avLst/>
            </a:prstGeom>
            <a:noFill/>
            <a:extLst>
              <a:ext uri="{909E8E84-426E-40DD-AFC4-6F175D3DCCD1}">
                <a14:hiddenFill xmlns:a14="http://schemas.microsoft.com/office/drawing/2010/main">
                  <a:solidFill>
                    <a:srgbClr val="FFFFFF"/>
                  </a:solidFill>
                </a14:hiddenFill>
              </a:ext>
            </a:extLst>
          </p:spPr>
        </p:pic>
        <p:sp>
          <p:nvSpPr>
            <p:cNvPr id="30" name="TextBox 29"/>
            <p:cNvSpPr txBox="1"/>
            <p:nvPr/>
          </p:nvSpPr>
          <p:spPr>
            <a:xfrm>
              <a:off x="2209800" y="1955818"/>
              <a:ext cx="1826474" cy="400110"/>
            </a:xfrm>
            <a:prstGeom prst="rect">
              <a:avLst/>
            </a:prstGeom>
            <a:noFill/>
          </p:spPr>
          <p:txBody>
            <a:bodyPr wrap="square" rtlCol="0">
              <a:spAutoFit/>
            </a:bodyPr>
            <a:lstStyle/>
            <a:p>
              <a:r>
                <a:rPr lang="en-US" sz="2000" dirty="0" smtClean="0"/>
                <a:t>Spring, 2015</a:t>
              </a:r>
              <a:endParaRPr lang="en-US" sz="2000" dirty="0"/>
            </a:p>
          </p:txBody>
        </p:sp>
      </p:grpSp>
      <p:sp>
        <p:nvSpPr>
          <p:cNvPr id="31" name="TextBox 30"/>
          <p:cNvSpPr txBox="1"/>
          <p:nvPr/>
        </p:nvSpPr>
        <p:spPr>
          <a:xfrm>
            <a:off x="418402" y="27849964"/>
            <a:ext cx="34481198" cy="954107"/>
          </a:xfrm>
          <a:prstGeom prst="rect">
            <a:avLst/>
          </a:prstGeom>
          <a:noFill/>
        </p:spPr>
        <p:txBody>
          <a:bodyPr wrap="square" rtlCol="0">
            <a:spAutoFit/>
          </a:bodyPr>
          <a:lstStyle/>
          <a:p>
            <a:r>
              <a:rPr lang="en-US" sz="2800" b="1" dirty="0" smtClean="0"/>
              <a:t>Acknowledgements</a:t>
            </a:r>
          </a:p>
          <a:p>
            <a:r>
              <a:rPr lang="en-US" sz="2800" i="1" dirty="0" smtClean="0"/>
              <a:t>Special thanks to Joy Global, Inc., the National Fluid Power Association, Emerson, Otto J. </a:t>
            </a:r>
            <a:r>
              <a:rPr lang="en-US" sz="2800" i="1" dirty="0" err="1" smtClean="0"/>
              <a:t>Maha</a:t>
            </a:r>
            <a:r>
              <a:rPr lang="en-US" sz="2800" i="1" dirty="0" smtClean="0"/>
              <a:t> Endowment Fund, MSOE, and  Dr. Luis A. Rodriguez for their support</a:t>
            </a:r>
            <a:endParaRPr lang="en-US" sz="2800" i="1" dirty="0"/>
          </a:p>
        </p:txBody>
      </p:sp>
      <p:grpSp>
        <p:nvGrpSpPr>
          <p:cNvPr id="169" name="Group 168"/>
          <p:cNvGrpSpPr/>
          <p:nvPr/>
        </p:nvGrpSpPr>
        <p:grpSpPr>
          <a:xfrm>
            <a:off x="24587084" y="8677726"/>
            <a:ext cx="9525000" cy="6614948"/>
            <a:chOff x="23084207" y="3533402"/>
            <a:chExt cx="9525000" cy="6614948"/>
          </a:xfrm>
        </p:grpSpPr>
        <p:sp>
          <p:nvSpPr>
            <p:cNvPr id="28" name="TextBox 27"/>
            <p:cNvSpPr txBox="1"/>
            <p:nvPr/>
          </p:nvSpPr>
          <p:spPr>
            <a:xfrm>
              <a:off x="23084207" y="3533402"/>
              <a:ext cx="9525000" cy="4031873"/>
            </a:xfrm>
            <a:prstGeom prst="rect">
              <a:avLst/>
            </a:prstGeom>
            <a:noFill/>
          </p:spPr>
          <p:txBody>
            <a:bodyPr wrap="square" rtlCol="0">
              <a:spAutoFit/>
            </a:bodyPr>
            <a:lstStyle/>
            <a:p>
              <a:r>
                <a:rPr lang="en-US" sz="3200" b="1" dirty="0" smtClean="0"/>
                <a:t>Human Machine Interface</a:t>
              </a:r>
            </a:p>
            <a:p>
              <a:pPr algn="just"/>
              <a:r>
                <a:rPr lang="en-US" sz="2000" dirty="0" smtClean="0"/>
                <a:t>To control the robot the user sends a direction request to the Java Graphical User Interface (GUI), which encodes the request and wirelessly transmits it to the robot’s onboard Arduino microcontroller. The microcontroller then updates the robot’s desired foot positions based on its current state.</a:t>
              </a:r>
            </a:p>
            <a:p>
              <a:endParaRPr lang="en-US" sz="2000" dirty="0" smtClean="0"/>
            </a:p>
            <a:p>
              <a:r>
                <a:rPr lang="en-US" sz="2400" b="1" dirty="0" smtClean="0"/>
                <a:t>Sequence of Events in Sending a Command</a:t>
              </a:r>
            </a:p>
            <a:p>
              <a:pPr marL="457200" indent="-457200">
                <a:buFont typeface="+mj-lt"/>
                <a:buAutoNum type="arabicPeriod"/>
              </a:pPr>
              <a:r>
                <a:rPr lang="en-US" sz="2000" dirty="0" smtClean="0"/>
                <a:t>User input is read by a USB controller</a:t>
              </a:r>
            </a:p>
            <a:p>
              <a:pPr marL="457200" indent="-457200">
                <a:buFont typeface="+mj-lt"/>
                <a:buAutoNum type="arabicPeriod"/>
              </a:pPr>
              <a:r>
                <a:rPr lang="en-US" sz="2000" dirty="0" smtClean="0"/>
                <a:t>Real time Java application parses user input</a:t>
              </a:r>
            </a:p>
            <a:p>
              <a:pPr marL="457200" indent="-457200">
                <a:buFont typeface="+mj-lt"/>
                <a:buAutoNum type="arabicPeriod"/>
              </a:pPr>
              <a:r>
                <a:rPr lang="en-US" sz="2000" dirty="0" smtClean="0"/>
                <a:t>Application sends commands through an </a:t>
              </a:r>
              <a:r>
                <a:rPr lang="en-US" sz="2000" dirty="0" err="1" smtClean="0"/>
                <a:t>XBee</a:t>
              </a:r>
              <a:r>
                <a:rPr lang="en-US" sz="2000" dirty="0" smtClean="0"/>
                <a:t> radio module</a:t>
              </a:r>
            </a:p>
            <a:p>
              <a:pPr marL="457200" indent="-457200">
                <a:buFont typeface="+mj-lt"/>
                <a:buAutoNum type="arabicPeriod"/>
              </a:pPr>
              <a:r>
                <a:rPr lang="en-US" sz="2000" dirty="0" smtClean="0"/>
                <a:t>Partner </a:t>
              </a:r>
              <a:r>
                <a:rPr lang="en-US" sz="2000" dirty="0" err="1" smtClean="0"/>
                <a:t>XBee</a:t>
              </a:r>
              <a:r>
                <a:rPr lang="en-US" sz="2000" dirty="0" smtClean="0"/>
                <a:t> chip receives the command and sends it to the Arduino microcontroller</a:t>
              </a:r>
            </a:p>
            <a:p>
              <a:pPr marL="457200" indent="-457200">
                <a:buFont typeface="+mj-lt"/>
                <a:buAutoNum type="arabicPeriod"/>
              </a:pPr>
              <a:r>
                <a:rPr lang="en-US" sz="2000" dirty="0" smtClean="0"/>
                <a:t>Arduino decodes the serial command executes an action accordingly</a:t>
              </a:r>
              <a:endParaRPr lang="en-US" sz="2000" dirty="0"/>
            </a:p>
          </p:txBody>
        </p:sp>
        <p:grpSp>
          <p:nvGrpSpPr>
            <p:cNvPr id="32" name="Group 31"/>
            <p:cNvGrpSpPr/>
            <p:nvPr/>
          </p:nvGrpSpPr>
          <p:grpSpPr>
            <a:xfrm>
              <a:off x="23614523" y="7924800"/>
              <a:ext cx="8763000" cy="2223550"/>
              <a:chOff x="23698200" y="6233964"/>
              <a:chExt cx="8763000" cy="2223550"/>
            </a:xfrm>
          </p:grpSpPr>
          <p:grpSp>
            <p:nvGrpSpPr>
              <p:cNvPr id="37" name="Group 36"/>
              <p:cNvGrpSpPr/>
              <p:nvPr/>
            </p:nvGrpSpPr>
            <p:grpSpPr>
              <a:xfrm>
                <a:off x="23863176" y="6233964"/>
                <a:ext cx="8013069" cy="1508760"/>
                <a:chOff x="114300" y="909320"/>
                <a:chExt cx="8013647" cy="1508760"/>
              </a:xfrm>
            </p:grpSpPr>
            <p:grpSp>
              <p:nvGrpSpPr>
                <p:cNvPr id="38" name="Group 37"/>
                <p:cNvGrpSpPr/>
                <p:nvPr/>
              </p:nvGrpSpPr>
              <p:grpSpPr>
                <a:xfrm>
                  <a:off x="7254187" y="1620520"/>
                  <a:ext cx="873760" cy="797560"/>
                  <a:chOff x="7153883" y="1257300"/>
                  <a:chExt cx="873760" cy="797560"/>
                </a:xfrm>
              </p:grpSpPr>
              <p:grpSp>
                <p:nvGrpSpPr>
                  <p:cNvPr id="86" name="Group 85"/>
                  <p:cNvGrpSpPr/>
                  <p:nvPr/>
                </p:nvGrpSpPr>
                <p:grpSpPr>
                  <a:xfrm rot="1124969">
                    <a:off x="7684743" y="1374140"/>
                    <a:ext cx="342900" cy="680720"/>
                    <a:chOff x="8013700" y="1485900"/>
                    <a:chExt cx="342900" cy="680720"/>
                  </a:xfrm>
                </p:grpSpPr>
                <p:cxnSp>
                  <p:nvCxnSpPr>
                    <p:cNvPr id="97" name="Straight Connector 96"/>
                    <p:cNvCxnSpPr/>
                    <p:nvPr/>
                  </p:nvCxnSpPr>
                  <p:spPr>
                    <a:xfrm>
                      <a:off x="8013700" y="1485900"/>
                      <a:ext cx="342900" cy="342900"/>
                    </a:xfrm>
                    <a:prstGeom prst="line">
                      <a:avLst/>
                    </a:prstGeom>
                    <a:ln w="12700"/>
                  </p:spPr>
                  <p:style>
                    <a:lnRef idx="1">
                      <a:schemeClr val="dk1"/>
                    </a:lnRef>
                    <a:fillRef idx="0">
                      <a:schemeClr val="dk1"/>
                    </a:fillRef>
                    <a:effectRef idx="0">
                      <a:schemeClr val="dk1"/>
                    </a:effectRef>
                    <a:fontRef idx="minor">
                      <a:schemeClr val="tx1"/>
                    </a:fontRef>
                  </p:style>
                </p:cxnSp>
                <p:cxnSp>
                  <p:nvCxnSpPr>
                    <p:cNvPr id="98" name="Straight Connector 97"/>
                    <p:cNvCxnSpPr/>
                    <p:nvPr/>
                  </p:nvCxnSpPr>
                  <p:spPr>
                    <a:xfrm flipH="1">
                      <a:off x="8242300" y="1823720"/>
                      <a:ext cx="114300" cy="342900"/>
                    </a:xfrm>
                    <a:prstGeom prst="line">
                      <a:avLst/>
                    </a:prstGeom>
                    <a:ln w="12700"/>
                  </p:spPr>
                  <p:style>
                    <a:lnRef idx="1">
                      <a:schemeClr val="dk1"/>
                    </a:lnRef>
                    <a:fillRef idx="0">
                      <a:schemeClr val="dk1"/>
                    </a:fillRef>
                    <a:effectRef idx="0">
                      <a:schemeClr val="dk1"/>
                    </a:effectRef>
                    <a:fontRef idx="minor">
                      <a:schemeClr val="tx1"/>
                    </a:fontRef>
                  </p:style>
                </p:cxnSp>
              </p:grpSp>
              <p:grpSp>
                <p:nvGrpSpPr>
                  <p:cNvPr id="87" name="Group 86"/>
                  <p:cNvGrpSpPr/>
                  <p:nvPr/>
                </p:nvGrpSpPr>
                <p:grpSpPr>
                  <a:xfrm rot="1124969">
                    <a:off x="7285963" y="1371600"/>
                    <a:ext cx="342900" cy="680720"/>
                    <a:chOff x="7442200" y="1480820"/>
                    <a:chExt cx="342900" cy="680720"/>
                  </a:xfrm>
                </p:grpSpPr>
                <p:cxnSp>
                  <p:nvCxnSpPr>
                    <p:cNvPr id="95" name="Straight Connector 94"/>
                    <p:cNvCxnSpPr/>
                    <p:nvPr/>
                  </p:nvCxnSpPr>
                  <p:spPr>
                    <a:xfrm>
                      <a:off x="7442200" y="1480820"/>
                      <a:ext cx="342900" cy="342900"/>
                    </a:xfrm>
                    <a:prstGeom prst="line">
                      <a:avLst/>
                    </a:prstGeom>
                    <a:ln w="12700"/>
                  </p:spPr>
                  <p:style>
                    <a:lnRef idx="1">
                      <a:schemeClr val="dk1"/>
                    </a:lnRef>
                    <a:fillRef idx="0">
                      <a:schemeClr val="dk1"/>
                    </a:fillRef>
                    <a:effectRef idx="0">
                      <a:schemeClr val="dk1"/>
                    </a:effectRef>
                    <a:fontRef idx="minor">
                      <a:schemeClr val="tx1"/>
                    </a:fontRef>
                  </p:style>
                </p:cxnSp>
                <p:cxnSp>
                  <p:nvCxnSpPr>
                    <p:cNvPr id="96" name="Straight Connector 95"/>
                    <p:cNvCxnSpPr/>
                    <p:nvPr/>
                  </p:nvCxnSpPr>
                  <p:spPr>
                    <a:xfrm flipH="1">
                      <a:off x="7670800" y="1818640"/>
                      <a:ext cx="114300" cy="342900"/>
                    </a:xfrm>
                    <a:prstGeom prst="line">
                      <a:avLst/>
                    </a:prstGeom>
                    <a:ln w="12700"/>
                  </p:spPr>
                  <p:style>
                    <a:lnRef idx="1">
                      <a:schemeClr val="dk1"/>
                    </a:lnRef>
                    <a:fillRef idx="0">
                      <a:schemeClr val="dk1"/>
                    </a:fillRef>
                    <a:effectRef idx="0">
                      <a:schemeClr val="dk1"/>
                    </a:effectRef>
                    <a:fontRef idx="minor">
                      <a:schemeClr val="tx1"/>
                    </a:fontRef>
                  </p:style>
                </p:cxnSp>
              </p:grpSp>
              <p:sp>
                <p:nvSpPr>
                  <p:cNvPr id="88" name="Rectangle 87"/>
                  <p:cNvSpPr/>
                  <p:nvPr/>
                </p:nvSpPr>
                <p:spPr>
                  <a:xfrm>
                    <a:off x="7170420" y="1257300"/>
                    <a:ext cx="769620" cy="2286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nvGrpSpPr>
                  <p:cNvPr id="89" name="Group 88"/>
                  <p:cNvGrpSpPr/>
                  <p:nvPr/>
                </p:nvGrpSpPr>
                <p:grpSpPr>
                  <a:xfrm rot="1124969">
                    <a:off x="7153883" y="1371600"/>
                    <a:ext cx="342900" cy="680720"/>
                    <a:chOff x="7200900" y="1485900"/>
                    <a:chExt cx="342900" cy="680720"/>
                  </a:xfrm>
                </p:grpSpPr>
                <p:cxnSp>
                  <p:nvCxnSpPr>
                    <p:cNvPr id="93" name="Straight Connector 92"/>
                    <p:cNvCxnSpPr/>
                    <p:nvPr/>
                  </p:nvCxnSpPr>
                  <p:spPr>
                    <a:xfrm>
                      <a:off x="7200900" y="1485900"/>
                      <a:ext cx="342900" cy="342900"/>
                    </a:xfrm>
                    <a:prstGeom prst="line">
                      <a:avLst/>
                    </a:prstGeom>
                    <a:ln w="12700"/>
                  </p:spPr>
                  <p:style>
                    <a:lnRef idx="1">
                      <a:schemeClr val="dk1"/>
                    </a:lnRef>
                    <a:fillRef idx="0">
                      <a:schemeClr val="dk1"/>
                    </a:fillRef>
                    <a:effectRef idx="0">
                      <a:schemeClr val="dk1"/>
                    </a:effectRef>
                    <a:fontRef idx="minor">
                      <a:schemeClr val="tx1"/>
                    </a:fontRef>
                  </p:style>
                </p:cxnSp>
                <p:cxnSp>
                  <p:nvCxnSpPr>
                    <p:cNvPr id="94" name="Straight Connector 93"/>
                    <p:cNvCxnSpPr/>
                    <p:nvPr/>
                  </p:nvCxnSpPr>
                  <p:spPr>
                    <a:xfrm flipH="1">
                      <a:off x="7429500" y="1823720"/>
                      <a:ext cx="114300" cy="342900"/>
                    </a:xfrm>
                    <a:prstGeom prst="line">
                      <a:avLst/>
                    </a:prstGeom>
                    <a:ln w="12700"/>
                  </p:spPr>
                  <p:style>
                    <a:lnRef idx="1">
                      <a:schemeClr val="dk1"/>
                    </a:lnRef>
                    <a:fillRef idx="0">
                      <a:schemeClr val="dk1"/>
                    </a:fillRef>
                    <a:effectRef idx="0">
                      <a:schemeClr val="dk1"/>
                    </a:effectRef>
                    <a:fontRef idx="minor">
                      <a:schemeClr val="tx1"/>
                    </a:fontRef>
                  </p:style>
                </p:cxnSp>
              </p:grpSp>
              <p:grpSp>
                <p:nvGrpSpPr>
                  <p:cNvPr id="90" name="Group 89"/>
                  <p:cNvGrpSpPr/>
                  <p:nvPr/>
                </p:nvGrpSpPr>
                <p:grpSpPr>
                  <a:xfrm rot="1124969">
                    <a:off x="7552716" y="1371600"/>
                    <a:ext cx="342900" cy="680720"/>
                    <a:chOff x="7785100" y="1485900"/>
                    <a:chExt cx="342900" cy="680720"/>
                  </a:xfrm>
                </p:grpSpPr>
                <p:cxnSp>
                  <p:nvCxnSpPr>
                    <p:cNvPr id="91" name="Straight Connector 90"/>
                    <p:cNvCxnSpPr/>
                    <p:nvPr/>
                  </p:nvCxnSpPr>
                  <p:spPr>
                    <a:xfrm>
                      <a:off x="7785100" y="1485900"/>
                      <a:ext cx="342900" cy="342900"/>
                    </a:xfrm>
                    <a:prstGeom prst="line">
                      <a:avLst/>
                    </a:prstGeom>
                    <a:ln w="12700"/>
                  </p:spPr>
                  <p:style>
                    <a:lnRef idx="1">
                      <a:schemeClr val="dk1"/>
                    </a:lnRef>
                    <a:fillRef idx="0">
                      <a:schemeClr val="dk1"/>
                    </a:fillRef>
                    <a:effectRef idx="0">
                      <a:schemeClr val="dk1"/>
                    </a:effectRef>
                    <a:fontRef idx="minor">
                      <a:schemeClr val="tx1"/>
                    </a:fontRef>
                  </p:style>
                </p:cxnSp>
                <p:cxnSp>
                  <p:nvCxnSpPr>
                    <p:cNvPr id="92" name="Straight Connector 91"/>
                    <p:cNvCxnSpPr/>
                    <p:nvPr/>
                  </p:nvCxnSpPr>
                  <p:spPr>
                    <a:xfrm flipH="1">
                      <a:off x="8013700" y="1823720"/>
                      <a:ext cx="114300" cy="342900"/>
                    </a:xfrm>
                    <a:prstGeom prst="line">
                      <a:avLst/>
                    </a:prstGeom>
                    <a:ln w="12700"/>
                  </p:spPr>
                  <p:style>
                    <a:lnRef idx="1">
                      <a:schemeClr val="dk1"/>
                    </a:lnRef>
                    <a:fillRef idx="0">
                      <a:schemeClr val="dk1"/>
                    </a:fillRef>
                    <a:effectRef idx="0">
                      <a:schemeClr val="dk1"/>
                    </a:effectRef>
                    <a:fontRef idx="minor">
                      <a:schemeClr val="tx1"/>
                    </a:fontRef>
                  </p:style>
                </p:cxnSp>
              </p:grpSp>
            </p:grpSp>
            <p:cxnSp>
              <p:nvCxnSpPr>
                <p:cNvPr id="39" name="Curved Connector 38"/>
                <p:cNvCxnSpPr>
                  <a:stCxn id="51" idx="0"/>
                  <a:endCxn id="54" idx="1"/>
                </p:cNvCxnSpPr>
                <p:nvPr/>
              </p:nvCxnSpPr>
              <p:spPr>
                <a:xfrm rot="16200000" flipH="1">
                  <a:off x="1256822" y="1331936"/>
                  <a:ext cx="514816" cy="1086340"/>
                </a:xfrm>
                <a:prstGeom prst="curvedConnector4">
                  <a:avLst>
                    <a:gd name="adj1" fmla="val -44404"/>
                    <a:gd name="adj2" fmla="val 89260"/>
                  </a:avLst>
                </a:prstGeom>
                <a:ln w="952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0" name="Curved Connector 39"/>
                <p:cNvCxnSpPr>
                  <a:stCxn id="54" idx="3"/>
                  <a:endCxn id="58" idx="1"/>
                </p:cNvCxnSpPr>
                <p:nvPr/>
              </p:nvCxnSpPr>
              <p:spPr>
                <a:xfrm>
                  <a:off x="3429000" y="2132514"/>
                  <a:ext cx="342900" cy="1086"/>
                </a:xfrm>
                <a:prstGeom prst="curvedConnector3">
                  <a:avLst>
                    <a:gd name="adj1" fmla="val 50000"/>
                  </a:avLst>
                </a:prstGeom>
                <a:ln w="9525">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1" name="Curved Connector 40"/>
                <p:cNvCxnSpPr>
                  <a:stCxn id="58" idx="3"/>
                  <a:endCxn id="59" idx="3"/>
                </p:cNvCxnSpPr>
                <p:nvPr/>
              </p:nvCxnSpPr>
              <p:spPr>
                <a:xfrm>
                  <a:off x="4343400" y="2133600"/>
                  <a:ext cx="342900" cy="5080"/>
                </a:xfrm>
                <a:prstGeom prst="curvedConnector3">
                  <a:avLst>
                    <a:gd name="adj1" fmla="val 50000"/>
                  </a:avLst>
                </a:prstGeom>
                <a:ln w="9525">
                  <a:solidFill>
                    <a:schemeClr val="tx1"/>
                  </a:solidFill>
                  <a:prstDash val="dash"/>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2" name="Curved Connector 41"/>
                <p:cNvCxnSpPr>
                  <a:stCxn id="59" idx="1"/>
                  <a:endCxn id="60" idx="1"/>
                </p:cNvCxnSpPr>
                <p:nvPr/>
              </p:nvCxnSpPr>
              <p:spPr>
                <a:xfrm flipV="1">
                  <a:off x="5257800" y="1652270"/>
                  <a:ext cx="457200" cy="486410"/>
                </a:xfrm>
                <a:prstGeom prst="curvedConnector3">
                  <a:avLst>
                    <a:gd name="adj1" fmla="val 50000"/>
                  </a:avLst>
                </a:prstGeom>
                <a:ln w="9525">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3" name="Curved Connector 42"/>
                <p:cNvCxnSpPr>
                  <a:stCxn id="60" idx="3"/>
                </p:cNvCxnSpPr>
                <p:nvPr/>
              </p:nvCxnSpPr>
              <p:spPr>
                <a:xfrm>
                  <a:off x="6743700" y="1652270"/>
                  <a:ext cx="527024" cy="82550"/>
                </a:xfrm>
                <a:prstGeom prst="curvedConnector3">
                  <a:avLst>
                    <a:gd name="adj1" fmla="val 50000"/>
                  </a:avLst>
                </a:prstGeom>
                <a:ln w="9525">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44" name="Group 43"/>
                <p:cNvGrpSpPr/>
                <p:nvPr/>
              </p:nvGrpSpPr>
              <p:grpSpPr>
                <a:xfrm>
                  <a:off x="3771898" y="1887665"/>
                  <a:ext cx="571502" cy="487677"/>
                  <a:chOff x="3771898" y="1887665"/>
                  <a:chExt cx="571502" cy="487677"/>
                </a:xfrm>
              </p:grpSpPr>
              <p:sp>
                <p:nvSpPr>
                  <p:cNvPr id="84" name="Snip Same Side Corner Rectangle 83"/>
                  <p:cNvSpPr/>
                  <p:nvPr/>
                </p:nvSpPr>
                <p:spPr>
                  <a:xfrm rot="5400000">
                    <a:off x="3831590" y="1847850"/>
                    <a:ext cx="452120" cy="571500"/>
                  </a:xfrm>
                  <a:prstGeom prst="snip2SameRect">
                    <a:avLst>
                      <a:gd name="adj1" fmla="val 32667"/>
                      <a:gd name="adj2" fmla="val 0"/>
                    </a:avLst>
                  </a:prstGeom>
                  <a:solidFill>
                    <a:schemeClr val="accent1">
                      <a:lumMod val="75000"/>
                    </a:schemeClr>
                  </a:solidFill>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85" name="Text Box 49"/>
                  <p:cNvSpPr txBox="1"/>
                  <p:nvPr/>
                </p:nvSpPr>
                <p:spPr>
                  <a:xfrm rot="5400000">
                    <a:off x="3655584" y="2003979"/>
                    <a:ext cx="487677" cy="255049"/>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1100">
                        <a:solidFill>
                          <a:srgbClr val="FFFFFF"/>
                        </a:solidFill>
                        <a:effectLst/>
                        <a:ea typeface="Calibri" panose="020F0502020204030204" pitchFamily="34" charset="0"/>
                        <a:cs typeface="Times New Roman" panose="02020603050405020304" pitchFamily="18" charset="0"/>
                      </a:rPr>
                      <a:t>XBee</a:t>
                    </a:r>
                    <a:endParaRPr lang="en-US" sz="1100">
                      <a:effectLst/>
                      <a:ea typeface="Calibri" panose="020F0502020204030204" pitchFamily="34" charset="0"/>
                      <a:cs typeface="Times New Roman" panose="02020603050405020304" pitchFamily="18" charset="0"/>
                    </a:endParaRPr>
                  </a:p>
                </p:txBody>
              </p:sp>
            </p:grpSp>
            <p:grpSp>
              <p:nvGrpSpPr>
                <p:cNvPr id="45" name="Group 44"/>
                <p:cNvGrpSpPr/>
                <p:nvPr/>
              </p:nvGrpSpPr>
              <p:grpSpPr>
                <a:xfrm>
                  <a:off x="4686300" y="1895917"/>
                  <a:ext cx="572127" cy="487045"/>
                  <a:chOff x="4686300" y="1895917"/>
                  <a:chExt cx="572127" cy="487045"/>
                </a:xfrm>
              </p:grpSpPr>
              <p:sp>
                <p:nvSpPr>
                  <p:cNvPr id="82" name="Snip Same Side Corner Rectangle 81"/>
                  <p:cNvSpPr/>
                  <p:nvPr/>
                </p:nvSpPr>
                <p:spPr>
                  <a:xfrm rot="16200000">
                    <a:off x="4745990" y="1852930"/>
                    <a:ext cx="452120" cy="571500"/>
                  </a:xfrm>
                  <a:prstGeom prst="snip2SameRect">
                    <a:avLst>
                      <a:gd name="adj1" fmla="val 32667"/>
                      <a:gd name="adj2" fmla="val 0"/>
                    </a:avLst>
                  </a:prstGeom>
                  <a:solidFill>
                    <a:schemeClr val="accent1">
                      <a:lumMod val="75000"/>
                    </a:schemeClr>
                  </a:solidFill>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83" name="Text Box 77"/>
                  <p:cNvSpPr txBox="1"/>
                  <p:nvPr/>
                </p:nvSpPr>
                <p:spPr>
                  <a:xfrm rot="16200000">
                    <a:off x="4887587" y="2012122"/>
                    <a:ext cx="487045" cy="254635"/>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6000"/>
                      </a:lnSpc>
                      <a:spcBef>
                        <a:spcPts val="0"/>
                      </a:spcBef>
                      <a:spcAft>
                        <a:spcPts val="800"/>
                      </a:spcAft>
                    </a:pPr>
                    <a:r>
                      <a:rPr lang="en-US" sz="1100">
                        <a:solidFill>
                          <a:srgbClr val="FFFFFF"/>
                        </a:solidFill>
                        <a:effectLst/>
                        <a:ea typeface="Calibri" panose="020F0502020204030204" pitchFamily="34" charset="0"/>
                      </a:rPr>
                      <a:t>XBee</a:t>
                    </a:r>
                    <a:endParaRPr lang="en-US" sz="1200">
                      <a:effectLst/>
                      <a:latin typeface="Times New Roman" panose="02020603050405020304" pitchFamily="18" charset="0"/>
                      <a:ea typeface="Times New Roman" panose="02020603050405020304" pitchFamily="18" charset="0"/>
                    </a:endParaRPr>
                  </a:p>
                </p:txBody>
              </p:sp>
            </p:grpSp>
            <p:grpSp>
              <p:nvGrpSpPr>
                <p:cNvPr id="46" name="Group 45"/>
                <p:cNvGrpSpPr/>
                <p:nvPr/>
              </p:nvGrpSpPr>
              <p:grpSpPr>
                <a:xfrm>
                  <a:off x="5715000" y="909320"/>
                  <a:ext cx="1028700" cy="1485900"/>
                  <a:chOff x="5715000" y="909320"/>
                  <a:chExt cx="1028700" cy="1485900"/>
                </a:xfrm>
              </p:grpSpPr>
              <p:grpSp>
                <p:nvGrpSpPr>
                  <p:cNvPr id="76" name="Group 75"/>
                  <p:cNvGrpSpPr/>
                  <p:nvPr/>
                </p:nvGrpSpPr>
                <p:grpSpPr>
                  <a:xfrm>
                    <a:off x="5715000" y="909320"/>
                    <a:ext cx="1028700" cy="1485900"/>
                    <a:chOff x="5715000" y="909320"/>
                    <a:chExt cx="1028700" cy="1485900"/>
                  </a:xfrm>
                </p:grpSpPr>
                <p:sp>
                  <p:nvSpPr>
                    <p:cNvPr id="78" name="Rectangle 77"/>
                    <p:cNvSpPr/>
                    <p:nvPr/>
                  </p:nvSpPr>
                  <p:spPr>
                    <a:xfrm>
                      <a:off x="5715000" y="909320"/>
                      <a:ext cx="1028700" cy="1485900"/>
                    </a:xfrm>
                    <a:prstGeom prst="rect">
                      <a:avLst/>
                    </a:prstGeom>
                    <a:solidFill>
                      <a:schemeClr val="accent1">
                        <a:lumMod val="75000"/>
                      </a:schemeClr>
                    </a:solidFill>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79" name="Rectangle 78"/>
                    <p:cNvSpPr/>
                    <p:nvPr/>
                  </p:nvSpPr>
                  <p:spPr>
                    <a:xfrm>
                      <a:off x="5787453" y="962834"/>
                      <a:ext cx="54864" cy="1188720"/>
                    </a:xfrm>
                    <a:prstGeom prst="rect">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80" name="Rectangle 79"/>
                    <p:cNvSpPr/>
                    <p:nvPr/>
                  </p:nvSpPr>
                  <p:spPr>
                    <a:xfrm>
                      <a:off x="6583009" y="962578"/>
                      <a:ext cx="54864" cy="1188720"/>
                    </a:xfrm>
                    <a:prstGeom prst="rect">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81" name="Rectangle 80"/>
                    <p:cNvSpPr/>
                    <p:nvPr/>
                  </p:nvSpPr>
                  <p:spPr>
                    <a:xfrm>
                      <a:off x="5787453" y="2231219"/>
                      <a:ext cx="850420" cy="109728"/>
                    </a:xfrm>
                    <a:prstGeom prst="rect">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sp>
                <p:nvSpPr>
                  <p:cNvPr id="77" name="Text Box 77"/>
                  <p:cNvSpPr txBox="1"/>
                  <p:nvPr/>
                </p:nvSpPr>
                <p:spPr>
                  <a:xfrm rot="5400000">
                    <a:off x="5266247" y="1386601"/>
                    <a:ext cx="1339817" cy="442312"/>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6000"/>
                      </a:lnSpc>
                      <a:spcBef>
                        <a:spcPts val="0"/>
                      </a:spcBef>
                      <a:spcAft>
                        <a:spcPts val="800"/>
                      </a:spcAft>
                    </a:pPr>
                    <a:r>
                      <a:rPr lang="en-US" sz="1100" dirty="0">
                        <a:solidFill>
                          <a:srgbClr val="FFFFFF"/>
                        </a:solidFill>
                        <a:effectLst/>
                        <a:ea typeface="Calibri" panose="020F0502020204030204" pitchFamily="34" charset="0"/>
                      </a:rPr>
                      <a:t>Arduino Mega 2560</a:t>
                    </a:r>
                    <a:endParaRPr lang="en-US" sz="1200" dirty="0">
                      <a:effectLst/>
                      <a:latin typeface="Times New Roman" panose="02020603050405020304" pitchFamily="18" charset="0"/>
                      <a:ea typeface="Times New Roman" panose="02020603050405020304" pitchFamily="18" charset="0"/>
                    </a:endParaRPr>
                  </a:p>
                </p:txBody>
              </p:sp>
            </p:grpSp>
            <p:grpSp>
              <p:nvGrpSpPr>
                <p:cNvPr id="47" name="Group 46"/>
                <p:cNvGrpSpPr/>
                <p:nvPr/>
              </p:nvGrpSpPr>
              <p:grpSpPr>
                <a:xfrm>
                  <a:off x="2057400" y="1174721"/>
                  <a:ext cx="1371600" cy="1220499"/>
                  <a:chOff x="2057400" y="1174721"/>
                  <a:chExt cx="1371600" cy="1220499"/>
                </a:xfrm>
              </p:grpSpPr>
              <p:grpSp>
                <p:nvGrpSpPr>
                  <p:cNvPr id="69" name="Group 68"/>
                  <p:cNvGrpSpPr/>
                  <p:nvPr/>
                </p:nvGrpSpPr>
                <p:grpSpPr>
                  <a:xfrm>
                    <a:off x="2057400" y="1174721"/>
                    <a:ext cx="1371600" cy="1220499"/>
                    <a:chOff x="2057400" y="1174721"/>
                    <a:chExt cx="1371600" cy="1220499"/>
                  </a:xfrm>
                </p:grpSpPr>
                <p:grpSp>
                  <p:nvGrpSpPr>
                    <p:cNvPr id="71" name="Group 70"/>
                    <p:cNvGrpSpPr/>
                    <p:nvPr/>
                  </p:nvGrpSpPr>
                  <p:grpSpPr>
                    <a:xfrm>
                      <a:off x="2057400" y="1174721"/>
                      <a:ext cx="1371600" cy="1220499"/>
                      <a:chOff x="2743200" y="1028700"/>
                      <a:chExt cx="1371600" cy="1220499"/>
                    </a:xfrm>
                  </p:grpSpPr>
                  <p:sp>
                    <p:nvSpPr>
                      <p:cNvPr id="73" name="Rounded Rectangle 72"/>
                      <p:cNvSpPr/>
                      <p:nvPr/>
                    </p:nvSpPr>
                    <p:spPr>
                      <a:xfrm>
                        <a:off x="2743200" y="2134899"/>
                        <a:ext cx="1371600" cy="114300"/>
                      </a:xfrm>
                      <a:prstGeom prst="roundRect">
                        <a:avLst/>
                      </a:prstGeom>
                      <a:solidFill>
                        <a:schemeClr val="tx1">
                          <a:lumMod val="85000"/>
                          <a:lumOff val="15000"/>
                        </a:schemeClr>
                      </a:solidFill>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74" name="Rounded Rectangle 73"/>
                      <p:cNvSpPr/>
                      <p:nvPr/>
                    </p:nvSpPr>
                    <p:spPr>
                      <a:xfrm>
                        <a:off x="2743200" y="1028700"/>
                        <a:ext cx="1371600" cy="800100"/>
                      </a:xfrm>
                      <a:prstGeom prst="roundRect">
                        <a:avLst>
                          <a:gd name="adj" fmla="val 3036"/>
                        </a:avLst>
                      </a:prstGeom>
                      <a:solidFill>
                        <a:schemeClr val="tx1">
                          <a:lumMod val="85000"/>
                          <a:lumOff val="15000"/>
                        </a:schemeClr>
                      </a:solidFill>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75" name="Rounded Rectangle 74"/>
                      <p:cNvSpPr/>
                      <p:nvPr/>
                    </p:nvSpPr>
                    <p:spPr>
                      <a:xfrm>
                        <a:off x="2743200" y="1820334"/>
                        <a:ext cx="1371600" cy="332318"/>
                      </a:xfrm>
                      <a:prstGeom prst="roundRect">
                        <a:avLst>
                          <a:gd name="adj" fmla="val 0"/>
                        </a:avLst>
                      </a:prstGeom>
                      <a:solidFill>
                        <a:schemeClr val="tx1">
                          <a:lumMod val="65000"/>
                          <a:lumOff val="35000"/>
                        </a:schemeClr>
                      </a:solidFill>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sp>
                  <p:nvSpPr>
                    <p:cNvPr id="72" name="Rounded Rectangle 71"/>
                    <p:cNvSpPr/>
                    <p:nvPr/>
                  </p:nvSpPr>
                  <p:spPr>
                    <a:xfrm>
                      <a:off x="2097146" y="1218425"/>
                      <a:ext cx="1292109" cy="702591"/>
                    </a:xfrm>
                    <a:prstGeom prst="roundRect">
                      <a:avLst>
                        <a:gd name="adj" fmla="val 1930"/>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pic>
                <p:nvPicPr>
                  <p:cNvPr id="70" name="Picture 69"/>
                  <p:cNvPicPr>
                    <a:picLocks noChangeAspect="1"/>
                  </p:cNvPicPr>
                  <p:nvPr/>
                </p:nvPicPr>
                <p:blipFill rotWithShape="1">
                  <a:blip r:embed="rId10"/>
                  <a:srcRect l="16517" t="5696" r="17632" b="12101"/>
                  <a:stretch/>
                </p:blipFill>
                <p:spPr>
                  <a:xfrm>
                    <a:off x="2198813" y="1235967"/>
                    <a:ext cx="1078837" cy="673361"/>
                  </a:xfrm>
                  <a:prstGeom prst="rect">
                    <a:avLst/>
                  </a:prstGeom>
                </p:spPr>
              </p:pic>
            </p:grpSp>
            <p:grpSp>
              <p:nvGrpSpPr>
                <p:cNvPr id="48" name="Group 47"/>
                <p:cNvGrpSpPr/>
                <p:nvPr/>
              </p:nvGrpSpPr>
              <p:grpSpPr>
                <a:xfrm>
                  <a:off x="114300" y="1595120"/>
                  <a:ext cx="1714500" cy="800100"/>
                  <a:chOff x="114300" y="1595120"/>
                  <a:chExt cx="1714500" cy="800100"/>
                </a:xfrm>
              </p:grpSpPr>
              <p:grpSp>
                <p:nvGrpSpPr>
                  <p:cNvPr id="49" name="Group 48"/>
                  <p:cNvGrpSpPr/>
                  <p:nvPr/>
                </p:nvGrpSpPr>
                <p:grpSpPr>
                  <a:xfrm>
                    <a:off x="114300" y="1595120"/>
                    <a:ext cx="1714500" cy="800100"/>
                    <a:chOff x="114300" y="1595120"/>
                    <a:chExt cx="1714500" cy="800100"/>
                  </a:xfrm>
                </p:grpSpPr>
                <p:grpSp>
                  <p:nvGrpSpPr>
                    <p:cNvPr id="52" name="Group 51"/>
                    <p:cNvGrpSpPr/>
                    <p:nvPr/>
                  </p:nvGrpSpPr>
                  <p:grpSpPr>
                    <a:xfrm>
                      <a:off x="114300" y="1595120"/>
                      <a:ext cx="1714500" cy="800100"/>
                      <a:chOff x="114300" y="1595120"/>
                      <a:chExt cx="1714500" cy="800100"/>
                    </a:xfrm>
                  </p:grpSpPr>
                  <p:grpSp>
                    <p:nvGrpSpPr>
                      <p:cNvPr id="55" name="Group 54"/>
                      <p:cNvGrpSpPr/>
                      <p:nvPr/>
                    </p:nvGrpSpPr>
                    <p:grpSpPr>
                      <a:xfrm>
                        <a:off x="114300" y="1595120"/>
                        <a:ext cx="1714500" cy="800100"/>
                        <a:chOff x="114300" y="1595120"/>
                        <a:chExt cx="1714500" cy="800100"/>
                      </a:xfrm>
                    </p:grpSpPr>
                    <p:grpSp>
                      <p:nvGrpSpPr>
                        <p:cNvPr id="61" name="Group 60"/>
                        <p:cNvGrpSpPr/>
                        <p:nvPr/>
                      </p:nvGrpSpPr>
                      <p:grpSpPr>
                        <a:xfrm>
                          <a:off x="114300" y="1595120"/>
                          <a:ext cx="1714500" cy="800100"/>
                          <a:chOff x="457200" y="1600200"/>
                          <a:chExt cx="1714500" cy="800100"/>
                        </a:xfrm>
                        <a:solidFill>
                          <a:schemeClr val="bg1">
                            <a:lumMod val="85000"/>
                          </a:schemeClr>
                        </a:solidFill>
                      </p:grpSpPr>
                      <p:sp>
                        <p:nvSpPr>
                          <p:cNvPr id="65" name="Rounded Rectangle 64"/>
                          <p:cNvSpPr/>
                          <p:nvPr/>
                        </p:nvSpPr>
                        <p:spPr>
                          <a:xfrm>
                            <a:off x="457200" y="1600200"/>
                            <a:ext cx="1714500" cy="571500"/>
                          </a:xfrm>
                          <a:prstGeom prst="roundRect">
                            <a:avLst/>
                          </a:prstGeom>
                          <a:grpFill/>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66" name="Oval 65"/>
                          <p:cNvSpPr/>
                          <p:nvPr/>
                        </p:nvSpPr>
                        <p:spPr>
                          <a:xfrm>
                            <a:off x="457200" y="1714500"/>
                            <a:ext cx="685800" cy="685800"/>
                          </a:xfrm>
                          <a:prstGeom prst="ellipse">
                            <a:avLst/>
                          </a:prstGeom>
                          <a:grpFill/>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67" name="Oval 66"/>
                          <p:cNvSpPr/>
                          <p:nvPr/>
                        </p:nvSpPr>
                        <p:spPr>
                          <a:xfrm>
                            <a:off x="1485900" y="1714500"/>
                            <a:ext cx="685800" cy="685800"/>
                          </a:xfrm>
                          <a:prstGeom prst="ellipse">
                            <a:avLst/>
                          </a:prstGeom>
                          <a:grpFill/>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68" name="Rounded Rectangle 67"/>
                          <p:cNvSpPr/>
                          <p:nvPr/>
                        </p:nvSpPr>
                        <p:spPr>
                          <a:xfrm>
                            <a:off x="460964" y="1622778"/>
                            <a:ext cx="1705991" cy="535517"/>
                          </a:xfrm>
                          <a:prstGeom prst="roundRect">
                            <a:avLst/>
                          </a:prstGeom>
                          <a:grpFill/>
                          <a:ln>
                            <a:no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62" name="Group 61"/>
                        <p:cNvGrpSpPr/>
                        <p:nvPr/>
                      </p:nvGrpSpPr>
                      <p:grpSpPr>
                        <a:xfrm>
                          <a:off x="240890" y="1919227"/>
                          <a:ext cx="365760" cy="366773"/>
                          <a:chOff x="240890" y="1874520"/>
                          <a:chExt cx="365760" cy="366773"/>
                        </a:xfrm>
                      </p:grpSpPr>
                      <p:sp>
                        <p:nvSpPr>
                          <p:cNvPr id="63" name="Rectangle 62"/>
                          <p:cNvSpPr/>
                          <p:nvPr/>
                        </p:nvSpPr>
                        <p:spPr>
                          <a:xfrm>
                            <a:off x="390473" y="1874520"/>
                            <a:ext cx="70973" cy="366773"/>
                          </a:xfrm>
                          <a:prstGeom prst="rect">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64" name="Rectangle 63"/>
                          <p:cNvSpPr/>
                          <p:nvPr/>
                        </p:nvSpPr>
                        <p:spPr>
                          <a:xfrm>
                            <a:off x="240890" y="2021321"/>
                            <a:ext cx="365760" cy="73632"/>
                          </a:xfrm>
                          <a:prstGeom prst="rect">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grpSp>
                    <p:nvGrpSpPr>
                      <p:cNvPr id="56" name="Group 55"/>
                      <p:cNvGrpSpPr/>
                      <p:nvPr/>
                    </p:nvGrpSpPr>
                    <p:grpSpPr>
                      <a:xfrm>
                        <a:off x="1371600" y="1861474"/>
                        <a:ext cx="342900" cy="419446"/>
                        <a:chOff x="1371600" y="1861474"/>
                        <a:chExt cx="342900" cy="419446"/>
                      </a:xfrm>
                    </p:grpSpPr>
                    <p:sp>
                      <p:nvSpPr>
                        <p:cNvPr id="57" name="Oval 56"/>
                        <p:cNvSpPr/>
                        <p:nvPr/>
                      </p:nvSpPr>
                      <p:spPr>
                        <a:xfrm>
                          <a:off x="1402080" y="2166620"/>
                          <a:ext cx="114300" cy="114300"/>
                        </a:xfrm>
                        <a:prstGeom prst="ellipse">
                          <a:avLst/>
                        </a:prstGeom>
                        <a:solidFill>
                          <a:schemeClr val="accent6"/>
                        </a:solidFill>
                        <a:ln w="12700">
                          <a:solidFill>
                            <a:schemeClr val="tx1"/>
                          </a:solidFill>
                        </a:ln>
                      </p:spPr>
                      <p:style>
                        <a:lnRef idx="3">
                          <a:schemeClr val="lt1"/>
                        </a:lnRef>
                        <a:fillRef idx="1">
                          <a:schemeClr val="accent5"/>
                        </a:fillRef>
                        <a:effectRef idx="1">
                          <a:schemeClr val="accent5"/>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58" name="Oval 57"/>
                        <p:cNvSpPr/>
                        <p:nvPr/>
                      </p:nvSpPr>
                      <p:spPr>
                        <a:xfrm>
                          <a:off x="1595628" y="2066028"/>
                          <a:ext cx="114300" cy="114300"/>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59" name="Oval 58"/>
                        <p:cNvSpPr/>
                        <p:nvPr/>
                      </p:nvSpPr>
                      <p:spPr>
                        <a:xfrm>
                          <a:off x="1371600" y="1943100"/>
                          <a:ext cx="114300" cy="114300"/>
                        </a:xfrm>
                        <a:prstGeom prst="ellipse">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60" name="Oval 59"/>
                        <p:cNvSpPr/>
                        <p:nvPr/>
                      </p:nvSpPr>
                      <p:spPr>
                        <a:xfrm>
                          <a:off x="1600200" y="1861474"/>
                          <a:ext cx="114300" cy="114300"/>
                        </a:xfrm>
                        <a:prstGeom prst="ellipse">
                          <a:avLst/>
                        </a:prstGeom>
                        <a:solidFill>
                          <a:schemeClr val="accent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sp>
                  <p:nvSpPr>
                    <p:cNvPr id="53" name="Rounded Rectangle 52"/>
                    <p:cNvSpPr/>
                    <p:nvPr/>
                  </p:nvSpPr>
                  <p:spPr>
                    <a:xfrm>
                      <a:off x="746760" y="1901537"/>
                      <a:ext cx="152133" cy="41563"/>
                    </a:xfrm>
                    <a:prstGeom prst="roundRect">
                      <a:avLst>
                        <a:gd name="adj" fmla="val 50000"/>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54" name="Rounded Rectangle 53"/>
                    <p:cNvSpPr/>
                    <p:nvPr/>
                  </p:nvSpPr>
                  <p:spPr>
                    <a:xfrm>
                      <a:off x="1024763" y="1901825"/>
                      <a:ext cx="151765" cy="41275"/>
                    </a:xfrm>
                    <a:prstGeom prst="roundRect">
                      <a:avLst>
                        <a:gd name="adj" fmla="val 50000"/>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cxnSp>
                <p:nvCxnSpPr>
                  <p:cNvPr id="50" name="Straight Connector 49"/>
                  <p:cNvCxnSpPr/>
                  <p:nvPr/>
                </p:nvCxnSpPr>
                <p:spPr>
                  <a:xfrm>
                    <a:off x="116758" y="1667962"/>
                    <a:ext cx="0" cy="429002"/>
                  </a:xfrm>
                  <a:prstGeom prst="line">
                    <a:avLst/>
                  </a:prstGeom>
                  <a:ln w="12700"/>
                </p:spPr>
                <p:style>
                  <a:lnRef idx="1">
                    <a:schemeClr val="dk1"/>
                  </a:lnRef>
                  <a:fillRef idx="0">
                    <a:schemeClr val="dk1"/>
                  </a:fillRef>
                  <a:effectRef idx="0">
                    <a:schemeClr val="dk1"/>
                  </a:effectRef>
                  <a:fontRef idx="minor">
                    <a:schemeClr val="tx1"/>
                  </a:fontRef>
                </p:style>
              </p:cxnSp>
              <p:cxnSp>
                <p:nvCxnSpPr>
                  <p:cNvPr id="51" name="Straight Connector 50"/>
                  <p:cNvCxnSpPr/>
                  <p:nvPr/>
                </p:nvCxnSpPr>
                <p:spPr>
                  <a:xfrm>
                    <a:off x="1828800" y="1668339"/>
                    <a:ext cx="0" cy="428625"/>
                  </a:xfrm>
                  <a:prstGeom prst="line">
                    <a:avLst/>
                  </a:prstGeom>
                  <a:ln w="12700"/>
                </p:spPr>
                <p:style>
                  <a:lnRef idx="1">
                    <a:schemeClr val="dk1"/>
                  </a:lnRef>
                  <a:fillRef idx="0">
                    <a:schemeClr val="dk1"/>
                  </a:fillRef>
                  <a:effectRef idx="0">
                    <a:schemeClr val="dk1"/>
                  </a:effectRef>
                  <a:fontRef idx="minor">
                    <a:schemeClr val="tx1"/>
                  </a:fontRef>
                </p:style>
              </p:cxnSp>
            </p:grpSp>
          </p:grpSp>
          <p:sp>
            <p:nvSpPr>
              <p:cNvPr id="29" name="TextBox 28"/>
              <p:cNvSpPr txBox="1"/>
              <p:nvPr/>
            </p:nvSpPr>
            <p:spPr>
              <a:xfrm>
                <a:off x="23698200" y="8118960"/>
                <a:ext cx="8763000" cy="338554"/>
              </a:xfrm>
              <a:prstGeom prst="rect">
                <a:avLst/>
              </a:prstGeom>
              <a:noFill/>
            </p:spPr>
            <p:txBody>
              <a:bodyPr wrap="square" rtlCol="0">
                <a:spAutoFit/>
              </a:bodyPr>
              <a:lstStyle/>
              <a:p>
                <a:pPr algn="ctr"/>
                <a:r>
                  <a:rPr lang="en-US" sz="1600" dirty="0" smtClean="0"/>
                  <a:t>High Level Communication System Diagram</a:t>
                </a:r>
                <a:endParaRPr lang="en-US" sz="1600" dirty="0"/>
              </a:p>
            </p:txBody>
          </p:sp>
        </p:grpSp>
      </p:grpSp>
      <p:sp>
        <p:nvSpPr>
          <p:cNvPr id="99" name="TextBox 98"/>
          <p:cNvSpPr txBox="1"/>
          <p:nvPr/>
        </p:nvSpPr>
        <p:spPr>
          <a:xfrm>
            <a:off x="24764937" y="16050546"/>
            <a:ext cx="9525000" cy="1815882"/>
          </a:xfrm>
          <a:prstGeom prst="rect">
            <a:avLst/>
          </a:prstGeom>
          <a:noFill/>
        </p:spPr>
        <p:txBody>
          <a:bodyPr wrap="square" rtlCol="0">
            <a:spAutoFit/>
          </a:bodyPr>
          <a:lstStyle/>
          <a:p>
            <a:r>
              <a:rPr lang="en-US" sz="3200" b="1" dirty="0" smtClean="0"/>
              <a:t>Control Architecture: Two Link Leg</a:t>
            </a:r>
          </a:p>
          <a:p>
            <a:pPr marL="342900" indent="-342900">
              <a:buFont typeface="Arial" panose="020B0604020202020204" pitchFamily="34" charset="0"/>
              <a:buChar char="•"/>
            </a:pPr>
            <a:r>
              <a:rPr lang="en-US" sz="2000" dirty="0" err="1" smtClean="0"/>
              <a:t>Mathworks</a:t>
            </a:r>
            <a:r>
              <a:rPr lang="en-US" sz="2000" dirty="0" smtClean="0"/>
              <a:t> Simulink model is loaded onto the Arduino</a:t>
            </a:r>
          </a:p>
          <a:p>
            <a:pPr marL="342900" indent="-342900">
              <a:buFont typeface="Arial" panose="020B0604020202020204" pitchFamily="34" charset="0"/>
              <a:buChar char="•"/>
            </a:pPr>
            <a:r>
              <a:rPr lang="en-US" sz="2000" dirty="0" smtClean="0"/>
              <a:t>Utilizes PID feedback loops to control cylinder lengths</a:t>
            </a:r>
          </a:p>
          <a:p>
            <a:pPr marL="342900" indent="-342900">
              <a:buFont typeface="Arial" panose="020B0604020202020204" pitchFamily="34" charset="0"/>
              <a:buChar char="•"/>
            </a:pPr>
            <a:r>
              <a:rPr lang="en-US" sz="2000" dirty="0" smtClean="0"/>
              <a:t>Desired length is calculated by a state machine based on user input and current length</a:t>
            </a:r>
          </a:p>
          <a:p>
            <a:pPr marL="342900" indent="-342900">
              <a:buFont typeface="Arial" panose="020B0604020202020204" pitchFamily="34" charset="0"/>
              <a:buChar char="•"/>
            </a:pPr>
            <a:endParaRPr lang="en-US" sz="2000" dirty="0"/>
          </a:p>
        </p:txBody>
      </p:sp>
      <p:sp>
        <p:nvSpPr>
          <p:cNvPr id="104" name="TextBox 103"/>
          <p:cNvSpPr txBox="1"/>
          <p:nvPr/>
        </p:nvSpPr>
        <p:spPr>
          <a:xfrm>
            <a:off x="24918013" y="20323627"/>
            <a:ext cx="8763000" cy="338554"/>
          </a:xfrm>
          <a:prstGeom prst="rect">
            <a:avLst/>
          </a:prstGeom>
          <a:noFill/>
        </p:spPr>
        <p:txBody>
          <a:bodyPr wrap="square" rtlCol="0">
            <a:spAutoFit/>
          </a:bodyPr>
          <a:lstStyle/>
          <a:p>
            <a:pPr algn="ctr"/>
            <a:r>
              <a:rPr lang="en-US" sz="1600" dirty="0" smtClean="0"/>
              <a:t>Control block diagram for a single leg</a:t>
            </a:r>
            <a:endParaRPr lang="en-US" sz="1600" dirty="0"/>
          </a:p>
        </p:txBody>
      </p:sp>
      <p:grpSp>
        <p:nvGrpSpPr>
          <p:cNvPr id="171" name="Group 170"/>
          <p:cNvGrpSpPr/>
          <p:nvPr/>
        </p:nvGrpSpPr>
        <p:grpSpPr>
          <a:xfrm>
            <a:off x="24632371" y="3257396"/>
            <a:ext cx="9757599" cy="2372461"/>
            <a:chOff x="300847" y="17979914"/>
            <a:chExt cx="9757599" cy="2372461"/>
          </a:xfrm>
        </p:grpSpPr>
        <p:sp>
          <p:nvSpPr>
            <p:cNvPr id="33" name="TextBox 32"/>
            <p:cNvSpPr txBox="1"/>
            <p:nvPr/>
          </p:nvSpPr>
          <p:spPr>
            <a:xfrm>
              <a:off x="300847" y="17979914"/>
              <a:ext cx="9632507" cy="892552"/>
            </a:xfrm>
            <a:prstGeom prst="rect">
              <a:avLst/>
            </a:prstGeom>
            <a:noFill/>
          </p:spPr>
          <p:txBody>
            <a:bodyPr wrap="square" rtlCol="0">
              <a:spAutoFit/>
            </a:bodyPr>
            <a:lstStyle/>
            <a:p>
              <a:r>
                <a:rPr lang="en-US" sz="3200" b="1" dirty="0" smtClean="0"/>
                <a:t>Electrical Design</a:t>
              </a:r>
            </a:p>
            <a:p>
              <a:endParaRPr lang="en-US" sz="2000" dirty="0"/>
            </a:p>
          </p:txBody>
        </p:sp>
        <p:sp>
          <p:nvSpPr>
            <p:cNvPr id="19" name="TextBox 18"/>
            <p:cNvSpPr txBox="1"/>
            <p:nvPr/>
          </p:nvSpPr>
          <p:spPr>
            <a:xfrm>
              <a:off x="318432" y="18721159"/>
              <a:ext cx="9740014" cy="1631216"/>
            </a:xfrm>
            <a:prstGeom prst="rect">
              <a:avLst/>
            </a:prstGeom>
            <a:noFill/>
          </p:spPr>
          <p:txBody>
            <a:bodyPr wrap="square" rtlCol="0">
              <a:spAutoFit/>
            </a:bodyPr>
            <a:lstStyle/>
            <a:p>
              <a:endParaRPr lang="en-US" sz="2000" dirty="0"/>
            </a:p>
            <a:p>
              <a:pPr algn="just"/>
              <a:r>
                <a:rPr lang="en-US" sz="2000" dirty="0" smtClean="0"/>
                <a:t>A debug panel is included to provide electrical access to the command and feedback signals to and from the pneumatic cylinder. Additionally the debug panel has a toggle switch for the microcontroller battery, status LEDs, battery level LEDs, and an emergency stop a higher power battery bank that powers the pneumatic valves.</a:t>
              </a:r>
            </a:p>
          </p:txBody>
        </p:sp>
      </p:grpSp>
      <p:grpSp>
        <p:nvGrpSpPr>
          <p:cNvPr id="168" name="Group 167"/>
          <p:cNvGrpSpPr/>
          <p:nvPr/>
        </p:nvGrpSpPr>
        <p:grpSpPr>
          <a:xfrm>
            <a:off x="11104151" y="15352662"/>
            <a:ext cx="9868969" cy="6792730"/>
            <a:chOff x="11216640" y="16219670"/>
            <a:chExt cx="9868969" cy="6792730"/>
          </a:xfrm>
        </p:grpSpPr>
        <p:sp>
          <p:nvSpPr>
            <p:cNvPr id="103" name="TextBox 102"/>
            <p:cNvSpPr txBox="1"/>
            <p:nvPr/>
          </p:nvSpPr>
          <p:spPr>
            <a:xfrm>
              <a:off x="11216640" y="16219670"/>
              <a:ext cx="9540240" cy="2739211"/>
            </a:xfrm>
            <a:prstGeom prst="rect">
              <a:avLst/>
            </a:prstGeom>
            <a:noFill/>
          </p:spPr>
          <p:txBody>
            <a:bodyPr wrap="square" rtlCol="0">
              <a:spAutoFit/>
            </a:bodyPr>
            <a:lstStyle/>
            <a:p>
              <a:r>
                <a:rPr lang="en-US" sz="3200" b="1" dirty="0" smtClean="0"/>
                <a:t>Stability and Gait Development</a:t>
              </a:r>
            </a:p>
            <a:p>
              <a:pPr algn="just"/>
              <a:r>
                <a:rPr lang="en-US" sz="2000" dirty="0" smtClean="0"/>
                <a:t>In order to ensure dynamic stability for the robot the Zero Moment Point (ZMP) method was used. The zero moment point can be calculated from the reaction forces acting on each foot. The location where the torque induced by these reactions is zero is the ZMP. In low speed applications such as this one the ZMP can be approximated by the center of gravity (CG). As long as the CG falls within the convex polygon created by the robot’s contact points with the ground it is in a statically stable pose. When the CG passes outside of this polygon an unbalanced tipping moment is created and the robot becomes unstable.</a:t>
              </a:r>
            </a:p>
          </p:txBody>
        </p:sp>
        <p:grpSp>
          <p:nvGrpSpPr>
            <p:cNvPr id="167" name="Group 166"/>
            <p:cNvGrpSpPr/>
            <p:nvPr/>
          </p:nvGrpSpPr>
          <p:grpSpPr>
            <a:xfrm>
              <a:off x="11216640" y="19014757"/>
              <a:ext cx="9868969" cy="3997643"/>
              <a:chOff x="11216640" y="19014757"/>
              <a:chExt cx="9868969" cy="3997643"/>
            </a:xfrm>
          </p:grpSpPr>
          <p:sp>
            <p:nvSpPr>
              <p:cNvPr id="1045" name="TextBox 1044"/>
              <p:cNvSpPr txBox="1"/>
              <p:nvPr/>
            </p:nvSpPr>
            <p:spPr>
              <a:xfrm>
                <a:off x="14072977" y="21412114"/>
                <a:ext cx="1943665" cy="338554"/>
              </a:xfrm>
              <a:prstGeom prst="rect">
                <a:avLst/>
              </a:prstGeom>
              <a:noFill/>
            </p:spPr>
            <p:txBody>
              <a:bodyPr wrap="square" rtlCol="0">
                <a:spAutoFit/>
              </a:bodyPr>
              <a:lstStyle/>
              <a:p>
                <a:r>
                  <a:rPr lang="en-US" sz="1600" dirty="0" smtClean="0"/>
                  <a:t>Points of Contact</a:t>
                </a:r>
                <a:endParaRPr lang="en-US" sz="1600" dirty="0"/>
              </a:p>
            </p:txBody>
          </p:sp>
          <p:grpSp>
            <p:nvGrpSpPr>
              <p:cNvPr id="166" name="Group 165"/>
              <p:cNvGrpSpPr/>
              <p:nvPr/>
            </p:nvGrpSpPr>
            <p:grpSpPr>
              <a:xfrm>
                <a:off x="11216640" y="19014757"/>
                <a:ext cx="9868969" cy="3997643"/>
                <a:chOff x="11216640" y="19014757"/>
                <a:chExt cx="9868969" cy="3997643"/>
              </a:xfrm>
            </p:grpSpPr>
            <p:grpSp>
              <p:nvGrpSpPr>
                <p:cNvPr id="165" name="Group 164"/>
                <p:cNvGrpSpPr/>
                <p:nvPr/>
              </p:nvGrpSpPr>
              <p:grpSpPr>
                <a:xfrm>
                  <a:off x="11216640" y="19380069"/>
                  <a:ext cx="9509760" cy="3632331"/>
                  <a:chOff x="11216640" y="19380069"/>
                  <a:chExt cx="9509760" cy="3632331"/>
                </a:xfrm>
              </p:grpSpPr>
              <p:grpSp>
                <p:nvGrpSpPr>
                  <p:cNvPr id="164" name="Group 163"/>
                  <p:cNvGrpSpPr/>
                  <p:nvPr/>
                </p:nvGrpSpPr>
                <p:grpSpPr>
                  <a:xfrm>
                    <a:off x="12287250" y="19380069"/>
                    <a:ext cx="6855345" cy="2565531"/>
                    <a:chOff x="12287250" y="19380069"/>
                    <a:chExt cx="6855345" cy="2565531"/>
                  </a:xfrm>
                </p:grpSpPr>
                <p:grpSp>
                  <p:nvGrpSpPr>
                    <p:cNvPr id="1043" name="Group 1042"/>
                    <p:cNvGrpSpPr/>
                    <p:nvPr/>
                  </p:nvGrpSpPr>
                  <p:grpSpPr>
                    <a:xfrm>
                      <a:off x="12287250" y="19380069"/>
                      <a:ext cx="2526030" cy="1780981"/>
                      <a:chOff x="12256770" y="19122112"/>
                      <a:chExt cx="2526030" cy="1780981"/>
                    </a:xfrm>
                  </p:grpSpPr>
                  <p:sp>
                    <p:nvSpPr>
                      <p:cNvPr id="131" name="Rectangle 130"/>
                      <p:cNvSpPr/>
                      <p:nvPr/>
                    </p:nvSpPr>
                    <p:spPr>
                      <a:xfrm>
                        <a:off x="12256770" y="19489667"/>
                        <a:ext cx="2291575" cy="1108029"/>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034" name="Right Triangle 1033"/>
                      <p:cNvSpPr/>
                      <p:nvPr/>
                    </p:nvSpPr>
                    <p:spPr>
                      <a:xfrm rot="5400000">
                        <a:off x="12741749" y="19102676"/>
                        <a:ext cx="1532683" cy="1732135"/>
                      </a:xfrm>
                      <a:prstGeom prst="rtTriangle">
                        <a:avLst/>
                      </a:prstGeom>
                      <a:solidFill>
                        <a:srgbClr val="0066CC">
                          <a:alpha val="50196"/>
                        </a:srgbClr>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5" name="Group 124"/>
                      <p:cNvGrpSpPr/>
                      <p:nvPr/>
                    </p:nvGrpSpPr>
                    <p:grpSpPr>
                      <a:xfrm>
                        <a:off x="13708626" y="19880479"/>
                        <a:ext cx="341441" cy="341529"/>
                        <a:chOff x="17794159" y="19665322"/>
                        <a:chExt cx="806115" cy="806323"/>
                      </a:xfrm>
                    </p:grpSpPr>
                    <p:sp>
                      <p:nvSpPr>
                        <p:cNvPr id="126" name="Oval 125"/>
                        <p:cNvSpPr/>
                        <p:nvPr/>
                      </p:nvSpPr>
                      <p:spPr>
                        <a:xfrm>
                          <a:off x="17794159" y="19665530"/>
                          <a:ext cx="806115" cy="806115"/>
                        </a:xfrm>
                        <a:prstGeom prst="ellipse">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27" name="Isosceles Triangle 126"/>
                        <p:cNvSpPr/>
                        <p:nvPr/>
                      </p:nvSpPr>
                      <p:spPr>
                        <a:xfrm>
                          <a:off x="18013138" y="20068588"/>
                          <a:ext cx="374463" cy="349470"/>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28" name="Isosceles Triangle 127"/>
                        <p:cNvSpPr/>
                        <p:nvPr/>
                      </p:nvSpPr>
                      <p:spPr>
                        <a:xfrm rot="10800000">
                          <a:off x="18017926" y="19725037"/>
                          <a:ext cx="374463" cy="349470"/>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29" name="Oval 128"/>
                        <p:cNvSpPr/>
                        <p:nvPr/>
                      </p:nvSpPr>
                      <p:spPr>
                        <a:xfrm>
                          <a:off x="18050047" y="19665322"/>
                          <a:ext cx="310793" cy="19297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30" name="Oval 129"/>
                        <p:cNvSpPr/>
                        <p:nvPr/>
                      </p:nvSpPr>
                      <p:spPr>
                        <a:xfrm>
                          <a:off x="18047825" y="20269073"/>
                          <a:ext cx="310793" cy="19297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sp>
                    <p:nvSpPr>
                      <p:cNvPr id="124" name="Oval 123"/>
                      <p:cNvSpPr/>
                      <p:nvPr/>
                    </p:nvSpPr>
                    <p:spPr>
                      <a:xfrm>
                        <a:off x="12537130" y="19146645"/>
                        <a:ext cx="293370" cy="29337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33" name="Oval 132"/>
                      <p:cNvSpPr/>
                      <p:nvPr/>
                    </p:nvSpPr>
                    <p:spPr>
                      <a:xfrm>
                        <a:off x="12537130" y="20609723"/>
                        <a:ext cx="293370" cy="29337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34" name="Oval 133"/>
                      <p:cNvSpPr/>
                      <p:nvPr/>
                    </p:nvSpPr>
                    <p:spPr>
                      <a:xfrm>
                        <a:off x="14109770" y="19122112"/>
                        <a:ext cx="293370" cy="29337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cxnSp>
                    <p:nvCxnSpPr>
                      <p:cNvPr id="1027" name="Straight Connector 1026"/>
                      <p:cNvCxnSpPr/>
                      <p:nvPr/>
                    </p:nvCxnSpPr>
                    <p:spPr>
                      <a:xfrm flipV="1">
                        <a:off x="14109770" y="19268797"/>
                        <a:ext cx="146685" cy="220870"/>
                      </a:xfrm>
                      <a:prstGeom prst="line">
                        <a:avLst/>
                      </a:prstGeom>
                      <a:ln w="57150"/>
                    </p:spPr>
                    <p:style>
                      <a:lnRef idx="1">
                        <a:schemeClr val="dk1"/>
                      </a:lnRef>
                      <a:fillRef idx="0">
                        <a:schemeClr val="dk1"/>
                      </a:fillRef>
                      <a:effectRef idx="0">
                        <a:schemeClr val="dk1"/>
                      </a:effectRef>
                      <a:fontRef idx="minor">
                        <a:schemeClr val="tx1"/>
                      </a:fontRef>
                    </p:style>
                  </p:cxnSp>
                  <p:cxnSp>
                    <p:nvCxnSpPr>
                      <p:cNvPr id="1029" name="Straight Connector 1028"/>
                      <p:cNvCxnSpPr/>
                      <p:nvPr/>
                    </p:nvCxnSpPr>
                    <p:spPr>
                      <a:xfrm flipH="1" flipV="1">
                        <a:off x="12681786" y="19268797"/>
                        <a:ext cx="148716" cy="220871"/>
                      </a:xfrm>
                      <a:prstGeom prst="line">
                        <a:avLst/>
                      </a:prstGeom>
                      <a:ln w="57150"/>
                    </p:spPr>
                    <p:style>
                      <a:lnRef idx="1">
                        <a:schemeClr val="dk1"/>
                      </a:lnRef>
                      <a:fillRef idx="0">
                        <a:schemeClr val="dk1"/>
                      </a:fillRef>
                      <a:effectRef idx="0">
                        <a:schemeClr val="dk1"/>
                      </a:effectRef>
                      <a:fontRef idx="minor">
                        <a:schemeClr val="tx1"/>
                      </a:fontRef>
                    </p:style>
                  </p:cxnSp>
                  <p:cxnSp>
                    <p:nvCxnSpPr>
                      <p:cNvPr id="1031" name="Straight Connector 1030"/>
                      <p:cNvCxnSpPr/>
                      <p:nvPr/>
                    </p:nvCxnSpPr>
                    <p:spPr>
                      <a:xfrm flipH="1">
                        <a:off x="12681786" y="20609723"/>
                        <a:ext cx="237045" cy="147913"/>
                      </a:xfrm>
                      <a:prstGeom prst="line">
                        <a:avLst/>
                      </a:prstGeom>
                      <a:ln w="57150"/>
                    </p:spPr>
                    <p:style>
                      <a:lnRef idx="1">
                        <a:schemeClr val="dk1"/>
                      </a:lnRef>
                      <a:fillRef idx="0">
                        <a:schemeClr val="dk1"/>
                      </a:fillRef>
                      <a:effectRef idx="0">
                        <a:schemeClr val="dk1"/>
                      </a:effectRef>
                      <a:fontRef idx="minor">
                        <a:schemeClr val="tx1"/>
                      </a:fontRef>
                    </p:style>
                  </p:cxnSp>
                  <p:cxnSp>
                    <p:nvCxnSpPr>
                      <p:cNvPr id="1033" name="Straight Connector 1032"/>
                      <p:cNvCxnSpPr/>
                      <p:nvPr/>
                    </p:nvCxnSpPr>
                    <p:spPr>
                      <a:xfrm>
                        <a:off x="14183112" y="20597696"/>
                        <a:ext cx="599688" cy="120748"/>
                      </a:xfrm>
                      <a:prstGeom prst="line">
                        <a:avLst/>
                      </a:prstGeom>
                      <a:ln w="57150"/>
                    </p:spPr>
                    <p:style>
                      <a:lnRef idx="1">
                        <a:schemeClr val="dk1"/>
                      </a:lnRef>
                      <a:fillRef idx="0">
                        <a:schemeClr val="dk1"/>
                      </a:fillRef>
                      <a:effectRef idx="0">
                        <a:schemeClr val="dk1"/>
                      </a:effectRef>
                      <a:fontRef idx="minor">
                        <a:schemeClr val="tx1"/>
                      </a:fontRef>
                    </p:style>
                  </p:cxnSp>
                </p:grpSp>
                <p:grpSp>
                  <p:nvGrpSpPr>
                    <p:cNvPr id="1042" name="Group 1041"/>
                    <p:cNvGrpSpPr/>
                    <p:nvPr/>
                  </p:nvGrpSpPr>
                  <p:grpSpPr>
                    <a:xfrm>
                      <a:off x="16401267" y="19460357"/>
                      <a:ext cx="2741328" cy="2485243"/>
                      <a:chOff x="16370787" y="19202400"/>
                      <a:chExt cx="2741328" cy="2485243"/>
                    </a:xfrm>
                  </p:grpSpPr>
                  <p:grpSp>
                    <p:nvGrpSpPr>
                      <p:cNvPr id="36" name="Group 35"/>
                      <p:cNvGrpSpPr/>
                      <p:nvPr/>
                    </p:nvGrpSpPr>
                    <p:grpSpPr>
                      <a:xfrm>
                        <a:off x="16370787" y="19202400"/>
                        <a:ext cx="2741328" cy="2457638"/>
                        <a:chOff x="20882937" y="12268200"/>
                        <a:chExt cx="920603" cy="825333"/>
                      </a:xfrm>
                    </p:grpSpPr>
                    <p:cxnSp>
                      <p:nvCxnSpPr>
                        <p:cNvPr id="114" name="Straight Connector 113"/>
                        <p:cNvCxnSpPr/>
                        <p:nvPr/>
                      </p:nvCxnSpPr>
                      <p:spPr>
                        <a:xfrm rot="1124969">
                          <a:off x="21451516" y="12394004"/>
                          <a:ext cx="342875" cy="342900"/>
                        </a:xfrm>
                        <a:prstGeom prst="line">
                          <a:avLst/>
                        </a:prstGeom>
                        <a:ln w="57150"/>
                      </p:spPr>
                      <p:style>
                        <a:lnRef idx="1">
                          <a:schemeClr val="dk1"/>
                        </a:lnRef>
                        <a:fillRef idx="0">
                          <a:schemeClr val="dk1"/>
                        </a:fillRef>
                        <a:effectRef idx="0">
                          <a:schemeClr val="dk1"/>
                        </a:effectRef>
                        <a:fontRef idx="minor">
                          <a:schemeClr val="tx1"/>
                        </a:fontRef>
                      </p:style>
                    </p:cxnSp>
                    <p:cxnSp>
                      <p:nvCxnSpPr>
                        <p:cNvPr id="115" name="Straight Connector 114"/>
                        <p:cNvCxnSpPr/>
                        <p:nvPr/>
                      </p:nvCxnSpPr>
                      <p:spPr>
                        <a:xfrm rot="1124969" flipH="1">
                          <a:off x="21565448" y="12750633"/>
                          <a:ext cx="114292" cy="342900"/>
                        </a:xfrm>
                        <a:prstGeom prst="line">
                          <a:avLst/>
                        </a:prstGeom>
                        <a:ln w="57150"/>
                      </p:spPr>
                      <p:style>
                        <a:lnRef idx="1">
                          <a:schemeClr val="dk1"/>
                        </a:lnRef>
                        <a:fillRef idx="0">
                          <a:schemeClr val="dk1"/>
                        </a:fillRef>
                        <a:effectRef idx="0">
                          <a:schemeClr val="dk1"/>
                        </a:effectRef>
                        <a:fontRef idx="minor">
                          <a:schemeClr val="tx1"/>
                        </a:fontRef>
                      </p:style>
                    </p:cxnSp>
                    <p:cxnSp>
                      <p:nvCxnSpPr>
                        <p:cNvPr id="116" name="Straight Connector 115"/>
                        <p:cNvCxnSpPr/>
                        <p:nvPr/>
                      </p:nvCxnSpPr>
                      <p:spPr>
                        <a:xfrm rot="1124969">
                          <a:off x="21052764" y="12391464"/>
                          <a:ext cx="342875" cy="342900"/>
                        </a:xfrm>
                        <a:prstGeom prst="line">
                          <a:avLst/>
                        </a:prstGeom>
                        <a:ln w="57150"/>
                      </p:spPr>
                      <p:style>
                        <a:lnRef idx="1">
                          <a:schemeClr val="dk1"/>
                        </a:lnRef>
                        <a:fillRef idx="0">
                          <a:schemeClr val="dk1"/>
                        </a:fillRef>
                        <a:effectRef idx="0">
                          <a:schemeClr val="dk1"/>
                        </a:effectRef>
                        <a:fontRef idx="minor">
                          <a:schemeClr val="tx1"/>
                        </a:fontRef>
                      </p:style>
                    </p:cxnSp>
                    <p:cxnSp>
                      <p:nvCxnSpPr>
                        <p:cNvPr id="117" name="Straight Connector 116"/>
                        <p:cNvCxnSpPr/>
                        <p:nvPr/>
                      </p:nvCxnSpPr>
                      <p:spPr>
                        <a:xfrm rot="1124969" flipH="1">
                          <a:off x="21166696" y="12748093"/>
                          <a:ext cx="114292" cy="342900"/>
                        </a:xfrm>
                        <a:prstGeom prst="line">
                          <a:avLst/>
                        </a:prstGeom>
                        <a:ln w="57150"/>
                      </p:spPr>
                      <p:style>
                        <a:lnRef idx="1">
                          <a:schemeClr val="dk1"/>
                        </a:lnRef>
                        <a:fillRef idx="0">
                          <a:schemeClr val="dk1"/>
                        </a:fillRef>
                        <a:effectRef idx="0">
                          <a:schemeClr val="dk1"/>
                        </a:effectRef>
                        <a:fontRef idx="minor">
                          <a:schemeClr val="tx1"/>
                        </a:fontRef>
                      </p:style>
                    </p:cxnSp>
                    <p:sp>
                      <p:nvSpPr>
                        <p:cNvPr id="118" name="Rectangle 117"/>
                        <p:cNvSpPr/>
                        <p:nvPr/>
                      </p:nvSpPr>
                      <p:spPr>
                        <a:xfrm>
                          <a:off x="20882937" y="12268200"/>
                          <a:ext cx="769565" cy="2286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cxnSp>
                      <p:nvCxnSpPr>
                        <p:cNvPr id="119" name="Straight Connector 118"/>
                        <p:cNvCxnSpPr/>
                        <p:nvPr/>
                      </p:nvCxnSpPr>
                      <p:spPr>
                        <a:xfrm rot="1124969">
                          <a:off x="20920694" y="12391464"/>
                          <a:ext cx="342875" cy="342900"/>
                        </a:xfrm>
                        <a:prstGeom prst="line">
                          <a:avLst/>
                        </a:prstGeom>
                        <a:ln w="57150"/>
                      </p:spPr>
                      <p:style>
                        <a:lnRef idx="1">
                          <a:schemeClr val="dk1"/>
                        </a:lnRef>
                        <a:fillRef idx="0">
                          <a:schemeClr val="dk1"/>
                        </a:fillRef>
                        <a:effectRef idx="0">
                          <a:schemeClr val="dk1"/>
                        </a:effectRef>
                        <a:fontRef idx="minor">
                          <a:schemeClr val="tx1"/>
                        </a:fontRef>
                      </p:style>
                    </p:cxnSp>
                    <p:cxnSp>
                      <p:nvCxnSpPr>
                        <p:cNvPr id="120" name="Straight Connector 119"/>
                        <p:cNvCxnSpPr/>
                        <p:nvPr/>
                      </p:nvCxnSpPr>
                      <p:spPr>
                        <a:xfrm rot="1124969" flipH="1">
                          <a:off x="21034626" y="12748093"/>
                          <a:ext cx="114292" cy="342900"/>
                        </a:xfrm>
                        <a:prstGeom prst="line">
                          <a:avLst/>
                        </a:prstGeom>
                        <a:ln w="57150"/>
                      </p:spPr>
                      <p:style>
                        <a:lnRef idx="1">
                          <a:schemeClr val="dk1"/>
                        </a:lnRef>
                        <a:fillRef idx="0">
                          <a:schemeClr val="dk1"/>
                        </a:fillRef>
                        <a:effectRef idx="0">
                          <a:schemeClr val="dk1"/>
                        </a:effectRef>
                        <a:fontRef idx="minor">
                          <a:schemeClr val="tx1"/>
                        </a:fontRef>
                      </p:style>
                    </p:cxnSp>
                    <p:cxnSp>
                      <p:nvCxnSpPr>
                        <p:cNvPr id="121" name="Straight Connector 120"/>
                        <p:cNvCxnSpPr/>
                        <p:nvPr/>
                      </p:nvCxnSpPr>
                      <p:spPr>
                        <a:xfrm>
                          <a:off x="21383705" y="12345457"/>
                          <a:ext cx="348111" cy="294259"/>
                        </a:xfrm>
                        <a:prstGeom prst="line">
                          <a:avLst/>
                        </a:prstGeom>
                        <a:ln w="57150"/>
                      </p:spPr>
                      <p:style>
                        <a:lnRef idx="1">
                          <a:schemeClr val="dk1"/>
                        </a:lnRef>
                        <a:fillRef idx="0">
                          <a:schemeClr val="dk1"/>
                        </a:fillRef>
                        <a:effectRef idx="0">
                          <a:schemeClr val="dk1"/>
                        </a:effectRef>
                        <a:fontRef idx="minor">
                          <a:schemeClr val="tx1"/>
                        </a:fontRef>
                      </p:style>
                    </p:cxnSp>
                    <p:cxnSp>
                      <p:nvCxnSpPr>
                        <p:cNvPr id="122" name="Straight Connector 121"/>
                        <p:cNvCxnSpPr/>
                        <p:nvPr/>
                      </p:nvCxnSpPr>
                      <p:spPr>
                        <a:xfrm>
                          <a:off x="21731820" y="12638118"/>
                          <a:ext cx="71720" cy="278411"/>
                        </a:xfrm>
                        <a:prstGeom prst="line">
                          <a:avLst/>
                        </a:prstGeom>
                        <a:ln w="57150"/>
                      </p:spPr>
                      <p:style>
                        <a:lnRef idx="1">
                          <a:schemeClr val="dk1"/>
                        </a:lnRef>
                        <a:fillRef idx="0">
                          <a:schemeClr val="dk1"/>
                        </a:fillRef>
                        <a:effectRef idx="0">
                          <a:schemeClr val="dk1"/>
                        </a:effectRef>
                        <a:fontRef idx="minor">
                          <a:schemeClr val="tx1"/>
                        </a:fontRef>
                      </p:style>
                    </p:cxnSp>
                  </p:grpSp>
                  <p:grpSp>
                    <p:nvGrpSpPr>
                      <p:cNvPr id="27" name="Group 26"/>
                      <p:cNvGrpSpPr/>
                      <p:nvPr/>
                    </p:nvGrpSpPr>
                    <p:grpSpPr>
                      <a:xfrm>
                        <a:off x="17731816" y="19699802"/>
                        <a:ext cx="341441" cy="341529"/>
                        <a:chOff x="17794159" y="19665322"/>
                        <a:chExt cx="806115" cy="806323"/>
                      </a:xfrm>
                    </p:grpSpPr>
                    <p:sp>
                      <p:nvSpPr>
                        <p:cNvPr id="109" name="Oval 108"/>
                        <p:cNvSpPr/>
                        <p:nvPr/>
                      </p:nvSpPr>
                      <p:spPr>
                        <a:xfrm>
                          <a:off x="17794159" y="19665530"/>
                          <a:ext cx="806115" cy="806115"/>
                        </a:xfrm>
                        <a:prstGeom prst="ellipse">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10" name="Isosceles Triangle 109"/>
                        <p:cNvSpPr/>
                        <p:nvPr/>
                      </p:nvSpPr>
                      <p:spPr>
                        <a:xfrm>
                          <a:off x="18013138" y="20068588"/>
                          <a:ext cx="374463" cy="349470"/>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11" name="Isosceles Triangle 110"/>
                        <p:cNvSpPr/>
                        <p:nvPr/>
                      </p:nvSpPr>
                      <p:spPr>
                        <a:xfrm rot="10800000">
                          <a:off x="18017926" y="19725037"/>
                          <a:ext cx="374463" cy="349470"/>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12" name="Oval 111"/>
                        <p:cNvSpPr/>
                        <p:nvPr/>
                      </p:nvSpPr>
                      <p:spPr>
                        <a:xfrm>
                          <a:off x="18050047" y="19665322"/>
                          <a:ext cx="310793" cy="19297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13" name="Oval 112"/>
                        <p:cNvSpPr/>
                        <p:nvPr/>
                      </p:nvSpPr>
                      <p:spPr>
                        <a:xfrm>
                          <a:off x="18047825" y="20269073"/>
                          <a:ext cx="310793" cy="19297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sp>
                    <p:nvSpPr>
                      <p:cNvPr id="153" name="Oval 152"/>
                      <p:cNvSpPr/>
                      <p:nvPr/>
                    </p:nvSpPr>
                    <p:spPr>
                      <a:xfrm>
                        <a:off x="16523771" y="21352213"/>
                        <a:ext cx="293370" cy="29337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54" name="Oval 153"/>
                      <p:cNvSpPr/>
                      <p:nvPr/>
                    </p:nvSpPr>
                    <p:spPr>
                      <a:xfrm>
                        <a:off x="16960777" y="21336812"/>
                        <a:ext cx="293370" cy="29337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55" name="Oval 154"/>
                      <p:cNvSpPr/>
                      <p:nvPr/>
                    </p:nvSpPr>
                    <p:spPr>
                      <a:xfrm>
                        <a:off x="18115999" y="21394273"/>
                        <a:ext cx="293370" cy="29337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grpSp>
              </p:grpSp>
              <p:sp>
                <p:nvSpPr>
                  <p:cNvPr id="198" name="TextBox 197"/>
                  <p:cNvSpPr txBox="1"/>
                  <p:nvPr/>
                </p:nvSpPr>
                <p:spPr>
                  <a:xfrm>
                    <a:off x="11216640" y="22427625"/>
                    <a:ext cx="9509760" cy="584775"/>
                  </a:xfrm>
                  <a:prstGeom prst="rect">
                    <a:avLst/>
                  </a:prstGeom>
                  <a:noFill/>
                </p:spPr>
                <p:txBody>
                  <a:bodyPr wrap="square" rtlCol="0">
                    <a:spAutoFit/>
                  </a:bodyPr>
                  <a:lstStyle/>
                  <a:p>
                    <a:r>
                      <a:rPr lang="en-US" sz="1600" dirty="0" smtClean="0"/>
                      <a:t>Top and side view of the robot model’s convex support polygon and an induced tipping moment. The tipping moment is caused by the center of gravity being outside of the convex support polygon.</a:t>
                    </a:r>
                    <a:endParaRPr lang="en-US" sz="1600" dirty="0"/>
                  </a:p>
                </p:txBody>
              </p:sp>
            </p:grpSp>
            <p:sp>
              <p:nvSpPr>
                <p:cNvPr id="160" name="TextBox 159"/>
                <p:cNvSpPr txBox="1"/>
                <p:nvPr/>
              </p:nvSpPr>
              <p:spPr>
                <a:xfrm>
                  <a:off x="19114356" y="19706307"/>
                  <a:ext cx="1943665" cy="338554"/>
                </a:xfrm>
                <a:prstGeom prst="rect">
                  <a:avLst/>
                </a:prstGeom>
                <a:noFill/>
              </p:spPr>
              <p:txBody>
                <a:bodyPr wrap="square" rtlCol="0">
                  <a:spAutoFit/>
                </a:bodyPr>
                <a:lstStyle/>
                <a:p>
                  <a:r>
                    <a:rPr lang="en-US" sz="1600" dirty="0" smtClean="0"/>
                    <a:t>Center of Gravity</a:t>
                  </a:r>
                  <a:endParaRPr lang="en-US" sz="1600" dirty="0"/>
                </a:p>
              </p:txBody>
            </p:sp>
            <p:sp>
              <p:nvSpPr>
                <p:cNvPr id="161" name="TextBox 160"/>
                <p:cNvSpPr txBox="1"/>
                <p:nvPr/>
              </p:nvSpPr>
              <p:spPr>
                <a:xfrm>
                  <a:off x="11463867" y="19041515"/>
                  <a:ext cx="2275239" cy="338554"/>
                </a:xfrm>
                <a:prstGeom prst="rect">
                  <a:avLst/>
                </a:prstGeom>
                <a:noFill/>
              </p:spPr>
              <p:txBody>
                <a:bodyPr wrap="square" rtlCol="0">
                  <a:spAutoFit/>
                </a:bodyPr>
                <a:lstStyle/>
                <a:p>
                  <a:r>
                    <a:rPr lang="en-US" sz="1600" dirty="0" smtClean="0"/>
                    <a:t>Convex Support Polygon</a:t>
                  </a:r>
                  <a:endParaRPr lang="en-US" sz="1600" dirty="0"/>
                </a:p>
              </p:txBody>
            </p:sp>
            <p:cxnSp>
              <p:nvCxnSpPr>
                <p:cNvPr id="1049" name="Straight Arrow Connector 1048"/>
                <p:cNvCxnSpPr>
                  <a:endCxn id="153" idx="1"/>
                </p:cNvCxnSpPr>
                <p:nvPr/>
              </p:nvCxnSpPr>
              <p:spPr>
                <a:xfrm>
                  <a:off x="15661313" y="21568929"/>
                  <a:ext cx="935901" cy="84204"/>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1051" name="Straight Arrow Connector 1050"/>
                <p:cNvCxnSpPr>
                  <a:stCxn id="1045" idx="1"/>
                  <a:endCxn id="133" idx="5"/>
                </p:cNvCxnSpPr>
                <p:nvPr/>
              </p:nvCxnSpPr>
              <p:spPr>
                <a:xfrm flipH="1" flipV="1">
                  <a:off x="12818017" y="21118087"/>
                  <a:ext cx="1254960" cy="463304"/>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1053" name="Straight Arrow Connector 1052"/>
                <p:cNvCxnSpPr/>
                <p:nvPr/>
              </p:nvCxnSpPr>
              <p:spPr>
                <a:xfrm>
                  <a:off x="13569050" y="19215381"/>
                  <a:ext cx="288306" cy="614318"/>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1055" name="Straight Arrow Connector 1054"/>
                <p:cNvCxnSpPr>
                  <a:stCxn id="160" idx="1"/>
                  <a:endCxn id="109" idx="6"/>
                </p:cNvCxnSpPr>
                <p:nvPr/>
              </p:nvCxnSpPr>
              <p:spPr>
                <a:xfrm flipH="1">
                  <a:off x="18103737" y="19875584"/>
                  <a:ext cx="1010619" cy="252984"/>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141" name="Curved Down Arrow 140"/>
                <p:cNvSpPr/>
                <p:nvPr/>
              </p:nvSpPr>
              <p:spPr>
                <a:xfrm rot="4287215">
                  <a:off x="17696693" y="19423189"/>
                  <a:ext cx="1617838" cy="800973"/>
                </a:xfrm>
                <a:prstGeom prst="curvedDownArrow">
                  <a:avLst>
                    <a:gd name="adj1" fmla="val 0"/>
                    <a:gd name="adj2" fmla="val 22149"/>
                    <a:gd name="adj3" fmla="val 14852"/>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sp>
              <p:nvSpPr>
                <p:cNvPr id="183" name="TextBox 182"/>
                <p:cNvSpPr txBox="1"/>
                <p:nvPr/>
              </p:nvSpPr>
              <p:spPr>
                <a:xfrm>
                  <a:off x="19141944" y="19046104"/>
                  <a:ext cx="1943665" cy="338554"/>
                </a:xfrm>
                <a:prstGeom prst="rect">
                  <a:avLst/>
                </a:prstGeom>
                <a:noFill/>
              </p:spPr>
              <p:txBody>
                <a:bodyPr wrap="square" rtlCol="0">
                  <a:spAutoFit/>
                </a:bodyPr>
                <a:lstStyle/>
                <a:p>
                  <a:r>
                    <a:rPr lang="en-US" sz="1600" dirty="0" smtClean="0"/>
                    <a:t>Tipping Moment</a:t>
                  </a:r>
                  <a:endParaRPr lang="en-US" sz="1600" dirty="0"/>
                </a:p>
              </p:txBody>
            </p:sp>
            <p:cxnSp>
              <p:nvCxnSpPr>
                <p:cNvPr id="185" name="Straight Arrow Connector 184"/>
                <p:cNvCxnSpPr>
                  <a:stCxn id="183" idx="1"/>
                  <a:endCxn id="141" idx="0"/>
                </p:cNvCxnSpPr>
                <p:nvPr/>
              </p:nvCxnSpPr>
              <p:spPr>
                <a:xfrm flipH="1">
                  <a:off x="18871193" y="19215381"/>
                  <a:ext cx="270751" cy="438862"/>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158" name="Straight Arrow Connector 157"/>
                <p:cNvCxnSpPr>
                  <a:endCxn id="131" idx="3"/>
                </p:cNvCxnSpPr>
                <p:nvPr/>
              </p:nvCxnSpPr>
              <p:spPr>
                <a:xfrm flipV="1">
                  <a:off x="13569050" y="20301639"/>
                  <a:ext cx="1009775" cy="36304"/>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grpSp>
        </p:grpSp>
      </p:grpSp>
      <p:sp>
        <p:nvSpPr>
          <p:cNvPr id="206" name="TextBox 205"/>
          <p:cNvSpPr txBox="1"/>
          <p:nvPr/>
        </p:nvSpPr>
        <p:spPr>
          <a:xfrm>
            <a:off x="24931288" y="20883660"/>
            <a:ext cx="9525000" cy="892552"/>
          </a:xfrm>
          <a:prstGeom prst="rect">
            <a:avLst/>
          </a:prstGeom>
          <a:noFill/>
        </p:spPr>
        <p:txBody>
          <a:bodyPr wrap="square" rtlCol="0">
            <a:spAutoFit/>
          </a:bodyPr>
          <a:lstStyle/>
          <a:p>
            <a:r>
              <a:rPr lang="en-US" sz="3200" b="1" dirty="0" smtClean="0"/>
              <a:t>Conclusion</a:t>
            </a:r>
          </a:p>
          <a:p>
            <a:pPr marL="342900" indent="-342900">
              <a:buFont typeface="Arial" panose="020B0604020202020204" pitchFamily="34" charset="0"/>
              <a:buChar char="•"/>
            </a:pPr>
            <a:r>
              <a:rPr lang="en-US" sz="2000" dirty="0" smtClean="0"/>
              <a:t>Robots are hard. No, seriously.</a:t>
            </a:r>
          </a:p>
        </p:txBody>
      </p:sp>
      <p:sp>
        <p:nvSpPr>
          <p:cNvPr id="207" name="TextBox 206"/>
          <p:cNvSpPr txBox="1"/>
          <p:nvPr/>
        </p:nvSpPr>
        <p:spPr>
          <a:xfrm>
            <a:off x="24931288" y="24416381"/>
            <a:ext cx="9525000" cy="3970318"/>
          </a:xfrm>
          <a:prstGeom prst="rect">
            <a:avLst/>
          </a:prstGeom>
          <a:noFill/>
        </p:spPr>
        <p:txBody>
          <a:bodyPr wrap="square" rtlCol="0">
            <a:spAutoFit/>
          </a:bodyPr>
          <a:lstStyle/>
          <a:p>
            <a:r>
              <a:rPr lang="en-US" sz="3200" b="1" dirty="0" smtClean="0"/>
              <a:t>Future Work</a:t>
            </a:r>
          </a:p>
          <a:p>
            <a:pPr marL="342900" indent="-342900">
              <a:buFont typeface="Arial" panose="020B0604020202020204" pitchFamily="34" charset="0"/>
              <a:buChar char="•"/>
            </a:pPr>
            <a:r>
              <a:rPr lang="en-US" sz="2000" dirty="0" smtClean="0"/>
              <a:t>Controlling the robot with a cellphone application</a:t>
            </a:r>
          </a:p>
          <a:p>
            <a:pPr marL="342900" indent="-342900">
              <a:buFont typeface="Arial" panose="020B0604020202020204" pitchFamily="34" charset="0"/>
              <a:buChar char="•"/>
            </a:pPr>
            <a:r>
              <a:rPr lang="en-US" sz="2000" dirty="0" smtClean="0"/>
              <a:t>Integrating gyroscopes and force sensors to determine real time stability</a:t>
            </a:r>
          </a:p>
          <a:p>
            <a:pPr marL="342900" indent="-342900">
              <a:buFont typeface="Arial" panose="020B0604020202020204" pitchFamily="34" charset="0"/>
              <a:buChar char="•"/>
            </a:pPr>
            <a:r>
              <a:rPr lang="en-US" sz="2000" dirty="0" smtClean="0"/>
              <a:t>Foot trajectory optimization</a:t>
            </a:r>
          </a:p>
          <a:p>
            <a:pPr marL="342900" indent="-342900">
              <a:buFont typeface="Arial" panose="020B0604020202020204" pitchFamily="34" charset="0"/>
              <a:buChar char="•"/>
            </a:pPr>
            <a:r>
              <a:rPr lang="en-US" sz="2000" dirty="0" smtClean="0"/>
              <a:t>Mechanical design optimizations</a:t>
            </a:r>
          </a:p>
          <a:p>
            <a:pPr marL="342900" indent="-342900">
              <a:buFont typeface="Arial" panose="020B0604020202020204" pitchFamily="34" charset="0"/>
              <a:buChar char="•"/>
            </a:pPr>
            <a:r>
              <a:rPr lang="en-US" sz="2000" dirty="0" smtClean="0"/>
              <a:t>Implementation of dynamically stable but statically unstable gaits</a:t>
            </a:r>
            <a:endParaRPr lang="en-US" sz="2000" dirty="0"/>
          </a:p>
          <a:p>
            <a:pPr marL="342900" indent="-342900">
              <a:buFont typeface="Arial" panose="020B0604020202020204" pitchFamily="34" charset="0"/>
              <a:buChar char="•"/>
            </a:pPr>
            <a:r>
              <a:rPr lang="en-US" sz="2000" dirty="0" smtClean="0"/>
              <a:t>CAN network development</a:t>
            </a:r>
          </a:p>
          <a:p>
            <a:pPr marL="342900" indent="-342900">
              <a:buFont typeface="Arial" panose="020B0604020202020204" pitchFamily="34" charset="0"/>
              <a:buChar char="•"/>
            </a:pPr>
            <a:r>
              <a:rPr lang="en-US" sz="2000" dirty="0" smtClean="0"/>
              <a:t>Air supply mounting on robot chassis</a:t>
            </a:r>
          </a:p>
          <a:p>
            <a:pPr marL="342900" indent="-342900">
              <a:buFont typeface="Arial" panose="020B0604020202020204" pitchFamily="34" charset="0"/>
              <a:buChar char="•"/>
            </a:pPr>
            <a:r>
              <a:rPr lang="en-US" sz="2000" dirty="0" smtClean="0"/>
              <a:t>External disturbance resistance</a:t>
            </a:r>
          </a:p>
          <a:p>
            <a:pPr marL="342900" indent="-342900">
              <a:buFont typeface="Arial" panose="020B0604020202020204" pitchFamily="34" charset="0"/>
              <a:buChar char="•"/>
            </a:pPr>
            <a:r>
              <a:rPr lang="en-US" sz="2000" dirty="0" smtClean="0"/>
              <a:t>Feed forward control design and implementation</a:t>
            </a:r>
          </a:p>
          <a:p>
            <a:pPr marL="342900" indent="-342900">
              <a:buFont typeface="Arial" panose="020B0604020202020204" pitchFamily="34" charset="0"/>
              <a:buChar char="•"/>
            </a:pPr>
            <a:r>
              <a:rPr lang="en-US" sz="2000" dirty="0" smtClean="0"/>
              <a:t>Autonomous navigation</a:t>
            </a:r>
          </a:p>
          <a:p>
            <a:pPr marL="342900" indent="-342900">
              <a:buFont typeface="Arial" panose="020B0604020202020204" pitchFamily="34" charset="0"/>
              <a:buChar char="•"/>
            </a:pPr>
            <a:r>
              <a:rPr lang="en-US" sz="2000" dirty="0" smtClean="0"/>
              <a:t>Embedded valve driver creation</a:t>
            </a:r>
          </a:p>
        </p:txBody>
      </p:sp>
      <p:sp>
        <p:nvSpPr>
          <p:cNvPr id="209" name="TextBox 208"/>
          <p:cNvSpPr txBox="1"/>
          <p:nvPr/>
        </p:nvSpPr>
        <p:spPr>
          <a:xfrm>
            <a:off x="569064" y="6861844"/>
            <a:ext cx="9525000" cy="1815882"/>
          </a:xfrm>
          <a:prstGeom prst="rect">
            <a:avLst/>
          </a:prstGeom>
          <a:noFill/>
        </p:spPr>
        <p:txBody>
          <a:bodyPr wrap="square" rtlCol="0">
            <a:spAutoFit/>
          </a:bodyPr>
          <a:lstStyle/>
          <a:p>
            <a:pPr lvl="0"/>
            <a:r>
              <a:rPr lang="en-US" sz="3200" b="1" dirty="0" smtClean="0"/>
              <a:t>Objective</a:t>
            </a:r>
          </a:p>
          <a:p>
            <a:pPr algn="just"/>
            <a:r>
              <a:rPr lang="en-US" sz="2000" dirty="0" smtClean="0"/>
              <a:t>To address the existing challenges an educational robotics platform was developed to increase student interest in STEM fields, fluid power, and robotics through outreach opportunities, laboratory exercises, and research experiences.</a:t>
            </a:r>
            <a:endParaRPr lang="en-US" sz="2000" dirty="0"/>
          </a:p>
          <a:p>
            <a:endParaRPr lang="en-US" sz="2000" dirty="0"/>
          </a:p>
        </p:txBody>
      </p:sp>
      <p:grpSp>
        <p:nvGrpSpPr>
          <p:cNvPr id="173" name="Group 172"/>
          <p:cNvGrpSpPr/>
          <p:nvPr/>
        </p:nvGrpSpPr>
        <p:grpSpPr>
          <a:xfrm>
            <a:off x="10972800" y="22479000"/>
            <a:ext cx="9784080" cy="4962315"/>
            <a:chOff x="10972800" y="22479000"/>
            <a:chExt cx="9784080" cy="4962315"/>
          </a:xfrm>
        </p:grpSpPr>
        <p:grpSp>
          <p:nvGrpSpPr>
            <p:cNvPr id="1044" name="Group 1043"/>
            <p:cNvGrpSpPr/>
            <p:nvPr/>
          </p:nvGrpSpPr>
          <p:grpSpPr>
            <a:xfrm>
              <a:off x="10972800" y="22479000"/>
              <a:ext cx="9555480" cy="4239483"/>
              <a:chOff x="11186160" y="21889790"/>
              <a:chExt cx="9555480" cy="4239483"/>
            </a:xfrm>
          </p:grpSpPr>
          <p:pic>
            <p:nvPicPr>
              <p:cNvPr id="105" name="Picture 104" descr="D:\MyDocs\Desktop\Gaits.png"/>
              <p:cNvPicPr/>
              <p:nvPr/>
            </p:nvPicPr>
            <p:blipFill>
              <a:blip r:embed="rId11">
                <a:extLst>
                  <a:ext uri="{28A0092B-C50C-407E-A947-70E740481C1C}">
                    <a14:useLocalDpi xmlns:a14="http://schemas.microsoft.com/office/drawing/2010/main" val="0"/>
                  </a:ext>
                </a:extLst>
              </a:blip>
              <a:srcRect/>
              <a:stretch>
                <a:fillRect/>
              </a:stretch>
            </p:blipFill>
            <p:spPr bwMode="auto">
              <a:xfrm>
                <a:off x="11201400" y="22726385"/>
                <a:ext cx="9540240" cy="3402888"/>
              </a:xfrm>
              <a:prstGeom prst="rect">
                <a:avLst/>
              </a:prstGeom>
              <a:noFill/>
              <a:ln>
                <a:noFill/>
              </a:ln>
            </p:spPr>
          </p:pic>
          <p:sp>
            <p:nvSpPr>
              <p:cNvPr id="152" name="TextBox 151"/>
              <p:cNvSpPr txBox="1"/>
              <p:nvPr/>
            </p:nvSpPr>
            <p:spPr>
              <a:xfrm>
                <a:off x="11186160" y="21889790"/>
                <a:ext cx="9540240" cy="707886"/>
              </a:xfrm>
              <a:prstGeom prst="rect">
                <a:avLst/>
              </a:prstGeom>
              <a:noFill/>
            </p:spPr>
            <p:txBody>
              <a:bodyPr wrap="square" rtlCol="0">
                <a:spAutoFit/>
              </a:bodyPr>
              <a:lstStyle/>
              <a:p>
                <a:r>
                  <a:rPr lang="en-US" sz="2000" dirty="0"/>
                  <a:t>The four gaits examined during the project were drag, creep, and walk. A diagram of leg actuations can be seen below for each gait</a:t>
                </a:r>
                <a:r>
                  <a:rPr lang="en-US" sz="2000" dirty="0" smtClean="0"/>
                  <a:t>:</a:t>
                </a:r>
                <a:endParaRPr lang="en-US" sz="2000" dirty="0"/>
              </a:p>
            </p:txBody>
          </p:sp>
        </p:grpSp>
        <p:sp>
          <p:nvSpPr>
            <p:cNvPr id="211" name="TextBox 210"/>
            <p:cNvSpPr txBox="1"/>
            <p:nvPr/>
          </p:nvSpPr>
          <p:spPr>
            <a:xfrm>
              <a:off x="11247120" y="26856540"/>
              <a:ext cx="9509760" cy="584775"/>
            </a:xfrm>
            <a:prstGeom prst="rect">
              <a:avLst/>
            </a:prstGeom>
            <a:noFill/>
          </p:spPr>
          <p:txBody>
            <a:bodyPr wrap="square" rtlCol="0">
              <a:spAutoFit/>
            </a:bodyPr>
            <a:lstStyle/>
            <a:p>
              <a:r>
                <a:rPr lang="en-US" sz="1600" dirty="0" smtClean="0"/>
                <a:t>Three slow gait patterns for a four legged robot. The drag and creep gait involve moving a single leg, and are statically stable. The walk gait involves moving two legs at once, and is dynamically stable.</a:t>
              </a:r>
              <a:endParaRPr lang="en-US" sz="1600" dirty="0"/>
            </a:p>
          </p:txBody>
        </p:sp>
      </p:grpSp>
      <p:grpSp>
        <p:nvGrpSpPr>
          <p:cNvPr id="7" name="Group 6"/>
          <p:cNvGrpSpPr/>
          <p:nvPr/>
        </p:nvGrpSpPr>
        <p:grpSpPr>
          <a:xfrm>
            <a:off x="12144281" y="11453418"/>
            <a:ext cx="7444740" cy="3559210"/>
            <a:chOff x="12256770" y="11762609"/>
            <a:chExt cx="7444740" cy="3559210"/>
          </a:xfrm>
        </p:grpSpPr>
        <p:pic>
          <p:nvPicPr>
            <p:cNvPr id="16" name="Picture 15" descr="D:\MyDocs\Documents\Senior Design Git\AgileRoboticControls\System Modelling\Mechanical\Pneumatics\Sample Circuit.png"/>
            <p:cNvPicPr/>
            <p:nvPr/>
          </p:nvPicPr>
          <p:blipFill>
            <a:blip r:embed="rId12">
              <a:extLst>
                <a:ext uri="{BEBA8EAE-BF5A-486C-A8C5-ECC9F3942E4B}">
                  <a14:imgProps xmlns:a14="http://schemas.microsoft.com/office/drawing/2010/main">
                    <a14:imgLayer r:embed="rId13">
                      <a14:imgEffect>
                        <a14:backgroundRemoval t="1867" b="96533" l="2541" r="97967">
                          <a14:foregroundMark x1="4574" y1="18133" x2="95807" y2="86133"/>
                          <a14:foregroundMark x1="97967" y1="11200" x2="2795" y2="87467"/>
                          <a14:foregroundMark x1="3685" y1="95467" x2="24524" y2="96800"/>
                          <a14:foregroundMark x1="20330" y1="14933" x2="57942" y2="17333"/>
                          <a14:foregroundMark x1="60610" y1="2133" x2="82592" y2="1867"/>
                          <a14:foregroundMark x1="75476" y1="22667" x2="62897" y2="25333"/>
                          <a14:foregroundMark x1="74333" y1="16800" x2="81957" y2="21867"/>
                          <a14:foregroundMark x1="63659" y1="45600" x2="79924" y2="42400"/>
                          <a14:foregroundMark x1="73825" y1="52000" x2="66328" y2="52000"/>
                          <a14:backgroundMark x1="762" y1="3467" x2="27319" y2="4800"/>
                        </a14:backgroundRemoval>
                      </a14:imgEffect>
                    </a14:imgLayer>
                  </a14:imgProps>
                </a:ext>
                <a:ext uri="{28A0092B-C50C-407E-A947-70E740481C1C}">
                  <a14:useLocalDpi xmlns:a14="http://schemas.microsoft.com/office/drawing/2010/main" val="0"/>
                </a:ext>
              </a:extLst>
            </a:blip>
            <a:srcRect/>
            <a:stretch>
              <a:fillRect/>
            </a:stretch>
          </p:blipFill>
          <p:spPr bwMode="auto">
            <a:xfrm>
              <a:off x="12256770" y="11762609"/>
              <a:ext cx="7444740" cy="3139440"/>
            </a:xfrm>
            <a:prstGeom prst="rect">
              <a:avLst/>
            </a:prstGeom>
            <a:noFill/>
            <a:ln>
              <a:noFill/>
            </a:ln>
          </p:spPr>
        </p:pic>
        <p:sp>
          <p:nvSpPr>
            <p:cNvPr id="6" name="TextBox 5"/>
            <p:cNvSpPr txBox="1"/>
            <p:nvPr/>
          </p:nvSpPr>
          <p:spPr>
            <a:xfrm>
              <a:off x="14286935" y="14983265"/>
              <a:ext cx="3568113" cy="338554"/>
            </a:xfrm>
            <a:prstGeom prst="rect">
              <a:avLst/>
            </a:prstGeom>
            <a:noFill/>
          </p:spPr>
          <p:txBody>
            <a:bodyPr wrap="square" rtlCol="0">
              <a:spAutoFit/>
            </a:bodyPr>
            <a:lstStyle/>
            <a:p>
              <a:pPr algn="ctr"/>
              <a:r>
                <a:rPr lang="en-US" sz="1600" dirty="0" smtClean="0"/>
                <a:t>Pneumatic Circuit Diagram</a:t>
              </a:r>
              <a:endParaRPr lang="en-US" sz="1600" dirty="0"/>
            </a:p>
          </p:txBody>
        </p:sp>
      </p:grpSp>
      <p:pic>
        <p:nvPicPr>
          <p:cNvPr id="159" name="Picture 158"/>
          <p:cNvPicPr/>
          <p:nvPr/>
        </p:nvPicPr>
        <p:blipFill rotWithShape="1">
          <a:blip r:embed="rId14">
            <a:extLst>
              <a:ext uri="{BEBA8EAE-BF5A-486C-A8C5-ECC9F3942E4B}">
                <a14:imgProps xmlns:a14="http://schemas.microsoft.com/office/drawing/2010/main">
                  <a14:imgLayer r:embed="rId15">
                    <a14:imgEffect>
                      <a14:sharpenSoften amount="50000"/>
                    </a14:imgEffect>
                  </a14:imgLayer>
                </a14:imgProps>
              </a:ext>
              <a:ext uri="{28A0092B-C50C-407E-A947-70E740481C1C}">
                <a14:useLocalDpi xmlns:a14="http://schemas.microsoft.com/office/drawing/2010/main" val="0"/>
              </a:ext>
            </a:extLst>
          </a:blip>
          <a:srcRect l="11132" r="28321" b="27402"/>
          <a:stretch/>
        </p:blipFill>
        <p:spPr bwMode="auto">
          <a:xfrm>
            <a:off x="34366200" y="360354"/>
            <a:ext cx="1759585" cy="1158240"/>
          </a:xfrm>
          <a:prstGeom prst="rect">
            <a:avLst/>
          </a:prstGeom>
          <a:ln>
            <a:noFill/>
          </a:ln>
          <a:extLst>
            <a:ext uri="{53640926-AAD7-44D8-BBD7-CCE9431645EC}">
              <a14:shadowObscured xmlns:a14="http://schemas.microsoft.com/office/drawing/2010/main"/>
            </a:ext>
          </a:extLst>
        </p:spPr>
      </p:pic>
      <p:pic>
        <p:nvPicPr>
          <p:cNvPr id="162" name="Picture 161" descr="D:\MyDocs\Documents\GitHub\AgileRoboticControls\System Modelling\Control\Control - Implementation.png"/>
          <p:cNvPicPr/>
          <p:nvPr/>
        </p:nvPicPr>
        <p:blipFill>
          <a:blip r:embed="rId16">
            <a:extLst>
              <a:ext uri="{28A0092B-C50C-407E-A947-70E740481C1C}">
                <a14:useLocalDpi xmlns:a14="http://schemas.microsoft.com/office/drawing/2010/main" val="0"/>
              </a:ext>
            </a:extLst>
          </a:blip>
          <a:srcRect/>
          <a:stretch>
            <a:fillRect/>
          </a:stretch>
        </p:blipFill>
        <p:spPr bwMode="auto">
          <a:xfrm>
            <a:off x="24918013" y="18135600"/>
            <a:ext cx="9431294" cy="1925001"/>
          </a:xfrm>
          <a:prstGeom prst="rect">
            <a:avLst/>
          </a:prstGeom>
          <a:noFill/>
          <a:ln>
            <a:noFill/>
          </a:ln>
        </p:spPr>
      </p:pic>
    </p:spTree>
    <p:extLst>
      <p:ext uri="{BB962C8B-B14F-4D97-AF65-F5344CB8AC3E}">
        <p14:creationId xmlns:p14="http://schemas.microsoft.com/office/powerpoint/2010/main" val="12493563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502</TotalTime>
  <Words>970</Words>
  <Application>Microsoft Office PowerPoint</Application>
  <PresentationFormat>Custom</PresentationFormat>
  <Paragraphs>83</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Times New Roman</vt:lpstr>
      <vt:lpstr>Office Theme</vt:lpstr>
      <vt:lpstr>PowerPoint Presentation</vt:lpstr>
    </vt:vector>
  </TitlesOfParts>
  <Company>Milwaukee School of Engineering</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Administrator</dc:creator>
  <cp:lastModifiedBy>Beaver, Logan</cp:lastModifiedBy>
  <cp:revision>34</cp:revision>
  <dcterms:created xsi:type="dcterms:W3CDTF">2015-05-06T15:05:02Z</dcterms:created>
  <dcterms:modified xsi:type="dcterms:W3CDTF">2015-05-15T15:40:13Z</dcterms:modified>
</cp:coreProperties>
</file>