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33" d="100"/>
          <a:sy n="33" d="100"/>
        </p:scale>
        <p:origin x="509" y="67"/>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5/14/2015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581"/>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2100" y="60603"/>
            <a:ext cx="1524000" cy="1524000"/>
          </a:xfrm>
          <a:prstGeom prst="rect">
            <a:avLst/>
          </a:prstGeom>
        </p:spPr>
      </p:pic>
      <p:grpSp>
        <p:nvGrpSpPr>
          <p:cNvPr id="6" name="Group 5"/>
          <p:cNvGrpSpPr/>
          <p:nvPr/>
        </p:nvGrpSpPr>
        <p:grpSpPr>
          <a:xfrm>
            <a:off x="3086100" y="27321"/>
            <a:ext cx="2648310" cy="439947"/>
            <a:chOff x="6461183" y="94891"/>
            <a:chExt cx="2648310" cy="439947"/>
          </a:xfrm>
        </p:grpSpPr>
        <p:sp>
          <p:nvSpPr>
            <p:cNvPr id="7" name="Rectangle 6"/>
            <p:cNvSpPr/>
            <p:nvPr/>
          </p:nvSpPr>
          <p:spPr>
            <a:xfrm>
              <a:off x="6461183" y="94891"/>
              <a:ext cx="2648310" cy="439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125" y="189707"/>
              <a:ext cx="2419350" cy="247650"/>
            </a:xfrm>
            <a:prstGeom prst="rect">
              <a:avLst/>
            </a:prstGeom>
          </p:spPr>
        </p:pic>
      </p:grpSp>
      <p:pic>
        <p:nvPicPr>
          <p:cNvPr id="9" name="Picture 2" descr="http://www.clustervision.com/sites/default/files/images/Emerson-logo.previe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0042" y="670419"/>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201400" y="3886200"/>
            <a:ext cx="9525000" cy="4585871"/>
          </a:xfrm>
          <a:prstGeom prst="rect">
            <a:avLst/>
          </a:prstGeom>
          <a:noFill/>
        </p:spPr>
        <p:txBody>
          <a:bodyPr wrap="square" rtlCol="0">
            <a:spAutoFit/>
          </a:bodyPr>
          <a:lstStyle/>
          <a:p>
            <a:pPr lvl="0"/>
            <a:r>
              <a:rPr lang="en-US" sz="3200" b="1" dirty="0" smtClean="0"/>
              <a:t>Design Constraints/Criteria</a:t>
            </a:r>
          </a:p>
          <a:p>
            <a:pPr marL="342900" lvl="0" indent="-342900">
              <a:buFont typeface="Arial" panose="020B0604020202020204" pitchFamily="34" charset="0"/>
              <a:buChar char="•"/>
            </a:pPr>
            <a:r>
              <a:rPr lang="en-US" sz="2000" dirty="0" smtClean="0"/>
              <a:t>A </a:t>
            </a:r>
            <a:r>
              <a:rPr lang="en-US" sz="2000" dirty="0"/>
              <a:t>maximum weight of 35 kg for portability</a:t>
            </a:r>
          </a:p>
          <a:p>
            <a:pPr marL="342900" lvl="0" indent="-342900">
              <a:buFont typeface="Arial" panose="020B0604020202020204" pitchFamily="34" charset="0"/>
              <a:buChar char="•"/>
            </a:pPr>
            <a:r>
              <a:rPr lang="en-US" sz="2000" dirty="0"/>
              <a:t>Maximum size of 0.75 m x 0.75 m x 1.0 m box for portability</a:t>
            </a:r>
          </a:p>
          <a:p>
            <a:pPr marL="342900" lvl="0" indent="-342900">
              <a:buFont typeface="Arial" panose="020B0604020202020204" pitchFamily="34" charset="0"/>
              <a:buChar char="•"/>
            </a:pPr>
            <a:r>
              <a:rPr lang="en-US" sz="2000" dirty="0"/>
              <a:t>Custom debug panel creation to facilitate troubleshooting</a:t>
            </a:r>
          </a:p>
          <a:p>
            <a:pPr marL="342900" lvl="0" indent="-342900">
              <a:buFont typeface="Arial" panose="020B0604020202020204" pitchFamily="34" charset="0"/>
              <a:buChar char="•"/>
            </a:pPr>
            <a:r>
              <a:rPr lang="en-US" sz="2000" dirty="0"/>
              <a:t>MATLAB and Simulink model support to allow mechanical engineering students to update control algorithms without knowledge of C/C++</a:t>
            </a:r>
          </a:p>
          <a:p>
            <a:pPr marL="342900" lvl="0" indent="-342900">
              <a:buFont typeface="Arial" panose="020B0604020202020204" pitchFamily="34" charset="0"/>
              <a:buChar char="•"/>
            </a:pPr>
            <a:r>
              <a:rPr lang="en-US" sz="2000" dirty="0"/>
              <a:t>Electronic fuses and shielding to protect the robot and operator during use and maintenance</a:t>
            </a:r>
          </a:p>
          <a:p>
            <a:pPr marL="342900" lvl="0" indent="-342900">
              <a:buFont typeface="Arial" panose="020B0604020202020204" pitchFamily="34" charset="0"/>
              <a:buChar char="•"/>
            </a:pPr>
            <a:r>
              <a:rPr lang="en-US" sz="2000" dirty="0"/>
              <a:t>Mechanical protection to reduce the risk of pinching and self-collision damage to the robot</a:t>
            </a:r>
          </a:p>
          <a:p>
            <a:pPr marL="342900" lvl="0" indent="-342900">
              <a:buFont typeface="Arial" panose="020B0604020202020204" pitchFamily="34" charset="0"/>
              <a:buChar char="•"/>
            </a:pPr>
            <a:r>
              <a:rPr lang="en-US" sz="2000" dirty="0"/>
              <a:t>An easy to access emergency stop to quickly depower the robot</a:t>
            </a:r>
          </a:p>
          <a:p>
            <a:pPr marL="342900" lvl="0" indent="-342900">
              <a:buFont typeface="Arial" panose="020B0604020202020204" pitchFamily="34" charset="0"/>
              <a:buChar char="•"/>
            </a:pPr>
            <a:r>
              <a:rPr lang="en-US" sz="2000" dirty="0"/>
              <a:t>A pressure relief valve to reduce the risk of overloading and damaging pneumatic components</a:t>
            </a:r>
          </a:p>
          <a:p>
            <a:endParaRPr lang="en-US" sz="2000" dirty="0"/>
          </a:p>
        </p:txBody>
      </p:sp>
      <p:sp>
        <p:nvSpPr>
          <p:cNvPr id="10" name="TextBox 9"/>
          <p:cNvSpPr txBox="1"/>
          <p:nvPr/>
        </p:nvSpPr>
        <p:spPr>
          <a:xfrm>
            <a:off x="515861" y="4015554"/>
            <a:ext cx="9525000" cy="3046988"/>
          </a:xfrm>
          <a:prstGeom prst="rect">
            <a:avLst/>
          </a:prstGeom>
          <a:noFill/>
        </p:spPr>
        <p:txBody>
          <a:bodyPr wrap="square" rtlCol="0">
            <a:spAutoFit/>
          </a:bodyPr>
          <a:lstStyle/>
          <a:p>
            <a:pPr lvl="0"/>
            <a:r>
              <a:rPr lang="en-US" sz="3200" b="1" dirty="0" smtClean="0"/>
              <a:t>Problem Statement</a:t>
            </a:r>
          </a:p>
          <a:p>
            <a:r>
              <a:rPr lang="en-US" sz="2000" dirty="0"/>
              <a:t>Milwaukee School of Engineering (MSOE) participates in community outreach programs where science, technology, engineering, and mathematics (STEM) topics are demonstrated to encourage younger generations to enter into STEM based degrees and careers. Having an automated control system to demonstrate and interact with would increase the excitement at these outreach programs. Development of a robot with pneumatic locomotion for the Milwaukee School of Engineering’s controls classes would give students a first-hand experience with complex control systems.</a:t>
            </a:r>
          </a:p>
          <a:p>
            <a:endParaRPr lang="en-US" sz="2000" dirty="0"/>
          </a:p>
        </p:txBody>
      </p:sp>
      <p:sp>
        <p:nvSpPr>
          <p:cNvPr id="11" name="TextBox 10"/>
          <p:cNvSpPr txBox="1"/>
          <p:nvPr/>
        </p:nvSpPr>
        <p:spPr>
          <a:xfrm>
            <a:off x="515861" y="7645122"/>
            <a:ext cx="9525000" cy="2431435"/>
          </a:xfrm>
          <a:prstGeom prst="rect">
            <a:avLst/>
          </a:prstGeom>
          <a:noFill/>
        </p:spPr>
        <p:txBody>
          <a:bodyPr wrap="square" rtlCol="0">
            <a:spAutoFit/>
          </a:bodyPr>
          <a:lstStyle/>
          <a:p>
            <a:r>
              <a:rPr lang="en-US" sz="3200" b="1" dirty="0" smtClean="0"/>
              <a:t>Mechanical Design</a:t>
            </a:r>
          </a:p>
          <a:p>
            <a:r>
              <a:rPr lang="en-US" sz="2000" dirty="0" smtClean="0"/>
              <a:t>Chassis Construction</a:t>
            </a:r>
          </a:p>
          <a:p>
            <a:pPr marL="342900" indent="-342900">
              <a:buFont typeface="Arial" panose="020B0604020202020204" pitchFamily="34" charset="0"/>
              <a:buChar char="•"/>
            </a:pPr>
            <a:r>
              <a:rPr lang="en-US" sz="2000" dirty="0" smtClean="0"/>
              <a:t>6105-T5 T-Slotted Aluminum Framing (Yield Strength = 275 </a:t>
            </a:r>
            <a:r>
              <a:rPr lang="en-US" sz="2000" dirty="0" err="1" smtClean="0"/>
              <a:t>Mpa</a:t>
            </a:r>
            <a:r>
              <a:rPr lang="en-US" sz="2000" dirty="0" smtClean="0"/>
              <a:t>)</a:t>
            </a:r>
          </a:p>
          <a:p>
            <a:pPr marL="342900" indent="-342900">
              <a:buFont typeface="Arial" panose="020B0604020202020204" pitchFamily="34" charset="0"/>
              <a:buChar char="•"/>
            </a:pPr>
            <a:r>
              <a:rPr lang="en-US" sz="2000" dirty="0" smtClean="0"/>
              <a:t>6061 Aluminum Plate</a:t>
            </a:r>
            <a:r>
              <a:rPr lang="en-US" sz="2000" dirty="0"/>
              <a:t> </a:t>
            </a:r>
            <a:r>
              <a:rPr lang="en-US" sz="2000" dirty="0" smtClean="0"/>
              <a:t>(Yield </a:t>
            </a:r>
            <a:r>
              <a:rPr lang="en-US" sz="2000" dirty="0"/>
              <a:t>Strength = </a:t>
            </a:r>
            <a:r>
              <a:rPr lang="en-US" sz="2000" dirty="0" smtClean="0"/>
              <a:t>276 </a:t>
            </a:r>
            <a:r>
              <a:rPr lang="en-US" sz="2000" dirty="0" err="1" smtClean="0"/>
              <a:t>Mpa</a:t>
            </a:r>
            <a:r>
              <a:rPr lang="en-US" sz="2000" dirty="0" smtClean="0"/>
              <a:t>)</a:t>
            </a:r>
          </a:p>
          <a:p>
            <a:r>
              <a:rPr lang="en-US" sz="2000" dirty="0" smtClean="0"/>
              <a:t>Leg Construction</a:t>
            </a:r>
          </a:p>
          <a:p>
            <a:pPr marL="342900" indent="-342900">
              <a:buFont typeface="Arial" panose="020B0604020202020204" pitchFamily="34" charset="0"/>
              <a:buChar char="•"/>
            </a:pPr>
            <a:r>
              <a:rPr lang="en-US" sz="2000" dirty="0" smtClean="0"/>
              <a:t>6061 Aluminum Bar (</a:t>
            </a:r>
            <a:r>
              <a:rPr lang="en-US" sz="2000" dirty="0"/>
              <a:t>Yield Strength = </a:t>
            </a:r>
            <a:r>
              <a:rPr lang="en-US" sz="2000" dirty="0" smtClean="0"/>
              <a:t>276 </a:t>
            </a:r>
            <a:r>
              <a:rPr lang="en-US" sz="2000" dirty="0" err="1" smtClean="0"/>
              <a:t>Mpa</a:t>
            </a:r>
            <a:r>
              <a:rPr lang="en-US" sz="2000" dirty="0" smtClean="0"/>
              <a:t>)</a:t>
            </a:r>
          </a:p>
          <a:p>
            <a:endParaRPr lang="en-US" sz="2000" dirty="0"/>
          </a:p>
        </p:txBody>
      </p:sp>
      <p:grpSp>
        <p:nvGrpSpPr>
          <p:cNvPr id="3" name="Group 2"/>
          <p:cNvGrpSpPr/>
          <p:nvPr/>
        </p:nvGrpSpPr>
        <p:grpSpPr>
          <a:xfrm>
            <a:off x="5662855" y="10813266"/>
            <a:ext cx="5011552" cy="5634355"/>
            <a:chOff x="586740" y="13258800"/>
            <a:chExt cx="5943600" cy="6624955"/>
          </a:xfrm>
        </p:grpSpPr>
        <p:pic>
          <p:nvPicPr>
            <p:cNvPr id="12" name="Picture 11"/>
            <p:cNvPicPr/>
            <p:nvPr/>
          </p:nvPicPr>
          <p:blipFill>
            <a:blip r:embed="rId6"/>
            <a:stretch>
              <a:fillRect/>
            </a:stretch>
          </p:blipFill>
          <p:spPr>
            <a:xfrm>
              <a:off x="3986774" y="13258800"/>
              <a:ext cx="2543566" cy="3586162"/>
            </a:xfrm>
            <a:prstGeom prst="rect">
              <a:avLst/>
            </a:prstGeom>
          </p:spPr>
        </p:pic>
        <p:pic>
          <p:nvPicPr>
            <p:cNvPr id="13" name="Picture 12"/>
            <p:cNvPicPr/>
            <p:nvPr/>
          </p:nvPicPr>
          <p:blipFill>
            <a:blip r:embed="rId7"/>
            <a:stretch>
              <a:fillRect/>
            </a:stretch>
          </p:blipFill>
          <p:spPr>
            <a:xfrm>
              <a:off x="614924" y="13258800"/>
              <a:ext cx="2766060" cy="3451225"/>
            </a:xfrm>
            <a:prstGeom prst="rect">
              <a:avLst/>
            </a:prstGeom>
          </p:spPr>
        </p:pic>
        <p:pic>
          <p:nvPicPr>
            <p:cNvPr id="14" name="Picture 13"/>
            <p:cNvPicPr/>
            <p:nvPr/>
          </p:nvPicPr>
          <p:blipFill>
            <a:blip r:embed="rId8"/>
            <a:stretch>
              <a:fillRect/>
            </a:stretch>
          </p:blipFill>
          <p:spPr>
            <a:xfrm>
              <a:off x="586740" y="17221200"/>
              <a:ext cx="5943600" cy="2662555"/>
            </a:xfrm>
            <a:prstGeom prst="rect">
              <a:avLst/>
            </a:prstGeom>
          </p:spPr>
        </p:pic>
      </p:grpSp>
      <p:sp>
        <p:nvSpPr>
          <p:cNvPr id="15" name="TextBox 14"/>
          <p:cNvSpPr txBox="1"/>
          <p:nvPr/>
        </p:nvSpPr>
        <p:spPr>
          <a:xfrm>
            <a:off x="11216640" y="8469510"/>
            <a:ext cx="9525000" cy="4401205"/>
          </a:xfrm>
          <a:prstGeom prst="rect">
            <a:avLst/>
          </a:prstGeom>
          <a:noFill/>
        </p:spPr>
        <p:txBody>
          <a:bodyPr wrap="square" rtlCol="0">
            <a:spAutoFit/>
          </a:bodyPr>
          <a:lstStyle/>
          <a:p>
            <a:r>
              <a:rPr lang="en-US" sz="3200" b="1" dirty="0" smtClean="0"/>
              <a:t>Pneumatic Design</a:t>
            </a:r>
          </a:p>
          <a:p>
            <a:r>
              <a:rPr lang="en-US" sz="2000" dirty="0" smtClean="0"/>
              <a:t>Using pneumatic systems as the driving force for the legs, the following components will be utilized:</a:t>
            </a:r>
          </a:p>
          <a:p>
            <a:pPr marL="342900" indent="-342900">
              <a:buFont typeface="Arial" panose="020B0604020202020204" pitchFamily="34" charset="0"/>
              <a:buChar char="•"/>
            </a:pPr>
            <a:r>
              <a:rPr lang="en-US" sz="2000" dirty="0" smtClean="0"/>
              <a:t>Double-acting, air cylinders with position feedback sensors (1.5 in. bore diameter)</a:t>
            </a:r>
          </a:p>
          <a:p>
            <a:pPr marL="342900" indent="-342900">
              <a:buFont typeface="Arial" panose="020B0604020202020204" pitchFamily="34" charset="0"/>
              <a:buChar char="•"/>
            </a:pPr>
            <a:r>
              <a:rPr lang="en-US" sz="2000" dirty="0" smtClean="0"/>
              <a:t>Two-solenoid 4 way 3 position directional control valves (0.37 </a:t>
            </a:r>
            <a:r>
              <a:rPr lang="en-US" sz="2000" dirty="0" err="1" smtClean="0"/>
              <a:t>C</a:t>
            </a:r>
            <a:r>
              <a:rPr lang="en-US" sz="2000" baseline="-25000" dirty="0" err="1" smtClean="0"/>
              <a:t>v</a:t>
            </a:r>
            <a:r>
              <a:rPr lang="en-US" sz="2000" dirty="0" smtClean="0"/>
              <a:t>)</a:t>
            </a:r>
          </a:p>
          <a:p>
            <a:pPr marL="342900" indent="-342900">
              <a:buFont typeface="Arial" panose="020B0604020202020204" pitchFamily="34" charset="0"/>
              <a:buChar char="•"/>
            </a:pPr>
            <a:r>
              <a:rPr lang="en-US" sz="2000" dirty="0" smtClean="0"/>
              <a:t>Air-compressor</a:t>
            </a:r>
          </a:p>
          <a:p>
            <a:pPr marL="342900" indent="-342900">
              <a:buFont typeface="Arial" panose="020B0604020202020204" pitchFamily="34" charset="0"/>
              <a:buChar char="•"/>
            </a:pPr>
            <a:r>
              <a:rPr lang="en-US" sz="2000" dirty="0" smtClean="0"/>
              <a:t>Pressure relief valve</a:t>
            </a:r>
          </a:p>
          <a:p>
            <a:pPr marL="342900" indent="-342900">
              <a:buFont typeface="Arial" panose="020B0604020202020204" pitchFamily="34" charset="0"/>
              <a:buChar char="•"/>
            </a:pPr>
            <a:r>
              <a:rPr lang="en-US" sz="2000" dirty="0" smtClean="0"/>
              <a:t>Soft start/dump solenoid valve</a:t>
            </a:r>
          </a:p>
          <a:p>
            <a:pPr marL="342900" indent="-342900">
              <a:buFont typeface="Arial" panose="020B0604020202020204" pitchFamily="34" charset="0"/>
              <a:buChar char="•"/>
            </a:pPr>
            <a:r>
              <a:rPr lang="en-US" sz="2000" dirty="0" smtClean="0"/>
              <a:t>Secondary receiver tank</a:t>
            </a:r>
          </a:p>
          <a:p>
            <a:endParaRPr lang="en-US" sz="2000" dirty="0" smtClean="0"/>
          </a:p>
          <a:p>
            <a:endParaRPr lang="en-US" sz="2000" dirty="0"/>
          </a:p>
          <a:p>
            <a:endParaRPr lang="en-US" sz="2800" dirty="0" smtClean="0"/>
          </a:p>
          <a:p>
            <a:endParaRPr lang="en-US" sz="2000" dirty="0"/>
          </a:p>
        </p:txBody>
      </p:sp>
      <p:pic>
        <p:nvPicPr>
          <p:cNvPr id="16" name="Picture 15" descr="D:\MyDocs\Documents\Senior Design Git\AgileRoboticControls\System Modelling\Mechanical\Pneumatics\Sample Circuit.png"/>
          <p:cNvPicPr/>
          <p:nvPr/>
        </p:nvPicPr>
        <p:blipFill>
          <a:blip r:embed="rId9">
            <a:extLs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pic>
        <p:nvPicPr>
          <p:cNvPr id="17" name="Picture 16"/>
          <p:cNvPicPr/>
          <p:nvPr/>
        </p:nvPicPr>
        <p:blipFill>
          <a:blip r:embed="rId10" cstate="print">
            <a:extLst>
              <a:ext uri="{28A0092B-C50C-407E-A947-70E740481C1C}">
                <a14:useLocalDpi xmlns:a14="http://schemas.microsoft.com/office/drawing/2010/main" val="0"/>
              </a:ext>
            </a:extLst>
          </a:blip>
          <a:stretch>
            <a:fillRect/>
          </a:stretch>
        </p:blipFill>
        <p:spPr>
          <a:xfrm>
            <a:off x="113602" y="10813266"/>
            <a:ext cx="4888785" cy="4157169"/>
          </a:xfrm>
          <a:prstGeom prst="rect">
            <a:avLst/>
          </a:prstGeom>
          <a:ln>
            <a:solidFill>
              <a:schemeClr val="bg1"/>
            </a:solidFill>
          </a:ln>
        </p:spPr>
      </p:pic>
      <p:sp>
        <p:nvSpPr>
          <p:cNvPr id="28" name="TextBox 27"/>
          <p:cNvSpPr txBox="1"/>
          <p:nvPr/>
        </p:nvSpPr>
        <p:spPr>
          <a:xfrm>
            <a:off x="23084207" y="3533402"/>
            <a:ext cx="9525000" cy="3724096"/>
          </a:xfrm>
          <a:prstGeom prst="rect">
            <a:avLst/>
          </a:prstGeom>
          <a:noFill/>
        </p:spPr>
        <p:txBody>
          <a:bodyPr wrap="square" rtlCol="0">
            <a:spAutoFit/>
          </a:bodyPr>
          <a:lstStyle/>
          <a:p>
            <a:r>
              <a:rPr lang="en-US" sz="3200" b="1" dirty="0" smtClean="0"/>
              <a:t>Human Machine Interface</a:t>
            </a:r>
          </a:p>
          <a:p>
            <a:r>
              <a:rPr lang="en-US" sz="2000" dirty="0" smtClean="0"/>
              <a:t>The user requests a direction of movement using a joy stick. The microcontroller onboard the robot receives the user’s request, but does not move until it is in a stable state and ready to accept another command.</a:t>
            </a:r>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a:t>
            </a:r>
            <a:r>
              <a:rPr lang="en-US" sz="2000" dirty="0" smtClean="0"/>
              <a:t>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endParaRPr lang="en-US" sz="2000" dirty="0" smtClean="0"/>
          </a:p>
          <a:p>
            <a:pPr marL="457200" indent="-457200">
              <a:buFont typeface="+mj-lt"/>
              <a:buAutoNum type="arabicPeriod"/>
            </a:pPr>
            <a:r>
              <a:rPr lang="en-US" sz="2000" dirty="0" smtClean="0"/>
              <a:t>Partner </a:t>
            </a:r>
            <a:r>
              <a:rPr lang="en-US" sz="2000" dirty="0" err="1" smtClean="0"/>
              <a:t>XBee</a:t>
            </a:r>
            <a:r>
              <a:rPr lang="en-US" sz="2000" dirty="0" smtClean="0"/>
              <a:t> </a:t>
            </a:r>
            <a:r>
              <a:rPr lang="en-US" sz="2000" dirty="0" smtClean="0"/>
              <a:t>chip receives the command and sends it to the </a:t>
            </a:r>
            <a:r>
              <a:rPr lang="en-US" sz="2000" dirty="0" smtClean="0"/>
              <a:t>Arduino microcontroller</a:t>
            </a:r>
            <a:endParaRPr lang="en-US" sz="2000" dirty="0" smtClean="0"/>
          </a:p>
          <a:p>
            <a:pPr marL="457200" indent="-457200">
              <a:buFont typeface="+mj-lt"/>
              <a:buAutoNum type="arabicPeriod"/>
            </a:pPr>
            <a:r>
              <a:rPr lang="en-US" sz="2000" dirty="0" smtClean="0"/>
              <a:t>Arduino decodes the serial command </a:t>
            </a:r>
            <a:r>
              <a:rPr lang="en-US" sz="2000" dirty="0" smtClean="0"/>
              <a:t>executes an action accordingly</a:t>
            </a:r>
            <a:endParaRPr lang="en-US" sz="2000" dirty="0"/>
          </a:p>
        </p:txBody>
      </p:sp>
      <p:sp>
        <p:nvSpPr>
          <p:cNvPr id="4" name="TextBox 3"/>
          <p:cNvSpPr txBox="1"/>
          <p:nvPr/>
        </p:nvSpPr>
        <p:spPr>
          <a:xfrm>
            <a:off x="10127150" y="-31224"/>
            <a:ext cx="13792200" cy="3631763"/>
          </a:xfrm>
          <a:prstGeom prst="rect">
            <a:avLst/>
          </a:prstGeom>
          <a:noFill/>
        </p:spPr>
        <p:txBody>
          <a:bodyPr wrap="square" rtlCol="0">
            <a:spAutoFit/>
          </a:bodyPr>
          <a:lstStyle/>
          <a:p>
            <a:r>
              <a:rPr lang="en-US" sz="5400" b="1" dirty="0"/>
              <a:t>Development of an Agile Educational Robot</a:t>
            </a:r>
            <a:endParaRPr lang="en-US" sz="5400" dirty="0"/>
          </a:p>
          <a:p>
            <a:pPr algn="ctr"/>
            <a:r>
              <a:rPr lang="en-US" sz="4800" dirty="0"/>
              <a:t>Team A.R.C</a:t>
            </a:r>
            <a:r>
              <a:rPr lang="en-US" sz="4800" dirty="0" smtClean="0"/>
              <a:t>.</a:t>
            </a:r>
          </a:p>
          <a:p>
            <a:pPr algn="ctr"/>
            <a:r>
              <a:rPr lang="en-US" sz="2000" dirty="0"/>
              <a:t>Logan Beaver</a:t>
            </a:r>
          </a:p>
          <a:p>
            <a:pPr algn="ctr"/>
            <a:r>
              <a:rPr lang="en-US" sz="2000" dirty="0"/>
              <a:t>Justin Campbell</a:t>
            </a:r>
          </a:p>
          <a:p>
            <a:pPr algn="ctr"/>
            <a:r>
              <a:rPr lang="en-US" sz="2000" dirty="0"/>
              <a:t>Tyler Paddock</a:t>
            </a:r>
          </a:p>
          <a:p>
            <a:pPr algn="ctr"/>
            <a:r>
              <a:rPr lang="en-US" sz="2000" dirty="0"/>
              <a:t>Ronald Shipman</a:t>
            </a:r>
          </a:p>
          <a:p>
            <a:pPr algn="ctr"/>
            <a:endParaRPr lang="en-US" sz="4800" dirty="0"/>
          </a:p>
        </p:txBody>
      </p:sp>
      <p:sp>
        <p:nvSpPr>
          <p:cNvPr id="30" name="TextBox 29"/>
          <p:cNvSpPr txBox="1"/>
          <p:nvPr/>
        </p:nvSpPr>
        <p:spPr>
          <a:xfrm>
            <a:off x="762000" y="1584603"/>
            <a:ext cx="1826474" cy="400110"/>
          </a:xfrm>
          <a:prstGeom prst="rect">
            <a:avLst/>
          </a:prstGeom>
          <a:noFill/>
        </p:spPr>
        <p:txBody>
          <a:bodyPr wrap="square" rtlCol="0">
            <a:spAutoFit/>
          </a:bodyPr>
          <a:lstStyle/>
          <a:p>
            <a:r>
              <a:rPr lang="en-US" sz="2000" dirty="0" smtClean="0"/>
              <a:t>Spring, 2015</a:t>
            </a:r>
            <a:endParaRPr lang="en-US" sz="2000" dirty="0"/>
          </a:p>
        </p:txBody>
      </p:sp>
      <p:sp>
        <p:nvSpPr>
          <p:cNvPr id="31" name="TextBox 30"/>
          <p:cNvSpPr txBox="1"/>
          <p:nvPr/>
        </p:nvSpPr>
        <p:spPr>
          <a:xfrm>
            <a:off x="27227791" y="26140247"/>
            <a:ext cx="8124224" cy="1815882"/>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Emerson and  Dr. Luis A. Rodriguez for their support</a:t>
            </a:r>
            <a:endParaRPr lang="en-US" sz="2800" i="1" dirty="0"/>
          </a:p>
        </p:txBody>
      </p:sp>
      <p:sp>
        <p:nvSpPr>
          <p:cNvPr id="33" name="TextBox 32"/>
          <p:cNvSpPr txBox="1"/>
          <p:nvPr/>
        </p:nvSpPr>
        <p:spPr>
          <a:xfrm>
            <a:off x="300847" y="17979914"/>
            <a:ext cx="9632507" cy="892552"/>
          </a:xfrm>
          <a:prstGeom prst="rect">
            <a:avLst/>
          </a:prstGeom>
          <a:noFill/>
        </p:spPr>
        <p:txBody>
          <a:bodyPr wrap="square" rtlCol="0">
            <a:spAutoFit/>
          </a:bodyPr>
          <a:lstStyle/>
          <a:p>
            <a:r>
              <a:rPr lang="en-US" sz="3200" b="1" dirty="0" smtClean="0"/>
              <a:t>Electrical Design</a:t>
            </a:r>
          </a:p>
          <a:p>
            <a:endParaRPr lang="en-US" sz="2000" dirty="0"/>
          </a:p>
        </p:txBody>
      </p:sp>
      <p:sp>
        <p:nvSpPr>
          <p:cNvPr id="99" name="TextBox 98"/>
          <p:cNvSpPr txBox="1"/>
          <p:nvPr/>
        </p:nvSpPr>
        <p:spPr>
          <a:xfrm>
            <a:off x="23233523" y="10906222"/>
            <a:ext cx="9525000" cy="1815882"/>
          </a:xfrm>
          <a:prstGeom prst="rect">
            <a:avLst/>
          </a:prstGeom>
          <a:noFill/>
        </p:spPr>
        <p:txBody>
          <a:bodyPr wrap="square" rtlCol="0">
            <a:spAutoFit/>
          </a:bodyPr>
          <a:lstStyle/>
          <a:p>
            <a:r>
              <a:rPr lang="en-US" sz="3200" b="1" dirty="0" smtClean="0"/>
              <a:t>Control </a:t>
            </a:r>
            <a:r>
              <a:rPr lang="en-US" sz="3200" b="1" dirty="0" smtClean="0"/>
              <a:t>Architecture: Two Link Leg</a:t>
            </a:r>
            <a:endParaRPr lang="en-US" sz="3200" b="1" dirty="0" smtClean="0"/>
          </a:p>
          <a:p>
            <a:pPr marL="342900" indent="-342900">
              <a:buFont typeface="Arial" panose="020B0604020202020204" pitchFamily="34" charset="0"/>
              <a:buChar char="•"/>
            </a:pPr>
            <a:r>
              <a:rPr lang="en-US" sz="2000" dirty="0" err="1" smtClean="0"/>
              <a:t>Mathworks</a:t>
            </a:r>
            <a:r>
              <a:rPr lang="en-US" sz="2000" dirty="0" smtClean="0"/>
              <a:t> Simulink 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grpSp>
        <p:nvGrpSpPr>
          <p:cNvPr id="32" name="Group 31"/>
          <p:cNvGrpSpPr/>
          <p:nvPr/>
        </p:nvGrpSpPr>
        <p:grpSpPr>
          <a:xfrm>
            <a:off x="23614523" y="7406123"/>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1"/>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dirty="0" smtClean="0"/>
                <a:t>High </a:t>
              </a:r>
              <a:r>
                <a:rPr lang="en-US" sz="1600" dirty="0" smtClean="0"/>
                <a:t>Level </a:t>
              </a:r>
              <a:r>
                <a:rPr lang="en-US" sz="1600" dirty="0" smtClean="0"/>
                <a:t>Communication </a:t>
              </a:r>
              <a:r>
                <a:rPr lang="en-US" sz="1600" dirty="0" smtClean="0"/>
                <a:t>System Diagram</a:t>
              </a:r>
              <a:endParaRPr lang="en-US" sz="1600" dirty="0"/>
            </a:p>
          </p:txBody>
        </p:sp>
      </p:grpSp>
      <p:grpSp>
        <p:nvGrpSpPr>
          <p:cNvPr id="100" name="Group 99"/>
          <p:cNvGrpSpPr/>
          <p:nvPr/>
        </p:nvGrpSpPr>
        <p:grpSpPr>
          <a:xfrm>
            <a:off x="23797047" y="12787537"/>
            <a:ext cx="7944709" cy="3383011"/>
            <a:chOff x="23670735" y="10834472"/>
            <a:chExt cx="7944709" cy="3383011"/>
          </a:xfrm>
        </p:grpSpPr>
        <p:pic>
          <p:nvPicPr>
            <p:cNvPr id="101" name="Content Placeholder 3"/>
            <p:cNvPicPr>
              <a:picLocks noChangeAspect="1"/>
            </p:cNvPicPr>
            <p:nvPr/>
          </p:nvPicPr>
          <p:blipFill rotWithShape="1">
            <a:blip r:embed="rId12"/>
            <a:srcRect b="49539"/>
            <a:stretch/>
          </p:blipFill>
          <p:spPr>
            <a:xfrm>
              <a:off x="23673339" y="10834472"/>
              <a:ext cx="7942105" cy="2195728"/>
            </a:xfrm>
            <a:prstGeom prst="rect">
              <a:avLst/>
            </a:prstGeom>
          </p:spPr>
        </p:pic>
        <p:pic>
          <p:nvPicPr>
            <p:cNvPr id="102" name="Content Placeholder 3"/>
            <p:cNvPicPr>
              <a:picLocks noChangeAspect="1"/>
            </p:cNvPicPr>
            <p:nvPr/>
          </p:nvPicPr>
          <p:blipFill rotWithShape="1">
            <a:blip r:embed="rId12"/>
            <a:srcRect t="72715"/>
            <a:stretch/>
          </p:blipFill>
          <p:spPr>
            <a:xfrm>
              <a:off x="23670735" y="13030200"/>
              <a:ext cx="7942105" cy="1187283"/>
            </a:xfrm>
            <a:prstGeom prst="rect">
              <a:avLst/>
            </a:prstGeom>
          </p:spPr>
        </p:pic>
      </p:grpSp>
      <p:sp>
        <p:nvSpPr>
          <p:cNvPr id="104" name="TextBox 103"/>
          <p:cNvSpPr txBox="1"/>
          <p:nvPr/>
        </p:nvSpPr>
        <p:spPr>
          <a:xfrm>
            <a:off x="23386599" y="15966974"/>
            <a:ext cx="8763000" cy="338554"/>
          </a:xfrm>
          <a:prstGeom prst="rect">
            <a:avLst/>
          </a:prstGeom>
          <a:noFill/>
        </p:spPr>
        <p:txBody>
          <a:bodyPr wrap="square" rtlCol="0">
            <a:spAutoFit/>
          </a:bodyPr>
          <a:lstStyle/>
          <a:p>
            <a:pPr algn="ctr"/>
            <a:r>
              <a:rPr lang="en-US" sz="1600" dirty="0" smtClean="0"/>
              <a:t>Control </a:t>
            </a:r>
            <a:r>
              <a:rPr lang="en-US" sz="1600" dirty="0"/>
              <a:t>S</a:t>
            </a:r>
            <a:r>
              <a:rPr lang="en-US" sz="1600" dirty="0" smtClean="0"/>
              <a:t>ubsystem For a Single Leg</a:t>
            </a:r>
            <a:endParaRPr lang="en-US" sz="1600" dirty="0"/>
          </a:p>
        </p:txBody>
      </p:sp>
      <p:sp>
        <p:nvSpPr>
          <p:cNvPr id="19" name="TextBox 18"/>
          <p:cNvSpPr txBox="1"/>
          <p:nvPr/>
        </p:nvSpPr>
        <p:spPr>
          <a:xfrm>
            <a:off x="318432" y="18721159"/>
            <a:ext cx="9740014" cy="6555641"/>
          </a:xfrm>
          <a:prstGeom prst="rect">
            <a:avLst/>
          </a:prstGeom>
          <a:noFill/>
        </p:spPr>
        <p:txBody>
          <a:bodyPr wrap="square" rtlCol="0">
            <a:spAutoFit/>
          </a:bodyPr>
          <a:lstStyle/>
          <a:p>
            <a:r>
              <a:rPr lang="en-US" sz="2000" dirty="0" smtClean="0"/>
              <a:t>The electronics of the robot are separated into subsystems. The communication subsystem, microcontroller subsystem, motherboard subsystem, and debug panel subsystem. The communication subsystem interfaces a user controlled computer with the Arduino microcontroller using </a:t>
            </a:r>
            <a:r>
              <a:rPr lang="en-US" sz="2000" dirty="0" err="1" smtClean="0"/>
              <a:t>Xbee</a:t>
            </a:r>
            <a:r>
              <a:rPr lang="en-US" sz="2000" dirty="0" smtClean="0"/>
              <a:t> modules. The microcontroller subsystem includes the microcontroller, </a:t>
            </a:r>
            <a:r>
              <a:rPr lang="en-US" sz="2000" dirty="0" err="1" smtClean="0"/>
              <a:t>Xbee</a:t>
            </a:r>
            <a:r>
              <a:rPr lang="en-US" sz="2000" dirty="0" smtClean="0"/>
              <a:t> shield, and battery supply for the microcontroller. This microcontroller battery supply is implemented as a standard replaceable 9 volt battery. The motherboard subsystem handles to signal conditioning for the command and feedback signals.</a:t>
            </a:r>
          </a:p>
          <a:p>
            <a:endParaRPr lang="en-US" sz="2000" dirty="0" smtClean="0"/>
          </a:p>
          <a:p>
            <a:r>
              <a:rPr lang="en-US" sz="2000" dirty="0" smtClean="0"/>
              <a:t>The microcontroller uses a pulse width modulated signal with a varying duty cycle to indicate an open or close command to each of the eight pneumatic valves. The motherboard’s signal conditioning hardware includes a third order active low pass filter to convert the pulse width modulated signal into an analog signal. This analog signal is then scaled by another amplifier circuit to the proper magnitude for the pneumatic valve. The current extension of the pneumatic cylinder is reported as feedback to the microcontroller. This feedback signal passes through an analog filter to scale down the voltage for the Arduino.</a:t>
            </a:r>
          </a:p>
          <a:p>
            <a:endParaRPr lang="en-US" sz="2000" dirty="0"/>
          </a:p>
          <a:p>
            <a:r>
              <a:rPr lang="en-US" sz="2000" dirty="0" smtClean="0"/>
              <a:t>A debug panel is included to provide electrical access to the command and feedback signals to and from the pneumatic cylinder. Additionally the debug panel has a toggle switch for the microcontroller battery, status LEDs, battery level LEDs, and an emergency stop a higher power battery bank that powers the pneumatic valves.</a:t>
            </a:r>
          </a:p>
        </p:txBody>
      </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728</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Milwaukee School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Paddock, Tyler K.</cp:lastModifiedBy>
  <cp:revision>19</cp:revision>
  <dcterms:created xsi:type="dcterms:W3CDTF">2015-05-06T15:05:02Z</dcterms:created>
  <dcterms:modified xsi:type="dcterms:W3CDTF">2015-05-15T03:43:35Z</dcterms:modified>
</cp:coreProperties>
</file>