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0" cy="29260800"/>
  <p:notesSz cx="9296400" cy="147828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20" d="100"/>
          <a:sy n="20" d="100"/>
        </p:scale>
        <p:origin x="2126" y="43"/>
      </p:cViewPr>
      <p:guideLst>
        <p:guide orient="horz" pos="9216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7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3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4998722"/>
            <a:ext cx="32918400" cy="106524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4998722"/>
            <a:ext cx="98145600" cy="106524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9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4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78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29132109"/>
            <a:ext cx="65532000" cy="82390827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29132109"/>
            <a:ext cx="65532000" cy="82390827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9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0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6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6123096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037-1E52-45C7-976A-93EFD4975647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2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22"/>
            <a:ext cx="32918400" cy="19310775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D037-1E52-45C7-976A-93EFD4975647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29"/>
            <a:ext cx="11582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942-324E-49BE-B72F-E3AD70EA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8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581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60603"/>
            <a:ext cx="1524000" cy="1524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086100" y="27321"/>
            <a:ext cx="2648310" cy="439947"/>
            <a:chOff x="6461183" y="94891"/>
            <a:chExt cx="2648310" cy="439947"/>
          </a:xfrm>
        </p:grpSpPr>
        <p:sp>
          <p:nvSpPr>
            <p:cNvPr id="7" name="Rectangle 6"/>
            <p:cNvSpPr/>
            <p:nvPr/>
          </p:nvSpPr>
          <p:spPr>
            <a:xfrm>
              <a:off x="6461183" y="94891"/>
              <a:ext cx="2648310" cy="4399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125" y="189707"/>
              <a:ext cx="2419350" cy="247650"/>
            </a:xfrm>
            <a:prstGeom prst="rect">
              <a:avLst/>
            </a:prstGeom>
          </p:spPr>
        </p:pic>
      </p:grpSp>
      <p:pic>
        <p:nvPicPr>
          <p:cNvPr id="9" name="Picture 2" descr="http://www.clustervision.com/sites/default/files/images/Emerson-logo.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042" y="670419"/>
            <a:ext cx="1863305" cy="9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7764" y="6021208"/>
            <a:ext cx="9525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/>
              <a:t>Design </a:t>
            </a:r>
            <a:r>
              <a:rPr lang="en-US" sz="2800" b="1" dirty="0" smtClean="0">
                <a:solidFill>
                  <a:srgbClr val="FF0000"/>
                </a:solidFill>
              </a:rPr>
              <a:t>Criteria and </a:t>
            </a:r>
            <a:r>
              <a:rPr lang="en-US" sz="2800" b="1" dirty="0" smtClean="0"/>
              <a:t>Constraints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maximum weight of 35 kg for </a:t>
            </a:r>
            <a:r>
              <a:rPr lang="en-US" sz="2000" dirty="0" smtClean="0"/>
              <a:t>portability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Speed ?</a:t>
            </a:r>
            <a:endParaRPr lang="en-US" sz="2000" dirty="0">
              <a:solidFill>
                <a:srgbClr val="FF0000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Maximum size of 0.75 m x 0.75 m x 1.0 m box for portability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 debug panel creation to facilitate troubleshooting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MATLAB and Simulink model support to allow mechanical engineering students to update control algorithms without knowledge of C/C++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Electronic fuses and shielding to protect the robot and operator during use and maintenance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Mechanical protection to reduce the risk of pinching and self-collision damage to the robot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An easy to access emergency stop to quickly depower the robot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 pressure relief valve to reduce the risk of overloading and damaging pneumatic </a:t>
            </a:r>
            <a:r>
              <a:rPr lang="en-US" sz="2000" dirty="0" smtClean="0"/>
              <a:t>components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Divide into electrical and mechanical 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07514" y="2429670"/>
            <a:ext cx="952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/>
              <a:t>Problem Statement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Recently there has been a decline in interest and proficiency related to science, technology, engineering, and mathematics (STEM) fields. According to a </a:t>
            </a:r>
            <a:r>
              <a:rPr lang="en-US" sz="1600" dirty="0" smtClean="0">
                <a:solidFill>
                  <a:srgbClr val="FF0000"/>
                </a:solidFill>
              </a:rPr>
              <a:t>2013 (WHERE was it done???) </a:t>
            </a:r>
            <a:r>
              <a:rPr lang="en-US" sz="1600" dirty="0">
                <a:solidFill>
                  <a:srgbClr val="FF0000"/>
                </a:solidFill>
              </a:rPr>
              <a:t>survey 46% of all teenagers showed interest in pursuing a STEM or medical related career, which was a 15% decrease from previous years. In addition there is a huge deficit of fluid power engineers in the United States, with only 1% of universities with engineering programs teaching a fluid power </a:t>
            </a:r>
            <a:r>
              <a:rPr lang="en-US" sz="1600" dirty="0" smtClean="0">
                <a:solidFill>
                  <a:srgbClr val="FF0000"/>
                </a:solidFill>
              </a:rPr>
              <a:t>concentration. It has also </a:t>
            </a:r>
            <a:r>
              <a:rPr lang="en-US" sz="1600" dirty="0">
                <a:solidFill>
                  <a:srgbClr val="FF0000"/>
                </a:solidFill>
              </a:rPr>
              <a:t>been shown by a study conducted by the University of Nebraska that introducing students to topics in robotics not only improves their attitude towards STEM topics, but also increased their self-efficacy of topics within robotics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413" y="11058807"/>
            <a:ext cx="9525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Mechanical Design </a:t>
            </a:r>
            <a:r>
              <a:rPr lang="en-US" sz="2800" b="1" dirty="0" smtClean="0">
                <a:solidFill>
                  <a:srgbClr val="FF0000"/>
                </a:solidFill>
              </a:rPr>
              <a:t>of Chassis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Needs more explaining. Why 6105-T5 slotted aluminum? Light weight, etc.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What are the maximum stresses from the FEA analysis</a:t>
            </a:r>
          </a:p>
          <a:p>
            <a:r>
              <a:rPr lang="en-US" sz="2000" dirty="0" smtClean="0"/>
              <a:t>Chassis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6105-T5 T-Slotted Aluminum Framing (Yield Strength = 275 </a:t>
            </a:r>
            <a:r>
              <a:rPr lang="en-US" sz="2000" dirty="0" err="1" smtClean="0"/>
              <a:t>Mpa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6061 Aluminum Plate</a:t>
            </a:r>
            <a:r>
              <a:rPr lang="en-US" sz="2000" dirty="0"/>
              <a:t> </a:t>
            </a:r>
            <a:r>
              <a:rPr lang="en-US" sz="2000" dirty="0" smtClean="0"/>
              <a:t>(Yield </a:t>
            </a:r>
            <a:r>
              <a:rPr lang="en-US" sz="2000" dirty="0"/>
              <a:t>Strength = </a:t>
            </a:r>
            <a:r>
              <a:rPr lang="en-US" sz="2000" dirty="0" smtClean="0"/>
              <a:t>276 </a:t>
            </a:r>
            <a:r>
              <a:rPr lang="en-US" sz="2000" dirty="0" err="1" smtClean="0"/>
              <a:t>Mpa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Leg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6061 Aluminum Bar (</a:t>
            </a:r>
            <a:r>
              <a:rPr lang="en-US" sz="2000" dirty="0"/>
              <a:t>Yield Strength = </a:t>
            </a:r>
            <a:r>
              <a:rPr lang="en-US" sz="2000" dirty="0" smtClean="0"/>
              <a:t>276 </a:t>
            </a:r>
            <a:r>
              <a:rPr lang="en-US" sz="2000" dirty="0" err="1" smtClean="0"/>
              <a:t>Mpa</a:t>
            </a:r>
            <a:r>
              <a:rPr lang="en-US" sz="2000" dirty="0" smtClean="0"/>
              <a:t>)</a:t>
            </a:r>
          </a:p>
          <a:p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5662855" y="15092045"/>
            <a:ext cx="5011552" cy="5634355"/>
            <a:chOff x="586740" y="13258800"/>
            <a:chExt cx="5943600" cy="6624955"/>
          </a:xfrm>
        </p:grpSpPr>
        <p:pic>
          <p:nvPicPr>
            <p:cNvPr id="12" name="Picture 1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86774" y="13258800"/>
              <a:ext cx="2543566" cy="3586162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14924" y="13258800"/>
              <a:ext cx="2766060" cy="3451225"/>
            </a:xfrm>
            <a:prstGeom prst="rect">
              <a:avLst/>
            </a:prstGeom>
          </p:spPr>
        </p:pic>
        <p:pic>
          <p:nvPicPr>
            <p:cNvPr id="14" name="Picture 13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586740" y="17221200"/>
              <a:ext cx="5943600" cy="2662555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1307457" y="8995589"/>
            <a:ext cx="9525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Leg</a:t>
            </a:r>
            <a:r>
              <a:rPr lang="en-US" sz="2800" b="1" dirty="0" smtClean="0"/>
              <a:t> Pneumatic </a:t>
            </a:r>
            <a:r>
              <a:rPr lang="en-US" sz="2800" b="1" dirty="0" smtClean="0">
                <a:solidFill>
                  <a:srgbClr val="FF0000"/>
                </a:solidFill>
              </a:rPr>
              <a:t>Circuit </a:t>
            </a:r>
          </a:p>
          <a:p>
            <a:r>
              <a:rPr lang="en-US" sz="2000" dirty="0" smtClean="0"/>
              <a:t>Using pneumatic systems as the driving force for the legs, the following components will be utilized: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Double-acting, air cylinders with position feedback sensors (1.5 in. bore diameter)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Two-solenoid 4 way 3 position directional control valves (0.37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v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Air-compressor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Pressure relief valve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Soft start/dump solenoid valve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Secondary receiver tank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800" dirty="0" smtClean="0"/>
          </a:p>
          <a:p>
            <a:endParaRPr lang="en-US" sz="2000" dirty="0"/>
          </a:p>
        </p:txBody>
      </p:sp>
      <p:pic>
        <p:nvPicPr>
          <p:cNvPr id="16" name="Picture 15" descr="D:\MyDocs\Documents\Senior Design Git\AgileRoboticControls\System Modelling\Mechanical\Pneumatics\Sample Circuit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230" y="12444189"/>
            <a:ext cx="7444740" cy="313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2" y="15514010"/>
            <a:ext cx="4888785" cy="41571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23107211" y="3886200"/>
            <a:ext cx="952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User Control </a:t>
            </a:r>
            <a:r>
              <a:rPr lang="en-US" sz="2800" b="1" dirty="0" smtClean="0">
                <a:solidFill>
                  <a:srgbClr val="FF0000"/>
                </a:solidFill>
              </a:rPr>
              <a:t>and Robot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User input is read by a USB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Real time Java application parses user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Application sends commands through an </a:t>
            </a:r>
            <a:r>
              <a:rPr lang="en-US" sz="2000" dirty="0" err="1" smtClean="0"/>
              <a:t>Xbee</a:t>
            </a:r>
            <a:r>
              <a:rPr lang="en-US" sz="2000" dirty="0" smtClean="0"/>
              <a:t> wireless chip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Partner </a:t>
            </a:r>
            <a:r>
              <a:rPr lang="en-US" sz="2000" dirty="0" err="1" smtClean="0"/>
              <a:t>Xbee</a:t>
            </a:r>
            <a:r>
              <a:rPr lang="en-US" sz="2000" dirty="0" smtClean="0"/>
              <a:t> chip receives the command and sends it to the Arduino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Arduino decodes the serial command and adjusts the robot state accordingly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-31546"/>
            <a:ext cx="2559737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Development of an Agile </a:t>
            </a:r>
            <a:r>
              <a:rPr lang="en-US" sz="5400" b="1" dirty="0" smtClean="0">
                <a:solidFill>
                  <a:srgbClr val="FF0000"/>
                </a:solidFill>
              </a:rPr>
              <a:t>Pneumatic</a:t>
            </a:r>
            <a:r>
              <a:rPr lang="en-US" sz="5400" b="1" dirty="0" smtClean="0"/>
              <a:t> Educational </a:t>
            </a:r>
            <a:r>
              <a:rPr lang="en-US" sz="5400" b="1" dirty="0"/>
              <a:t>Robot</a:t>
            </a:r>
            <a:endParaRPr lang="en-US" sz="5400" dirty="0"/>
          </a:p>
          <a:p>
            <a:pPr algn="ctr"/>
            <a:r>
              <a:rPr lang="en-US" sz="2800" dirty="0"/>
              <a:t>Team </a:t>
            </a:r>
            <a:r>
              <a:rPr lang="en-US" sz="2800" dirty="0" smtClean="0"/>
              <a:t>A.R.C. : Logan Beaver, Justin Campbell, Tyler Paddock, and Ronald Shipman</a:t>
            </a:r>
          </a:p>
          <a:p>
            <a:pPr algn="ctr"/>
            <a:r>
              <a:rPr lang="en-US" sz="2800" dirty="0" smtClean="0"/>
              <a:t>Advisor: Dr. Luis A. Rodriguez</a:t>
            </a:r>
            <a:endParaRPr lang="en-US" sz="2800" dirty="0"/>
          </a:p>
          <a:p>
            <a:pPr algn="ctr"/>
            <a:endParaRPr lang="en-US" sz="4800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" y="1584603"/>
            <a:ext cx="1826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Spring, 2015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960969" y="27966238"/>
            <a:ext cx="24058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Acknowledgements</a:t>
            </a:r>
          </a:p>
          <a:p>
            <a:r>
              <a:rPr lang="en-US" sz="2800" i="1" dirty="0" smtClean="0"/>
              <a:t>Special thanks to the National Fluid Power Association, </a:t>
            </a:r>
            <a:r>
              <a:rPr lang="en-US" sz="2800" dirty="0" smtClean="0">
                <a:solidFill>
                  <a:srgbClr val="FF0000"/>
                </a:solidFill>
              </a:rPr>
              <a:t>Otto </a:t>
            </a:r>
            <a:r>
              <a:rPr lang="en-US" sz="2800" dirty="0">
                <a:solidFill>
                  <a:srgbClr val="FF0000"/>
                </a:solidFill>
              </a:rPr>
              <a:t>J. </a:t>
            </a:r>
            <a:r>
              <a:rPr lang="en-US" sz="2800" dirty="0" err="1">
                <a:solidFill>
                  <a:srgbClr val="FF0000"/>
                </a:solidFill>
              </a:rPr>
              <a:t>Maha</a:t>
            </a:r>
            <a:r>
              <a:rPr lang="en-US" sz="2800" dirty="0">
                <a:solidFill>
                  <a:srgbClr val="FF0000"/>
                </a:solidFill>
              </a:rPr>
              <a:t> Endowment </a:t>
            </a:r>
            <a:r>
              <a:rPr lang="en-US" sz="2800" dirty="0" smtClean="0">
                <a:solidFill>
                  <a:srgbClr val="FF0000"/>
                </a:solidFill>
              </a:rPr>
              <a:t>Fund</a:t>
            </a:r>
            <a:r>
              <a:rPr lang="en-US" sz="2800" dirty="0" smtClean="0"/>
              <a:t>, </a:t>
            </a:r>
            <a:r>
              <a:rPr lang="en-US" sz="2800" i="1" dirty="0"/>
              <a:t>Joy Global, Inc</a:t>
            </a:r>
            <a:r>
              <a:rPr lang="en-US" sz="2800" i="1" dirty="0" smtClean="0"/>
              <a:t>.,</a:t>
            </a:r>
            <a:r>
              <a:rPr lang="en-US" sz="2800" i="1" dirty="0"/>
              <a:t> Emerson </a:t>
            </a:r>
            <a:r>
              <a:rPr lang="en-US" sz="2800" i="1" dirty="0" smtClean="0"/>
              <a:t>, </a:t>
            </a:r>
            <a:r>
              <a:rPr lang="en-US" sz="2800" i="1" dirty="0">
                <a:solidFill>
                  <a:srgbClr val="FF0000"/>
                </a:solidFill>
              </a:rPr>
              <a:t>MSOE</a:t>
            </a:r>
            <a:r>
              <a:rPr lang="en-US" sz="2800" i="1" dirty="0" smtClean="0"/>
              <a:t>,  and  Dr. Luis A. Rodriguez for their support</a:t>
            </a:r>
            <a:endParaRPr lang="en-US" sz="28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971910" y="19829882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Electrical Design</a:t>
            </a:r>
          </a:p>
          <a:p>
            <a:endParaRPr lang="en-US" sz="2000" dirty="0"/>
          </a:p>
        </p:txBody>
      </p:sp>
      <p:pic>
        <p:nvPicPr>
          <p:cNvPr id="35" name="Content Placeholder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7" y="23964578"/>
            <a:ext cx="6457020" cy="4351338"/>
          </a:xfrm>
          <a:prstGeom prst="rect">
            <a:avLst/>
          </a:prstGeom>
        </p:spPr>
      </p:pic>
      <p:pic>
        <p:nvPicPr>
          <p:cNvPr id="36" name="Picture 35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61" y="20726400"/>
            <a:ext cx="5943600" cy="258381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3107211" y="8953157"/>
            <a:ext cx="952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Control </a:t>
            </a:r>
            <a:r>
              <a:rPr lang="en-US" sz="2800" b="1" dirty="0" smtClean="0">
                <a:solidFill>
                  <a:srgbClr val="FF0000"/>
                </a:solidFill>
              </a:rPr>
              <a:t>Architecture for the Two-Link Leg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Mathworks</a:t>
            </a:r>
            <a:r>
              <a:rPr lang="en-US" sz="2000" dirty="0" smtClean="0"/>
              <a:t> Simulink model is loaded onto the Arduino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Utilizes PID feedback loops to control cylinder lengths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Desired length is calculated by a state machine based on user input and current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698200" y="6233964"/>
            <a:ext cx="8763000" cy="2223550"/>
            <a:chOff x="23698200" y="6233964"/>
            <a:chExt cx="8763000" cy="2223550"/>
          </a:xfrm>
        </p:grpSpPr>
        <p:grpSp>
          <p:nvGrpSpPr>
            <p:cNvPr id="37" name="Group 36"/>
            <p:cNvGrpSpPr/>
            <p:nvPr/>
          </p:nvGrpSpPr>
          <p:grpSpPr>
            <a:xfrm>
              <a:off x="23863176" y="6233964"/>
              <a:ext cx="8013069" cy="1508760"/>
              <a:chOff x="114300" y="909320"/>
              <a:chExt cx="8013647" cy="150876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254187" y="1620520"/>
                <a:ext cx="873760" cy="797560"/>
                <a:chOff x="7153883" y="1257300"/>
                <a:chExt cx="873760" cy="797560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 rot="1124969">
                  <a:off x="7684743" y="1374140"/>
                  <a:ext cx="342900" cy="680720"/>
                  <a:chOff x="8013700" y="1485900"/>
                  <a:chExt cx="342900" cy="680720"/>
                </a:xfrm>
              </p:grpSpPr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8013700" y="1485900"/>
                    <a:ext cx="342900" cy="3429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 flipH="1">
                    <a:off x="8242300" y="1823720"/>
                    <a:ext cx="114300" cy="3429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 rot="1124969">
                  <a:off x="7285963" y="1371600"/>
                  <a:ext cx="342900" cy="680720"/>
                  <a:chOff x="7442200" y="1480820"/>
                  <a:chExt cx="342900" cy="680720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7442200" y="1480820"/>
                    <a:ext cx="342900" cy="3429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flipH="1">
                    <a:off x="7670800" y="1818640"/>
                    <a:ext cx="114300" cy="3429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Rectangle 87"/>
                <p:cNvSpPr/>
                <p:nvPr/>
              </p:nvSpPr>
              <p:spPr>
                <a:xfrm>
                  <a:off x="7170420" y="1257300"/>
                  <a:ext cx="769620" cy="2286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9" name="Group 88"/>
                <p:cNvGrpSpPr/>
                <p:nvPr/>
              </p:nvGrpSpPr>
              <p:grpSpPr>
                <a:xfrm rot="1124969">
                  <a:off x="7153883" y="1371600"/>
                  <a:ext cx="342900" cy="680720"/>
                  <a:chOff x="7200900" y="1485900"/>
                  <a:chExt cx="342900" cy="68072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200900" y="1485900"/>
                    <a:ext cx="342900" cy="3429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7429500" y="1823720"/>
                    <a:ext cx="114300" cy="3429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 rot="1124969">
                  <a:off x="7552716" y="1371600"/>
                  <a:ext cx="342900" cy="680720"/>
                  <a:chOff x="7785100" y="1485900"/>
                  <a:chExt cx="342900" cy="68072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785100" y="1485900"/>
                    <a:ext cx="342900" cy="3429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 flipH="1">
                    <a:off x="8013700" y="1823720"/>
                    <a:ext cx="114300" cy="3429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9" name="Curved Connector 38"/>
              <p:cNvCxnSpPr>
                <a:stCxn id="51" idx="0"/>
                <a:endCxn id="54" idx="1"/>
              </p:cNvCxnSpPr>
              <p:nvPr/>
            </p:nvCxnSpPr>
            <p:spPr>
              <a:xfrm rot="16200000" flipH="1">
                <a:off x="1256822" y="1331936"/>
                <a:ext cx="514816" cy="1086340"/>
              </a:xfrm>
              <a:prstGeom prst="curvedConnector4">
                <a:avLst>
                  <a:gd name="adj1" fmla="val -44404"/>
                  <a:gd name="adj2" fmla="val 8926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urved Connector 39"/>
              <p:cNvCxnSpPr>
                <a:stCxn id="54" idx="3"/>
                <a:endCxn id="58" idx="1"/>
              </p:cNvCxnSpPr>
              <p:nvPr/>
            </p:nvCxnSpPr>
            <p:spPr>
              <a:xfrm>
                <a:off x="3429000" y="2132514"/>
                <a:ext cx="342900" cy="1086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/>
              <p:cNvCxnSpPr>
                <a:stCxn id="58" idx="3"/>
                <a:endCxn id="59" idx="3"/>
              </p:cNvCxnSpPr>
              <p:nvPr/>
            </p:nvCxnSpPr>
            <p:spPr>
              <a:xfrm>
                <a:off x="4343400" y="2133600"/>
                <a:ext cx="342900" cy="5080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>
                <a:stCxn id="59" idx="1"/>
                <a:endCxn id="60" idx="1"/>
              </p:cNvCxnSpPr>
              <p:nvPr/>
            </p:nvCxnSpPr>
            <p:spPr>
              <a:xfrm flipV="1">
                <a:off x="5257800" y="1652270"/>
                <a:ext cx="457200" cy="486410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42"/>
              <p:cNvCxnSpPr>
                <a:stCxn id="60" idx="3"/>
              </p:cNvCxnSpPr>
              <p:nvPr/>
            </p:nvCxnSpPr>
            <p:spPr>
              <a:xfrm>
                <a:off x="6743700" y="1652270"/>
                <a:ext cx="527024" cy="82550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3771898" y="1887665"/>
                <a:ext cx="571502" cy="487677"/>
                <a:chOff x="3771898" y="1887665"/>
                <a:chExt cx="571502" cy="487677"/>
              </a:xfrm>
            </p:grpSpPr>
            <p:sp>
              <p:nvSpPr>
                <p:cNvPr id="84" name="Snip Same Side Corner Rectangle 83"/>
                <p:cNvSpPr/>
                <p:nvPr/>
              </p:nvSpPr>
              <p:spPr>
                <a:xfrm rot="5400000">
                  <a:off x="3831590" y="1847850"/>
                  <a:ext cx="452120" cy="571500"/>
                </a:xfrm>
                <a:prstGeom prst="snip2SameRect">
                  <a:avLst>
                    <a:gd name="adj1" fmla="val 32667"/>
                    <a:gd name="adj2" fmla="val 0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Text Box 49"/>
                <p:cNvSpPr txBox="1"/>
                <p:nvPr/>
              </p:nvSpPr>
              <p:spPr>
                <a:xfrm rot="5400000">
                  <a:off x="3655584" y="2003979"/>
                  <a:ext cx="487677" cy="25504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rgbClr val="FFFFFF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XBee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4686300" y="1895917"/>
                <a:ext cx="572127" cy="487045"/>
                <a:chOff x="4686300" y="1895917"/>
                <a:chExt cx="572127" cy="487045"/>
              </a:xfrm>
            </p:grpSpPr>
            <p:sp>
              <p:nvSpPr>
                <p:cNvPr id="82" name="Snip Same Side Corner Rectangle 81"/>
                <p:cNvSpPr/>
                <p:nvPr/>
              </p:nvSpPr>
              <p:spPr>
                <a:xfrm rot="16200000">
                  <a:off x="4745990" y="1852930"/>
                  <a:ext cx="452120" cy="571500"/>
                </a:xfrm>
                <a:prstGeom prst="snip2SameRect">
                  <a:avLst>
                    <a:gd name="adj1" fmla="val 32667"/>
                    <a:gd name="adj2" fmla="val 0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Text Box 77"/>
                <p:cNvSpPr txBox="1"/>
                <p:nvPr/>
              </p:nvSpPr>
              <p:spPr>
                <a:xfrm rot="16200000">
                  <a:off x="4887587" y="2012122"/>
                  <a:ext cx="487045" cy="25463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rgbClr val="FFFFFF"/>
                      </a:solidFill>
                      <a:effectLst/>
                      <a:ea typeface="Calibri" panose="020F0502020204030204" pitchFamily="34" charset="0"/>
                    </a:rPr>
                    <a:t>XBee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5715000" y="909320"/>
                <a:ext cx="1028700" cy="1485900"/>
                <a:chOff x="5715000" y="909320"/>
                <a:chExt cx="1028700" cy="1485900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5715000" y="909320"/>
                  <a:ext cx="1028700" cy="1485900"/>
                  <a:chOff x="5715000" y="909320"/>
                  <a:chExt cx="1028700" cy="1485900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5715000" y="909320"/>
                    <a:ext cx="1028700" cy="14859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5787453" y="962834"/>
                    <a:ext cx="54864" cy="118872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6583009" y="962578"/>
                    <a:ext cx="54864" cy="118872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5787453" y="2231219"/>
                    <a:ext cx="850420" cy="109728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Text Box 77"/>
                <p:cNvSpPr txBox="1"/>
                <p:nvPr/>
              </p:nvSpPr>
              <p:spPr>
                <a:xfrm rot="5400000">
                  <a:off x="5266247" y="1386601"/>
                  <a:ext cx="1339817" cy="44231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rgbClr val="FFFFFF"/>
                      </a:solidFill>
                      <a:effectLst/>
                      <a:ea typeface="Calibri" panose="020F0502020204030204" pitchFamily="34" charset="0"/>
                    </a:rPr>
                    <a:t>Arduino Mega 2560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2057400" y="1174721"/>
                <a:ext cx="1371600" cy="1220499"/>
                <a:chOff x="2057400" y="1174721"/>
                <a:chExt cx="1371600" cy="1220499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2057400" y="1174721"/>
                  <a:ext cx="1371600" cy="1220499"/>
                  <a:chOff x="2057400" y="1174721"/>
                  <a:chExt cx="1371600" cy="1220499"/>
                </a:xfrm>
              </p:grpSpPr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2057400" y="1174721"/>
                    <a:ext cx="1371600" cy="1220499"/>
                    <a:chOff x="2743200" y="1028700"/>
                    <a:chExt cx="1371600" cy="1220499"/>
                  </a:xfrm>
                </p:grpSpPr>
                <p:sp>
                  <p:nvSpPr>
                    <p:cNvPr id="73" name="Rounded Rectangle 72"/>
                    <p:cNvSpPr/>
                    <p:nvPr/>
                  </p:nvSpPr>
                  <p:spPr>
                    <a:xfrm>
                      <a:off x="2743200" y="2134899"/>
                      <a:ext cx="1371600" cy="114300"/>
                    </a:xfrm>
                    <a:prstGeom prst="round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" name="Rounded Rectangle 73"/>
                    <p:cNvSpPr/>
                    <p:nvPr/>
                  </p:nvSpPr>
                  <p:spPr>
                    <a:xfrm>
                      <a:off x="2743200" y="1028700"/>
                      <a:ext cx="1371600" cy="800100"/>
                    </a:xfrm>
                    <a:prstGeom prst="roundRect">
                      <a:avLst>
                        <a:gd name="adj" fmla="val 3036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" name="Rounded Rectangle 74"/>
                    <p:cNvSpPr/>
                    <p:nvPr/>
                  </p:nvSpPr>
                  <p:spPr>
                    <a:xfrm>
                      <a:off x="2743200" y="1820334"/>
                      <a:ext cx="1371600" cy="33231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2" name="Rounded Rectangle 71"/>
                  <p:cNvSpPr/>
                  <p:nvPr/>
                </p:nvSpPr>
                <p:spPr>
                  <a:xfrm>
                    <a:off x="2097146" y="1218425"/>
                    <a:ext cx="1292109" cy="702591"/>
                  </a:xfrm>
                  <a:prstGeom prst="roundRect">
                    <a:avLst>
                      <a:gd name="adj" fmla="val 193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16517" t="5696" r="17632" b="12101"/>
                <a:stretch/>
              </p:blipFill>
              <p:spPr>
                <a:xfrm>
                  <a:off x="2198813" y="1235967"/>
                  <a:ext cx="1078837" cy="673361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/>
              <p:cNvGrpSpPr/>
              <p:nvPr/>
            </p:nvGrpSpPr>
            <p:grpSpPr>
              <a:xfrm>
                <a:off x="114300" y="1595120"/>
                <a:ext cx="1714500" cy="800100"/>
                <a:chOff x="114300" y="1595120"/>
                <a:chExt cx="1714500" cy="800100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114300" y="1595120"/>
                  <a:ext cx="1714500" cy="800100"/>
                  <a:chOff x="114300" y="1595120"/>
                  <a:chExt cx="1714500" cy="80010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114300" y="1595120"/>
                    <a:ext cx="1714500" cy="800100"/>
                    <a:chOff x="114300" y="1595120"/>
                    <a:chExt cx="1714500" cy="800100"/>
                  </a:xfrm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114300" y="1595120"/>
                      <a:ext cx="1714500" cy="800100"/>
                      <a:chOff x="114300" y="1595120"/>
                      <a:chExt cx="1714500" cy="800100"/>
                    </a:xfrm>
                  </p:grpSpPr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14300" y="1595120"/>
                        <a:ext cx="1714500" cy="800100"/>
                        <a:chOff x="457200" y="1600200"/>
                        <a:chExt cx="1714500" cy="800100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65" name="Rounded Rectangle 64"/>
                        <p:cNvSpPr/>
                        <p:nvPr/>
                      </p:nvSpPr>
                      <p:spPr>
                        <a:xfrm>
                          <a:off x="457200" y="1600200"/>
                          <a:ext cx="1714500" cy="571500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457200" y="1714500"/>
                          <a:ext cx="685800" cy="685800"/>
                        </a:xfrm>
                        <a:prstGeom prst="ellipse">
                          <a:avLst/>
                        </a:prstGeom>
                        <a:grpFill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1485900" y="1714500"/>
                          <a:ext cx="685800" cy="685800"/>
                        </a:xfrm>
                        <a:prstGeom prst="ellipse">
                          <a:avLst/>
                        </a:prstGeom>
                        <a:grpFill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8" name="Rounded Rectangle 67"/>
                        <p:cNvSpPr/>
                        <p:nvPr/>
                      </p:nvSpPr>
                      <p:spPr>
                        <a:xfrm>
                          <a:off x="460964" y="1622778"/>
                          <a:ext cx="1705991" cy="535517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40890" y="1919227"/>
                        <a:ext cx="365760" cy="366773"/>
                        <a:chOff x="240890" y="1874520"/>
                        <a:chExt cx="365760" cy="366773"/>
                      </a:xfrm>
                    </p:grpSpPr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390473" y="1874520"/>
                          <a:ext cx="70973" cy="36677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240890" y="2021321"/>
                          <a:ext cx="365760" cy="7363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371600" y="1861474"/>
                      <a:ext cx="342900" cy="419446"/>
                      <a:chOff x="1371600" y="1861474"/>
                      <a:chExt cx="342900" cy="419446"/>
                    </a:xfrm>
                  </p:grpSpPr>
                  <p:sp>
                    <p:nvSpPr>
                      <p:cNvPr id="57" name="Oval 56"/>
                      <p:cNvSpPr/>
                      <p:nvPr/>
                    </p:nvSpPr>
                    <p:spPr>
                      <a:xfrm>
                        <a:off x="1402080" y="2166620"/>
                        <a:ext cx="114300" cy="1143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8" name="Oval 57"/>
                      <p:cNvSpPr/>
                      <p:nvPr/>
                    </p:nvSpPr>
                    <p:spPr>
                      <a:xfrm>
                        <a:off x="1595628" y="2066028"/>
                        <a:ext cx="114300" cy="114300"/>
                      </a:xfrm>
                      <a:prstGeom prst="ellips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" name="Oval 58"/>
                      <p:cNvSpPr/>
                      <p:nvPr/>
                    </p:nvSpPr>
                    <p:spPr>
                      <a:xfrm>
                        <a:off x="1371600" y="1943100"/>
                        <a:ext cx="114300" cy="1143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" name="Oval 59"/>
                      <p:cNvSpPr/>
                      <p:nvPr/>
                    </p:nvSpPr>
                    <p:spPr>
                      <a:xfrm>
                        <a:off x="1600200" y="1861474"/>
                        <a:ext cx="114300" cy="1143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746760" y="1901537"/>
                    <a:ext cx="152133" cy="41563"/>
                  </a:xfrm>
                  <a:prstGeom prst="roundRect">
                    <a:avLst>
                      <a:gd name="adj" fmla="val 50000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1024763" y="1901825"/>
                    <a:ext cx="151765" cy="41275"/>
                  </a:xfrm>
                  <a:prstGeom prst="roundRect">
                    <a:avLst>
                      <a:gd name="adj" fmla="val 50000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16758" y="1667962"/>
                  <a:ext cx="0" cy="42900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828800" y="1668339"/>
                  <a:ext cx="0" cy="42862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Box 28"/>
            <p:cNvSpPr txBox="1"/>
            <p:nvPr/>
          </p:nvSpPr>
          <p:spPr>
            <a:xfrm>
              <a:off x="23698200" y="8118960"/>
              <a:ext cx="876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High Level System Communication Diagram</a:t>
              </a:r>
              <a:endParaRPr lang="en-US" sz="16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3670735" y="10834472"/>
            <a:ext cx="7944709" cy="3383011"/>
            <a:chOff x="23670735" y="10834472"/>
            <a:chExt cx="7944709" cy="3383011"/>
          </a:xfrm>
        </p:grpSpPr>
        <p:pic>
          <p:nvPicPr>
            <p:cNvPr id="101" name="Content Placeholder 3"/>
            <p:cNvPicPr>
              <a:picLocks noChangeAspect="1"/>
            </p:cNvPicPr>
            <p:nvPr/>
          </p:nvPicPr>
          <p:blipFill rotWithShape="1">
            <a:blip r:embed="rId14"/>
            <a:srcRect b="49539"/>
            <a:stretch/>
          </p:blipFill>
          <p:spPr>
            <a:xfrm>
              <a:off x="23673339" y="10834472"/>
              <a:ext cx="7942105" cy="2195728"/>
            </a:xfrm>
            <a:prstGeom prst="rect">
              <a:avLst/>
            </a:prstGeom>
          </p:spPr>
        </p:pic>
        <p:pic>
          <p:nvPicPr>
            <p:cNvPr id="102" name="Content Placeholder 3"/>
            <p:cNvPicPr>
              <a:picLocks noChangeAspect="1"/>
            </p:cNvPicPr>
            <p:nvPr/>
          </p:nvPicPr>
          <p:blipFill rotWithShape="1">
            <a:blip r:embed="rId14"/>
            <a:srcRect t="72715"/>
            <a:stretch/>
          </p:blipFill>
          <p:spPr>
            <a:xfrm>
              <a:off x="23670735" y="13030200"/>
              <a:ext cx="7942105" cy="1187283"/>
            </a:xfrm>
            <a:prstGeom prst="rect">
              <a:avLst/>
            </a:prstGeom>
          </p:spPr>
        </p:pic>
      </p:grpSp>
      <p:sp>
        <p:nvSpPr>
          <p:cNvPr id="104" name="TextBox 103"/>
          <p:cNvSpPr txBox="1"/>
          <p:nvPr/>
        </p:nvSpPr>
        <p:spPr>
          <a:xfrm>
            <a:off x="23260287" y="14013909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PID Control subsystem for a single cylinder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391399" y="24917400"/>
            <a:ext cx="8534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The debug panel is not as important. I would like to see more details about the motherboard and other electrical schematics. Electrical Part is really underdeveloped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682923" y="15068271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Results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495590" y="16670363"/>
            <a:ext cx="21443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Future Work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If there is room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36457" y="1624953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Add Figure numbers and Captions to all figures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1101" y="4714459"/>
            <a:ext cx="91819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Objective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To address </a:t>
            </a:r>
            <a:r>
              <a:rPr lang="en-US" sz="1600" dirty="0" smtClean="0">
                <a:solidFill>
                  <a:srgbClr val="FF0000"/>
                </a:solidFill>
              </a:rPr>
              <a:t>the forth mentioned challenges  an educational robot platform was developed to </a:t>
            </a:r>
            <a:r>
              <a:rPr lang="en-US" sz="1600" dirty="0">
                <a:solidFill>
                  <a:srgbClr val="FF0000"/>
                </a:solidFill>
              </a:rPr>
              <a:t>increase student </a:t>
            </a:r>
            <a:r>
              <a:rPr lang="en-US" sz="1600" dirty="0" smtClean="0">
                <a:solidFill>
                  <a:srgbClr val="FF0000"/>
                </a:solidFill>
              </a:rPr>
              <a:t>interests  </a:t>
            </a:r>
            <a:r>
              <a:rPr lang="en-US" sz="1600" dirty="0">
                <a:solidFill>
                  <a:srgbClr val="FF0000"/>
                </a:solidFill>
              </a:rPr>
              <a:t>in STEM fields, fluid power, and robotics through </a:t>
            </a:r>
            <a:r>
              <a:rPr lang="en-US" sz="1600" dirty="0" smtClean="0">
                <a:solidFill>
                  <a:srgbClr val="FF0000"/>
                </a:solidFill>
              </a:rPr>
              <a:t>outreach opportunities, laboratory and </a:t>
            </a:r>
            <a:r>
              <a:rPr lang="en-US" sz="1600" dirty="0">
                <a:solidFill>
                  <a:srgbClr val="FF0000"/>
                </a:solidFill>
              </a:rPr>
              <a:t>research </a:t>
            </a:r>
            <a:r>
              <a:rPr lang="en-US" sz="1600" dirty="0" smtClean="0">
                <a:solidFill>
                  <a:srgbClr val="FF0000"/>
                </a:solidFill>
              </a:rPr>
              <a:t>experiences.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4613507" y="15968162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Conclusion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30600" y="17916500"/>
            <a:ext cx="7029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Poster Needs Color . It looks very boring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55115" y="2991686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Leg Gait Motion Planning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5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636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Milwaukee School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Rodriguez, Luis A.</cp:lastModifiedBy>
  <cp:revision>32</cp:revision>
  <cp:lastPrinted>2015-05-13T15:51:46Z</cp:lastPrinted>
  <dcterms:created xsi:type="dcterms:W3CDTF">2015-05-06T15:05:02Z</dcterms:created>
  <dcterms:modified xsi:type="dcterms:W3CDTF">2015-05-14T19:18:11Z</dcterms:modified>
</cp:coreProperties>
</file>