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4" r:id="rId19"/>
    <p:sldId id="295" r:id="rId20"/>
    <p:sldId id="300" r:id="rId21"/>
    <p:sldId id="296" r:id="rId22"/>
    <p:sldId id="301" r:id="rId23"/>
    <p:sldId id="302" r:id="rId24"/>
    <p:sldId id="298" r:id="rId25"/>
    <p:sldId id="303" r:id="rId26"/>
    <p:sldId id="304" r:id="rId27"/>
    <p:sldId id="260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61" r:id="rId37"/>
    <p:sldId id="287" r:id="rId38"/>
    <p:sldId id="286" r:id="rId39"/>
    <p:sldId id="285" r:id="rId40"/>
    <p:sldId id="284" r:id="rId41"/>
    <p:sldId id="283" r:id="rId42"/>
    <p:sldId id="289" r:id="rId43"/>
    <p:sldId id="288" r:id="rId44"/>
    <p:sldId id="290" r:id="rId45"/>
    <p:sldId id="29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8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37" y="3141780"/>
            <a:ext cx="3543062" cy="29570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2" r="28321" b="27402"/>
          <a:stretch/>
        </p:blipFill>
        <p:spPr bwMode="auto">
          <a:xfrm>
            <a:off x="4048866" y="134177"/>
            <a:ext cx="1759585" cy="115824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pic>
        <p:nvPicPr>
          <p:cNvPr id="8" name="Leg 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7486" y="2249487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Thigh</a:t>
            </a:r>
          </a:p>
          <a:p>
            <a:pPr lvl="1"/>
            <a:r>
              <a:rPr lang="en-US" dirty="0" smtClean="0"/>
              <a:t>Shank</a:t>
            </a:r>
            <a:endParaRPr lang="en-US" dirty="0"/>
          </a:p>
          <a:p>
            <a:r>
              <a:rPr lang="en-US" dirty="0" smtClean="0"/>
              <a:t>FEA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support for the body</a:t>
            </a:r>
          </a:p>
          <a:p>
            <a:r>
              <a:rPr lang="en-US" dirty="0" smtClean="0"/>
              <a:t>Houses all electric and pneumatic components</a:t>
            </a:r>
          </a:p>
          <a:p>
            <a:pPr lvl="1"/>
            <a:r>
              <a:rPr lang="en-US" dirty="0" smtClean="0"/>
              <a:t>Needs to allow easy access to components</a:t>
            </a:r>
          </a:p>
          <a:p>
            <a:pPr lvl="1"/>
            <a:r>
              <a:rPr lang="en-US" dirty="0" smtClean="0"/>
              <a:t>Provide protection from falls/collisions</a:t>
            </a:r>
            <a:endParaRPr lang="en-US" dirty="0"/>
          </a:p>
          <a:p>
            <a:r>
              <a:rPr lang="en-US" dirty="0" smtClean="0"/>
              <a:t>Lightweight design to reduce the overall forces on the legs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9" y="880237"/>
            <a:ext cx="4607252" cy="3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6105-T5 T-Slotted Aluminum framing</a:t>
            </a:r>
          </a:p>
          <a:p>
            <a:pPr lvl="1"/>
            <a:r>
              <a:rPr lang="en-US" dirty="0"/>
              <a:t>Strong, lightweight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Yield Strength  = 275 MPa, Ultimate Strength = 310 MPa</a:t>
            </a:r>
            <a:endParaRPr lang="en-US" dirty="0"/>
          </a:p>
          <a:p>
            <a:pPr lvl="1"/>
            <a:r>
              <a:rPr lang="en-US" dirty="0" smtClean="0"/>
              <a:t>Variety of </a:t>
            </a:r>
            <a:r>
              <a:rPr lang="en-US" dirty="0"/>
              <a:t>plates/brackets available for easy </a:t>
            </a:r>
            <a:r>
              <a:rPr lang="en-US" dirty="0" smtClean="0"/>
              <a:t>assembly</a:t>
            </a:r>
          </a:p>
          <a:p>
            <a:r>
              <a:rPr lang="en-US" dirty="0" smtClean="0"/>
              <a:t>Lengths will be cut and assembled using available plates</a:t>
            </a:r>
          </a:p>
          <a:p>
            <a:r>
              <a:rPr lang="en-US" dirty="0" smtClean="0"/>
              <a:t>Addition of cross brace to reduce stress near front legs</a:t>
            </a:r>
          </a:p>
          <a:p>
            <a:r>
              <a:rPr lang="en-US" dirty="0" smtClean="0"/>
              <a:t>Hip and Piston joint will be fashioned with similar attachments as 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leg structure of quadruped mammals</a:t>
            </a:r>
          </a:p>
          <a:p>
            <a:pPr lvl="1"/>
            <a:r>
              <a:rPr lang="en-US" dirty="0" smtClean="0"/>
              <a:t>Removal of 3</a:t>
            </a:r>
            <a:r>
              <a:rPr lang="en-US" baseline="30000" dirty="0" smtClean="0"/>
              <a:t>rd</a:t>
            </a:r>
            <a:r>
              <a:rPr lang="en-US" dirty="0" smtClean="0"/>
              <a:t> joint for simplification of design</a:t>
            </a:r>
          </a:p>
          <a:p>
            <a:pPr lvl="1"/>
            <a:r>
              <a:rPr lang="en-US" dirty="0" smtClean="0"/>
              <a:t>Bent thigh to compensate for lost mobility</a:t>
            </a:r>
          </a:p>
          <a:p>
            <a:pPr lvl="1"/>
            <a:r>
              <a:rPr lang="en-US" dirty="0" smtClean="0"/>
              <a:t>Prevents singularity point of knee piston</a:t>
            </a:r>
          </a:p>
          <a:p>
            <a:r>
              <a:rPr lang="en-US" dirty="0" smtClean="0"/>
              <a:t>Rib added at bend to reduce stress felt by joint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67" y="1204956"/>
            <a:ext cx="3561071" cy="46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Portion of leg that will contact the floor</a:t>
            </a:r>
          </a:p>
          <a:p>
            <a:r>
              <a:rPr lang="en-US" dirty="0" smtClean="0"/>
              <a:t>Length determined by step length</a:t>
            </a:r>
          </a:p>
          <a:p>
            <a:r>
              <a:rPr lang="en-US" dirty="0" smtClean="0"/>
              <a:t>The end of the shank will be dipped in Urethane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30" y="797002"/>
            <a:ext cx="23545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6061 </a:t>
            </a:r>
            <a:r>
              <a:rPr lang="en-US" dirty="0" smtClean="0"/>
              <a:t>Aluminum Bars</a:t>
            </a:r>
            <a:endParaRPr lang="en-US" dirty="0"/>
          </a:p>
          <a:p>
            <a:pPr lvl="1"/>
            <a:r>
              <a:rPr lang="en-US" dirty="0"/>
              <a:t>Good strength, machinability, and easily </a:t>
            </a:r>
            <a:r>
              <a:rPr lang="en-US" dirty="0" smtClean="0"/>
              <a:t>welded</a:t>
            </a:r>
          </a:p>
          <a:p>
            <a:pPr lvl="1"/>
            <a:r>
              <a:rPr lang="en-US" dirty="0" smtClean="0"/>
              <a:t>Yield Strength = 276 MPa, Ultimate Strength = 310 MPa</a:t>
            </a:r>
          </a:p>
          <a:p>
            <a:pPr lvl="1"/>
            <a:r>
              <a:rPr lang="en-US" dirty="0" smtClean="0"/>
              <a:t>Thigh bend will be welded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components tested using “worst case” </a:t>
            </a:r>
            <a:r>
              <a:rPr lang="en-US" dirty="0" smtClean="0"/>
              <a:t>scenario</a:t>
            </a:r>
            <a:endParaRPr lang="en-US" dirty="0" smtClean="0"/>
          </a:p>
          <a:p>
            <a:pPr lvl="1"/>
            <a:r>
              <a:rPr lang="en-US" dirty="0" smtClean="0"/>
              <a:t>Moving at top speed</a:t>
            </a:r>
          </a:p>
          <a:p>
            <a:pPr lvl="1"/>
            <a:r>
              <a:rPr lang="en-US" dirty="0" smtClean="0"/>
              <a:t>Creep gait being used</a:t>
            </a:r>
          </a:p>
          <a:p>
            <a:pPr lvl="1"/>
            <a:r>
              <a:rPr lang="en-US" dirty="0" smtClean="0"/>
              <a:t>Hip and Knee joint seized</a:t>
            </a:r>
          </a:p>
          <a:p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Surface mesh sufficient</a:t>
            </a:r>
          </a:p>
          <a:p>
            <a:pPr lvl="1"/>
            <a:r>
              <a:rPr lang="en-US" dirty="0" smtClean="0"/>
              <a:t>Kept </a:t>
            </a:r>
            <a:r>
              <a:rPr lang="en-US" dirty="0" smtClean="0"/>
              <a:t>Quad8</a:t>
            </a:r>
            <a:r>
              <a:rPr lang="en-US" dirty="0" smtClean="0"/>
              <a:t> </a:t>
            </a:r>
            <a:r>
              <a:rPr lang="en-US" dirty="0" smtClean="0"/>
              <a:t>elements to accurately track </a:t>
            </a:r>
            <a:r>
              <a:rPr lang="en-US" dirty="0" smtClean="0"/>
              <a:t>bending</a:t>
            </a:r>
          </a:p>
          <a:p>
            <a:pPr lvl="1"/>
            <a:r>
              <a:rPr lang="en-US" dirty="0" smtClean="0"/>
              <a:t>Average Mesh quality around 0.75 for all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FEA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03" r="645"/>
          <a:stretch/>
        </p:blipFill>
        <p:spPr>
          <a:xfrm>
            <a:off x="1427147" y="1845891"/>
            <a:ext cx="9439082" cy="4352521"/>
          </a:xfrm>
        </p:spPr>
      </p:pic>
    </p:spTree>
    <p:extLst>
      <p:ext uri="{BB962C8B-B14F-4D97-AF65-F5344CB8AC3E}">
        <p14:creationId xmlns:p14="http://schemas.microsoft.com/office/powerpoint/2010/main" val="36026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FEA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5" y="1782738"/>
            <a:ext cx="3768314" cy="461383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74" y="1832886"/>
            <a:ext cx="3532642" cy="4607795"/>
          </a:xfrm>
        </p:spPr>
      </p:pic>
    </p:spTree>
    <p:extLst>
      <p:ext uri="{BB962C8B-B14F-4D97-AF65-F5344CB8AC3E}">
        <p14:creationId xmlns:p14="http://schemas.microsoft.com/office/powerpoint/2010/main" val="15654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Power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Power Source Options</a:t>
            </a:r>
          </a:p>
          <a:p>
            <a:pPr marL="0" indent="0">
              <a:buNone/>
            </a:pPr>
            <a:r>
              <a:rPr lang="en-US" sz="2800" dirty="0" smtClean="0"/>
              <a:t>Component Specifications</a:t>
            </a:r>
          </a:p>
          <a:p>
            <a:pPr lvl="1"/>
            <a:r>
              <a:rPr lang="en-US" sz="2800" dirty="0" smtClean="0"/>
              <a:t>Air Cylinders</a:t>
            </a:r>
          </a:p>
          <a:p>
            <a:pPr lvl="1"/>
            <a:r>
              <a:rPr lang="en-US" sz="2800" dirty="0" smtClean="0"/>
              <a:t>Directional Control Valves</a:t>
            </a:r>
          </a:p>
          <a:p>
            <a:pPr lvl="1"/>
            <a:r>
              <a:rPr lang="en-US" sz="2800" dirty="0" smtClean="0"/>
              <a:t>Air Compressors</a:t>
            </a:r>
          </a:p>
          <a:p>
            <a:pPr marL="0" indent="0">
              <a:buNone/>
            </a:pPr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  <a:blipFill rotWithShape="1">
                <a:blip r:embed="rId2"/>
                <a:stretch>
                  <a:fillRect l="-1006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upper pressure limit</a:t>
            </a:r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Selected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Cylinders (8):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for thigh</a:t>
            </a:r>
          </a:p>
          <a:p>
            <a:pPr marL="0" indent="0">
              <a:buNone/>
            </a:pPr>
            <a:r>
              <a:rPr lang="en-US" sz="2800" dirty="0" smtClean="0"/>
              <a:t>Directional Control Valves (8): 5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125 psi maximum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15662" y="4290646"/>
            <a:ext cx="6972300" cy="2215662"/>
            <a:chOff x="2215662" y="4290646"/>
            <a:chExt cx="6972300" cy="2215662"/>
          </a:xfrm>
        </p:grpSpPr>
        <p:sp>
          <p:nvSpPr>
            <p:cNvPr id="5" name="Rectangle 4"/>
            <p:cNvSpPr/>
            <p:nvPr/>
          </p:nvSpPr>
          <p:spPr>
            <a:xfrm>
              <a:off x="2215662" y="4290646"/>
              <a:ext cx="6972300" cy="221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:\MyDocs\Documents\GitHub\AgileRoboticControls\System Modelling\Control\Control - General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643" y="4397387"/>
              <a:ext cx="6756946" cy="18567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62" y="2839915"/>
            <a:ext cx="11904784" cy="2831123"/>
            <a:chOff x="158262" y="2839915"/>
            <a:chExt cx="11904784" cy="2831123"/>
          </a:xfrm>
        </p:grpSpPr>
        <p:sp>
          <p:nvSpPr>
            <p:cNvPr id="3" name="Rectangle 2"/>
            <p:cNvSpPr/>
            <p:nvPr/>
          </p:nvSpPr>
          <p:spPr>
            <a:xfrm>
              <a:off x="158262" y="2839915"/>
              <a:ext cx="11904784" cy="28311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3" y="2948917"/>
              <a:ext cx="11601656" cy="2563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91" y="1773160"/>
            <a:ext cx="7210764" cy="4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component specifications</a:t>
            </a:r>
          </a:p>
          <a:p>
            <a:r>
              <a:rPr lang="en-US" dirty="0" smtClean="0"/>
              <a:t>Order subsystem components</a:t>
            </a:r>
          </a:p>
          <a:p>
            <a:r>
              <a:rPr lang="en-US" dirty="0" smtClean="0"/>
              <a:t>Control system development</a:t>
            </a:r>
          </a:p>
          <a:p>
            <a:r>
              <a:rPr lang="en-US" dirty="0" smtClean="0"/>
              <a:t>Build prototype leg and test control</a:t>
            </a:r>
          </a:p>
          <a:p>
            <a:r>
              <a:rPr lang="en-US" dirty="0" smtClean="0"/>
              <a:t>Assemble chassis and electrical systems</a:t>
            </a:r>
          </a:p>
          <a:p>
            <a:r>
              <a:rPr lang="en-US" dirty="0" smtClean="0"/>
              <a:t>Gait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</a:t>
            </a:r>
            <a:r>
              <a:rPr lang="en-US" dirty="0" smtClean="0"/>
              <a:t>our familiarity with it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421</TotalTime>
  <Words>1844</Words>
  <Application>Microsoft Office PowerPoint</Application>
  <PresentationFormat>Custom</PresentationFormat>
  <Paragraphs>324</Paragraphs>
  <Slides>46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 Design</vt:lpstr>
      <vt:lpstr>Chassis</vt:lpstr>
      <vt:lpstr>Chassis Construction</vt:lpstr>
      <vt:lpstr>Thigh</vt:lpstr>
      <vt:lpstr>Shank</vt:lpstr>
      <vt:lpstr>Thigh/Shank Construction</vt:lpstr>
      <vt:lpstr>Finite Element Analysis of Components</vt:lpstr>
      <vt:lpstr>Chassis FEA Result</vt:lpstr>
      <vt:lpstr>Thigh/Shank FEA result</vt:lpstr>
      <vt:lpstr>Power Source</vt:lpstr>
      <vt:lpstr>Power Source Options</vt:lpstr>
      <vt:lpstr>Air Cylinders</vt:lpstr>
      <vt:lpstr>Example Specification process</vt:lpstr>
      <vt:lpstr>Directional Control Valves (DCV)</vt:lpstr>
      <vt:lpstr>Air Compressor</vt:lpstr>
      <vt:lpstr>PowerPoint Presentation</vt:lpstr>
      <vt:lpstr>Selected Specifications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Administrator</cp:lastModifiedBy>
  <cp:revision>40</cp:revision>
  <dcterms:created xsi:type="dcterms:W3CDTF">2015-02-26T04:30:13Z</dcterms:created>
  <dcterms:modified xsi:type="dcterms:W3CDTF">2015-02-27T14:09:34Z</dcterms:modified>
</cp:coreProperties>
</file>