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1" r:id="rId3"/>
    <p:sldId id="292" r:id="rId4"/>
    <p:sldId id="293" r:id="rId5"/>
    <p:sldId id="258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59" r:id="rId19"/>
    <p:sldId id="260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61" r:id="rId29"/>
    <p:sldId id="287" r:id="rId30"/>
    <p:sldId id="286" r:id="rId31"/>
    <p:sldId id="285" r:id="rId32"/>
    <p:sldId id="284" r:id="rId33"/>
    <p:sldId id="283" r:id="rId34"/>
    <p:sldId id="289" r:id="rId35"/>
    <p:sldId id="288" r:id="rId36"/>
    <p:sldId id="290" r:id="rId37"/>
    <p:sldId id="26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and educational robotics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496837"/>
          </a:xfrm>
        </p:spPr>
        <p:txBody>
          <a:bodyPr>
            <a:normAutofit/>
          </a:bodyPr>
          <a:lstStyle/>
          <a:p>
            <a:r>
              <a:rPr lang="en-US" dirty="0" smtClean="0"/>
              <a:t>Team A.R.C.</a:t>
            </a:r>
          </a:p>
          <a:p>
            <a:r>
              <a:rPr lang="en-US" dirty="0" smtClean="0"/>
              <a:t>Logan Beaver</a:t>
            </a:r>
          </a:p>
          <a:p>
            <a:r>
              <a:rPr lang="en-US" dirty="0" smtClean="0"/>
              <a:t>Justin Campbell</a:t>
            </a:r>
          </a:p>
          <a:p>
            <a:r>
              <a:rPr lang="en-US" dirty="0" smtClean="0"/>
              <a:t>Tyler Paddock</a:t>
            </a:r>
          </a:p>
          <a:p>
            <a:r>
              <a:rPr lang="en-US" dirty="0" smtClean="0"/>
              <a:t>Ron Shipman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9" y="0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50" y="589472"/>
            <a:ext cx="2419350" cy="24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0"/>
            <a:ext cx="1523999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1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4984236" cy="43583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Simplification of the Full Derivative of a multivariable function</a:t>
            </a:r>
          </a:p>
          <a:p>
            <a:r>
              <a:rPr lang="en-US" dirty="0" smtClean="0"/>
              <a:t>Used to calculate velocity and acceleration of links</a:t>
            </a:r>
          </a:p>
          <a:p>
            <a:r>
              <a:rPr lang="en-US" dirty="0" smtClean="0"/>
              <a:t>Break function derivative into a Jacobian and time derivative vector</a:t>
            </a:r>
          </a:p>
          <a:p>
            <a:r>
              <a:rPr lang="en-US" dirty="0" smtClean="0"/>
              <a:t>Allows symbolic equation solution with MATLAB for faster iteration</a:t>
            </a:r>
          </a:p>
          <a:p>
            <a:r>
              <a:rPr lang="en-US" dirty="0" smtClean="0"/>
              <a:t>Verified with hand calculations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615797" y="618518"/>
                <a:ext cx="7004649" cy="5788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 smtClean="0"/>
              </a:p>
              <a:p>
                <a:endParaRPr lang="en-US" i="1" dirty="0" smtClean="0"/>
              </a:p>
              <a:p>
                <a:pPr algn="ctr"/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+…+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97" y="618518"/>
                <a:ext cx="7004649" cy="57888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1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966090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Positions, velocities, and accelerations are all in terms of a state vector,</a:t>
            </a:r>
            <a:r>
              <a:rPr lang="en-US" i="1" dirty="0" smtClean="0"/>
              <a:t> q</a:t>
            </a:r>
          </a:p>
          <a:p>
            <a:r>
              <a:rPr lang="en-US" dirty="0" smtClean="0"/>
              <a:t>By extension, </a:t>
            </a:r>
            <a:r>
              <a:rPr lang="en-US" dirty="0"/>
              <a:t>j</a:t>
            </a:r>
            <a:r>
              <a:rPr lang="en-US" dirty="0" smtClean="0"/>
              <a:t>oint torques and forces are functions of q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74325" y="2249487"/>
                <a:ext cx="1915064" cy="3609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𝑏𝑜𝑑𝑦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325" y="2249487"/>
                <a:ext cx="1915064" cy="36091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4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043727" cy="3541714"/>
          </a:xfrm>
        </p:spPr>
        <p:txBody>
          <a:bodyPr/>
          <a:lstStyle/>
          <a:p>
            <a:r>
              <a:rPr lang="en-US" dirty="0" smtClean="0"/>
              <a:t>Kinematic simulation used to calculate joint position, velocity, and acceleration during motion</a:t>
            </a:r>
          </a:p>
          <a:p>
            <a:r>
              <a:rPr lang="en-US" dirty="0" smtClean="0"/>
              <a:t>Takes foot path, step time, and </a:t>
            </a:r>
            <a:r>
              <a:rPr lang="en-US" dirty="0" err="1" smtClean="0"/>
              <a:t>dt</a:t>
            </a:r>
            <a:r>
              <a:rPr lang="en-US" dirty="0" smtClean="0"/>
              <a:t> as inputs</a:t>
            </a:r>
          </a:p>
          <a:p>
            <a:r>
              <a:rPr lang="en-US" dirty="0"/>
              <a:t>O</a:t>
            </a:r>
            <a:r>
              <a:rPr lang="en-US" dirty="0" smtClean="0"/>
              <a:t>utputs full joint state every time step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9810" y="1951211"/>
            <a:ext cx="5119987" cy="3839990"/>
            <a:chOff x="5375335" y="1775693"/>
            <a:chExt cx="5672076" cy="42540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335" y="1775693"/>
              <a:ext cx="5672076" cy="425405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076999" y="1785671"/>
              <a:ext cx="2268748" cy="302791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75335" y="5693435"/>
              <a:ext cx="1241125" cy="334386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71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unknowns for torque and force calculations are the foot forces</a:t>
            </a:r>
          </a:p>
          <a:p>
            <a:r>
              <a:rPr lang="en-US" dirty="0" smtClean="0"/>
              <a:t>Step split into three phases</a:t>
            </a:r>
          </a:p>
          <a:p>
            <a:pPr lvl="1"/>
            <a:r>
              <a:rPr lang="en-US" dirty="0" smtClean="0"/>
              <a:t>Drag phase – Foot is pulling robot chassis while in no-slip ground contact</a:t>
            </a:r>
          </a:p>
          <a:p>
            <a:pPr lvl="1"/>
            <a:r>
              <a:rPr lang="en-US" dirty="0" smtClean="0"/>
              <a:t>Swing phase – </a:t>
            </a:r>
            <a:r>
              <a:rPr lang="en-US" dirty="0"/>
              <a:t>Foot is swinging through the </a:t>
            </a:r>
            <a:r>
              <a:rPr lang="en-US" dirty="0" smtClean="0"/>
              <a:t>air</a:t>
            </a:r>
          </a:p>
          <a:p>
            <a:pPr lvl="1"/>
            <a:r>
              <a:rPr lang="en-US" dirty="0" smtClean="0"/>
              <a:t>Impulse </a:t>
            </a:r>
            <a:r>
              <a:rPr lang="en-US" dirty="0"/>
              <a:t>phase – Foot impacts ground at the furthest forward position</a:t>
            </a:r>
          </a:p>
        </p:txBody>
      </p:sp>
    </p:spTree>
    <p:extLst>
      <p:ext uri="{BB962C8B-B14F-4D97-AF65-F5344CB8AC3E}">
        <p14:creationId xmlns:p14="http://schemas.microsoft.com/office/powerpoint/2010/main" val="36862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Drag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4496370"/>
              </a:xfrm>
            </p:spPr>
            <p:txBody>
              <a:bodyPr/>
              <a:lstStyle/>
              <a:p>
                <a:r>
                  <a:rPr lang="en-US" dirty="0" smtClean="0"/>
                  <a:t>Calculated using FBD of full robot</a:t>
                </a:r>
              </a:p>
              <a:p>
                <a:pPr lvl="1"/>
                <a:r>
                  <a:rPr lang="en-US" dirty="0" smtClean="0"/>
                  <a:t>Assuming some constant forward velocity</a:t>
                </a:r>
              </a:p>
              <a:p>
                <a:pPr lvl="1"/>
                <a:r>
                  <a:rPr lang="en-US" dirty="0" smtClean="0"/>
                  <a:t>Assuming no slip between pulling foot and ground</a:t>
                </a:r>
              </a:p>
              <a:p>
                <a:pPr lvl="1"/>
                <a:r>
                  <a:rPr lang="en-US" dirty="0" smtClean="0"/>
                  <a:t>Coefficient of friction 0.5</a:t>
                </a:r>
                <a:endParaRPr lang="en-US" dirty="0"/>
              </a:p>
              <a:p>
                <a:pPr lvl="1"/>
                <a:r>
                  <a:rPr lang="en-US" dirty="0" smtClean="0"/>
                  <a:t>Robot weight split evenly between legs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4496370"/>
              </a:xfrm>
              <a:blipFill rotWithShape="0">
                <a:blip r:embed="rId2"/>
                <a:stretch>
                  <a:fillRect l="-2454" t="-1762" r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5" name="Rectangle 4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356345" y="2901196"/>
              <a:ext cx="3425038" cy="2398910"/>
              <a:chOff x="0" y="-2420"/>
              <a:chExt cx="3425340" cy="2399026"/>
            </a:xfrm>
          </p:grpSpPr>
          <p:grpSp>
            <p:nvGrpSpPr>
              <p:cNvPr id="19" name="Group 18"/>
              <p:cNvGrpSpPr/>
              <p:nvPr/>
            </p:nvGrpSpPr>
            <p:grpSpPr>
              <a:xfrm rot="21400775">
                <a:off x="852982" y="-2420"/>
                <a:ext cx="2572358" cy="1650865"/>
                <a:chOff x="-3618" y="-196585"/>
                <a:chExt cx="2572358" cy="1650865"/>
              </a:xfrm>
            </p:grpSpPr>
            <p:sp>
              <p:nvSpPr>
                <p:cNvPr id="40" name="Rectangle 39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1979876" y="-83576"/>
                  <a:ext cx="419057" cy="1537856"/>
                  <a:chOff x="-114326" y="-80189"/>
                  <a:chExt cx="402302" cy="1475511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-107397" y="744158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H="1">
                    <a:off x="-114326" y="-80189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Group 19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35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37" name="Straight Arrow Connector 36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39" name="Straight Arrow Connector 38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51" name="Group 50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52" name="TextBox 51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562472" y="4354520"/>
            <a:ext cx="494185" cy="500527"/>
            <a:chOff x="7562472" y="4354520"/>
            <a:chExt cx="494185" cy="500527"/>
          </a:xfrm>
        </p:grpSpPr>
        <p:cxnSp>
          <p:nvCxnSpPr>
            <p:cNvPr id="55" name="Straight Arrow Connector 54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213637" y="4290818"/>
            <a:ext cx="658764" cy="433034"/>
            <a:chOff x="10213637" y="4290818"/>
            <a:chExt cx="658764" cy="433034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381048" y="4342167"/>
            <a:ext cx="658764" cy="369332"/>
            <a:chOff x="10168263" y="4286091"/>
            <a:chExt cx="658764" cy="369332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0283764" y="4345569"/>
              <a:ext cx="421003" cy="870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0168263" y="4286091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265518" y="4035393"/>
            <a:ext cx="662122" cy="369332"/>
            <a:chOff x="10102244" y="4268879"/>
            <a:chExt cx="662122" cy="369332"/>
          </a:xfrm>
        </p:grpSpPr>
        <p:cxnSp>
          <p:nvCxnSpPr>
            <p:cNvPr id="88" name="Straight Arrow Connector 87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277007" y="3954443"/>
            <a:ext cx="662122" cy="369332"/>
            <a:chOff x="10102244" y="4268879"/>
            <a:chExt cx="662122" cy="369332"/>
          </a:xfrm>
        </p:grpSpPr>
        <p:cxnSp>
          <p:nvCxnSpPr>
            <p:cNvPr id="91" name="Straight Arrow Connector 90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398204" y="4092418"/>
            <a:ext cx="662122" cy="369332"/>
            <a:chOff x="10102244" y="4268879"/>
            <a:chExt cx="662122" cy="369332"/>
          </a:xfrm>
        </p:grpSpPr>
        <p:cxnSp>
          <p:nvCxnSpPr>
            <p:cNvPr id="94" name="Straight Arrow Connector 93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902960" y="4443389"/>
            <a:ext cx="658764" cy="433034"/>
            <a:chOff x="10213637" y="4290818"/>
            <a:chExt cx="658764" cy="433034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58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38" name="Rectangle 37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356345" y="2901281"/>
              <a:ext cx="3422099" cy="2398825"/>
              <a:chOff x="0" y="-2335"/>
              <a:chExt cx="3422401" cy="2398941"/>
            </a:xfrm>
          </p:grpSpPr>
          <p:grpSp>
            <p:nvGrpSpPr>
              <p:cNvPr id="40" name="Group 39"/>
              <p:cNvGrpSpPr/>
              <p:nvPr/>
            </p:nvGrpSpPr>
            <p:grpSpPr>
              <a:xfrm rot="21400775">
                <a:off x="850043" y="-2335"/>
                <a:ext cx="2572358" cy="1549365"/>
                <a:chOff x="-3618" y="-196585"/>
                <a:chExt cx="2572358" cy="1549365"/>
              </a:xfrm>
            </p:grpSpPr>
            <p:sp>
              <p:nvSpPr>
                <p:cNvPr id="47" name="Rectangle 46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1728397" y="-100222"/>
                  <a:ext cx="670536" cy="1453002"/>
                  <a:chOff x="-355751" y="-96160"/>
                  <a:chExt cx="643727" cy="1394097"/>
                </a:xfrm>
              </p:grpSpPr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-355751" y="280146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rot="199225" flipH="1">
                    <a:off x="-347024" y="-96160"/>
                    <a:ext cx="539351" cy="429865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Group 40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42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44" name="Straight Arrow Connector 43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Swing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</p:spPr>
            <p:txBody>
              <a:bodyPr/>
              <a:lstStyle/>
              <a:p>
                <a:r>
                  <a:rPr lang="en-US" dirty="0" smtClean="0"/>
                  <a:t>Calculated using FBD of full robot</a:t>
                </a:r>
              </a:p>
              <a:p>
                <a:pPr lvl="1"/>
                <a:r>
                  <a:rPr lang="en-US" dirty="0" smtClean="0"/>
                  <a:t>No forces acting on swinging foot</a:t>
                </a:r>
              </a:p>
              <a:p>
                <a:pPr lvl="1"/>
                <a:r>
                  <a:rPr lang="en-US" dirty="0" smtClean="0"/>
                  <a:t>Weight evenly distributed on other feet</a:t>
                </a:r>
              </a:p>
              <a:p>
                <a:pPr lvl="1"/>
                <a:r>
                  <a:rPr lang="en-US" dirty="0" smtClean="0"/>
                  <a:t>X direction foot forces approximately zero</a:t>
                </a:r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  <a:blipFill rotWithShape="0">
                <a:blip r:embed="rId2"/>
                <a:stretch>
                  <a:fillRect l="-2454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16" name="TextBox 15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565473" y="4365480"/>
            <a:ext cx="494185" cy="500527"/>
            <a:chOff x="7562472" y="4354520"/>
            <a:chExt cx="494185" cy="500527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213637" y="4290818"/>
            <a:ext cx="658764" cy="433034"/>
            <a:chOff x="10213637" y="4290818"/>
            <a:chExt cx="658764" cy="433034"/>
          </a:xfrm>
        </p:grpSpPr>
        <p:cxnSp>
          <p:nvCxnSpPr>
            <p:cNvPr id="51" name="Straight Arrow Connector 50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741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61" name="Rectangle 60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56345" y="2901160"/>
              <a:ext cx="3426304" cy="2398946"/>
              <a:chOff x="0" y="-2456"/>
              <a:chExt cx="3426606" cy="2399062"/>
            </a:xfrm>
          </p:grpSpPr>
          <p:grpSp>
            <p:nvGrpSpPr>
              <p:cNvPr id="63" name="Group 62"/>
              <p:cNvGrpSpPr/>
              <p:nvPr/>
            </p:nvGrpSpPr>
            <p:grpSpPr>
              <a:xfrm rot="21400775">
                <a:off x="854248" y="-2456"/>
                <a:ext cx="2572358" cy="1694607"/>
                <a:chOff x="-3618" y="-196585"/>
                <a:chExt cx="2572358" cy="1694607"/>
              </a:xfrm>
            </p:grpSpPr>
            <p:sp>
              <p:nvSpPr>
                <p:cNvPr id="70" name="Rectangle 69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2092662" y="-88736"/>
                  <a:ext cx="306271" cy="1586758"/>
                  <a:chOff x="-6049" y="-85140"/>
                  <a:chExt cx="294025" cy="1522431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rot="199225">
                    <a:off x="-6049" y="846170"/>
                    <a:ext cx="126592" cy="591121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 rot="199225" flipH="1">
                    <a:off x="33424" y="-85140"/>
                    <a:ext cx="143076" cy="964551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4" name="Group 63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65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Impulse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Calculated using conservation of momentum on leg</a:t>
                </a:r>
              </a:p>
              <a:p>
                <a:pPr lvl="1"/>
                <a:r>
                  <a:rPr lang="en-US" dirty="0" smtClean="0"/>
                  <a:t>Assuming impulse force is constant</a:t>
                </a:r>
              </a:p>
              <a:p>
                <a:pPr lvl="1"/>
                <a:r>
                  <a:rPr lang="en-US" dirty="0" smtClean="0"/>
                  <a:t>Assuming other leg forces are unchanged from the swing phase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𝑠h𝑎𝑛𝑘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𝑠h𝑎𝑛𝑘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𝑡h𝑖𝑔h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𝑡h𝑖𝑔h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  <a:blipFill rotWithShape="0">
                <a:blip r:embed="rId2"/>
                <a:stretch>
                  <a:fillRect l="-2086" t="-1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27" name="TextBox 26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578917" y="4364297"/>
            <a:ext cx="494185" cy="500527"/>
            <a:chOff x="7562472" y="4354520"/>
            <a:chExt cx="494185" cy="500527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050595" y="4447124"/>
            <a:ext cx="658764" cy="433034"/>
            <a:chOff x="10213637" y="4290818"/>
            <a:chExt cx="658764" cy="433034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0245270" y="4287947"/>
            <a:ext cx="658764" cy="433034"/>
            <a:chOff x="10213637" y="4290818"/>
            <a:chExt cx="658764" cy="433034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537823" y="4392283"/>
            <a:ext cx="658764" cy="369332"/>
            <a:chOff x="10168263" y="4286091"/>
            <a:chExt cx="658764" cy="369332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10283764" y="4345569"/>
              <a:ext cx="421003" cy="870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0168263" y="4286091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798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Torques and forces used for finite element analysis of structural elements</a:t>
            </a:r>
          </a:p>
          <a:p>
            <a:r>
              <a:rPr lang="en-US" dirty="0" smtClean="0"/>
              <a:t>Torques used with motion study to determine cylinder stroke, bore size, and maximum pressure</a:t>
            </a:r>
          </a:p>
          <a:p>
            <a:r>
              <a:rPr lang="en-US" dirty="0" smtClean="0"/>
              <a:t>Cylinder analysis used to create specifications for other pneumatic components, such as storage tanks and tubing/valve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4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88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Pneumatics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 of pneumatics over other power sources</a:t>
            </a:r>
          </a:p>
          <a:p>
            <a:r>
              <a:rPr lang="en-US" dirty="0" smtClean="0"/>
              <a:t>Component Specifications</a:t>
            </a:r>
          </a:p>
          <a:p>
            <a:pPr lvl="1"/>
            <a:r>
              <a:rPr lang="en-US" dirty="0" smtClean="0"/>
              <a:t>Air Cylinders</a:t>
            </a:r>
          </a:p>
          <a:p>
            <a:pPr lvl="1"/>
            <a:r>
              <a:rPr lang="en-US" dirty="0" smtClean="0"/>
              <a:t>Directional Control Valves</a:t>
            </a:r>
          </a:p>
          <a:p>
            <a:pPr lvl="1"/>
            <a:r>
              <a:rPr lang="en-US" dirty="0" smtClean="0"/>
              <a:t>Air Compressors</a:t>
            </a:r>
          </a:p>
          <a:p>
            <a:r>
              <a:rPr lang="en-US" dirty="0" smtClean="0"/>
              <a:t>Other circuit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5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 initial robotics platform</a:t>
            </a:r>
          </a:p>
          <a:p>
            <a:r>
              <a:rPr lang="en-US" dirty="0"/>
              <a:t>Public Outreach</a:t>
            </a:r>
          </a:p>
          <a:p>
            <a:pPr lvl="1"/>
            <a:r>
              <a:rPr lang="en-US" dirty="0"/>
              <a:t>Increase interest in STEM </a:t>
            </a:r>
            <a:r>
              <a:rPr lang="en-US" dirty="0" smtClean="0"/>
              <a:t>fields – 15% decrease in STEM interest in 2013</a:t>
            </a:r>
            <a:endParaRPr lang="en-US" dirty="0"/>
          </a:p>
          <a:p>
            <a:pPr lvl="1"/>
            <a:r>
              <a:rPr lang="en-US" dirty="0" smtClean="0"/>
              <a:t>Low math and science proficiency – 65</a:t>
            </a:r>
            <a:r>
              <a:rPr lang="en-US" baseline="30000" dirty="0" smtClean="0"/>
              <a:t>th</a:t>
            </a:r>
            <a:r>
              <a:rPr lang="en-US" dirty="0" smtClean="0"/>
              <a:t> percentile math, 50</a:t>
            </a:r>
            <a:r>
              <a:rPr lang="en-US" baseline="30000" dirty="0" smtClean="0"/>
              <a:t>th</a:t>
            </a:r>
            <a:r>
              <a:rPr lang="en-US" dirty="0" smtClean="0"/>
              <a:t> percentile science</a:t>
            </a:r>
          </a:p>
          <a:p>
            <a:pPr lvl="1"/>
            <a:r>
              <a:rPr lang="en-US" dirty="0" smtClean="0"/>
              <a:t>Fluid Power</a:t>
            </a:r>
            <a:endParaRPr lang="en-US" dirty="0"/>
          </a:p>
          <a:p>
            <a:r>
              <a:rPr lang="en-US" dirty="0"/>
              <a:t>Educational robotics platform</a:t>
            </a:r>
          </a:p>
          <a:p>
            <a:pPr lvl="1"/>
            <a:r>
              <a:rPr lang="en-US" dirty="0"/>
              <a:t>Fluid Power</a:t>
            </a:r>
          </a:p>
          <a:p>
            <a:pPr lvl="1"/>
            <a:r>
              <a:rPr lang="en-US" dirty="0"/>
              <a:t>Control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Robotics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99" y="152400"/>
            <a:ext cx="10972800" cy="990600"/>
          </a:xfrm>
        </p:spPr>
        <p:txBody>
          <a:bodyPr/>
          <a:lstStyle/>
          <a:p>
            <a:r>
              <a:rPr lang="en-US" dirty="0" smtClean="0"/>
              <a:t>Power Source Options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23330" y="1143000"/>
          <a:ext cx="10863619" cy="5403341"/>
        </p:xfrm>
        <a:graphic>
          <a:graphicData uri="http://schemas.openxmlformats.org/drawingml/2006/table">
            <a:tbl>
              <a:tblPr firstRow="1" firstCol="1" bandRow="1"/>
              <a:tblGrid>
                <a:gridCol w="2374389"/>
                <a:gridCol w="4248655"/>
                <a:gridCol w="4240575"/>
              </a:tblGrid>
              <a:tr h="638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Disadvantages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Hydraulic Power Source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-Highest achievable power density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-Heavy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-Dirty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Electric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-Accurate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-Lowest achievable power density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-Noncompliant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Pneumatic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-Higher power density than electric power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-Low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-Compliant action from fluid compression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-Compressible fluid causes inaccuracy in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21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Air Cylinders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295400"/>
            <a:ext cx="5903472" cy="1478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64889" y="2779112"/>
                <a:ext cx="423936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en-US" i="1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889" y="2779112"/>
                <a:ext cx="4239364" cy="390748"/>
              </a:xfrm>
              <a:prstGeom prst="rect">
                <a:avLst/>
              </a:prstGeom>
              <a:blipFill rotWithShape="0"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08000" y="1600200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Converts fluid power into mechanical power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Position Feedback Sensor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5052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Specifications determined by: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-Appropriate bore diameter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-Appropriate necessary pressure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-Appropriate necessary volumetric flow rate</a:t>
            </a:r>
          </a:p>
        </p:txBody>
      </p:sp>
    </p:spTree>
    <p:extLst>
      <p:ext uri="{BB962C8B-B14F-4D97-AF65-F5344CB8AC3E}">
        <p14:creationId xmlns:p14="http://schemas.microsoft.com/office/powerpoint/2010/main" val="580393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5141"/>
            <a:ext cx="10972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Specification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26452"/>
                <a:ext cx="11887200" cy="567878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200" b="1" dirty="0" smtClean="0"/>
                  <a:t>Extend phase: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latin typeface="Cambria Math"/>
                      </a:rPr>
                      <m:t>P</m:t>
                    </m:r>
                    <m:r>
                      <a:rPr lang="en-US" sz="18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F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cap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178 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𝑙𝑏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3.1416 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𝟓𝟔</m:t>
                    </m:r>
                    <m:r>
                      <a:rPr lang="en-US" sz="1800" b="1" i="1" smtClean="0">
                        <a:latin typeface="Cambria Math"/>
                      </a:rPr>
                      <m:t>.</m:t>
                    </m:r>
                    <m:r>
                      <a:rPr lang="en-US" sz="1800" b="1" i="1" smtClean="0">
                        <a:latin typeface="Cambria Math"/>
                      </a:rPr>
                      <m:t>𝟔𝟔</m:t>
                    </m:r>
                    <m:r>
                      <a:rPr lang="en-US" sz="1800" b="1" i="1" smtClean="0"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latin typeface="Cambria Math"/>
                      </a:rPr>
                      <m:t>𝒑𝒔𝒊</m:t>
                    </m:r>
                  </m:oMath>
                </a14:m>
                <a:r>
                  <a:rPr lang="en-US" sz="18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200" b="1" dirty="0"/>
                  <a:t>Retract Phase</a:t>
                </a:r>
                <a:r>
                  <a:rPr lang="en-US" sz="2200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200" b="1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latin typeface="Cambria Math"/>
                      </a:rPr>
                      <m:t>P</m:t>
                    </m:r>
                    <m:r>
                      <a:rPr lang="en-US" sz="18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F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cap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𝑟𝑜𝑑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178 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𝑙𝑏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3.1416 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/>
                          </a:rPr>
                          <m:t>  −0.196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𝟓𝟔</m:t>
                    </m:r>
                    <m:r>
                      <a:rPr lang="en-US" sz="1800" b="1" i="1" smtClean="0">
                        <a:latin typeface="Cambria Math"/>
                      </a:rPr>
                      <m:t>.</m:t>
                    </m:r>
                    <m:r>
                      <a:rPr lang="en-US" sz="1800" b="1" i="1" smtClean="0">
                        <a:latin typeface="Cambria Math"/>
                      </a:rPr>
                      <m:t>𝟖</m:t>
                    </m:r>
                    <m:r>
                      <a:rPr lang="en-US" sz="1800" b="1" i="1" smtClean="0"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latin typeface="Cambria Math"/>
                      </a:rPr>
                      <m:t>𝒑𝒔𝒊</m:t>
                    </m:r>
                  </m:oMath>
                </a14:m>
                <a:r>
                  <a:rPr lang="en-US" sz="1800" b="1" dirty="0" smtClean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Total Volumetric Flow: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𝑄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𝑖𝑠𝑡𝑜𝑛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𝑜𝑡𝑎𝑙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𝑁𝐶</m:t>
                    </m:r>
                    <m:r>
                      <a:rPr lang="en-US" sz="2000" b="0" i="1" smtClean="0">
                        <a:latin typeface="Cambria Math"/>
                      </a:rPr>
                      <m:t>𝑜𝑚𝑝𝑟𝑒𝑠𝑠𝑖𝑜𝑛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𝑅𝑎𝑡𝑖𝑜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𝑄</m:t>
                      </m:r>
                      <m:r>
                        <a:rPr lang="en-US" sz="20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.1416 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𝑖𝑛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8 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𝑖𝑛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60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56.73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+14.7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14.7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1728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𝑸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𝟒</m:t>
                    </m:r>
                    <m:r>
                      <a:rPr lang="en-US" sz="2000" b="1" i="1" smtClean="0">
                        <a:latin typeface="Cambria Math"/>
                      </a:rPr>
                      <m:t>.</m:t>
                    </m:r>
                    <m:r>
                      <a:rPr lang="en-US" sz="2000" b="1" i="1" smtClean="0">
                        <a:latin typeface="Cambria Math"/>
                      </a:rPr>
                      <m:t>𝟐𝟒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𝒇𝒕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en-US" sz="2000" b="1" i="1" smtClean="0">
                            <a:latin typeface="Cambria Math"/>
                          </a:rPr>
                          <m:t>𝒔𝒆𝒄</m:t>
                        </m:r>
                      </m:den>
                    </m:f>
                  </m:oMath>
                </a14:m>
                <a:r>
                  <a:rPr lang="en-US" sz="2000" b="1" dirty="0" smtClean="0"/>
                  <a:t> at STP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26452"/>
                <a:ext cx="11887200" cy="5678785"/>
              </a:xfrm>
              <a:blipFill rotWithShape="0">
                <a:blip r:embed="rId3"/>
                <a:stretch>
                  <a:fillRect l="-513" t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637522" y="4123335"/>
            <a:ext cx="3220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Selcted</a:t>
            </a:r>
            <a:r>
              <a:rPr lang="en-US" sz="2400" b="1" dirty="0" smtClean="0"/>
              <a:t> Cylinder Specs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2 inch Bore Diameter</a:t>
            </a:r>
          </a:p>
          <a:p>
            <a:r>
              <a:rPr lang="en-US" sz="2400" dirty="0" smtClean="0"/>
              <a:t>4 inch Stroke Length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37522" y="1493710"/>
            <a:ext cx="376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Required Cylinder Specs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178 </a:t>
            </a:r>
            <a:r>
              <a:rPr lang="en-US" sz="2400" dirty="0" err="1" smtClean="0"/>
              <a:t>lbf</a:t>
            </a:r>
            <a:r>
              <a:rPr lang="en-US" sz="2400" dirty="0" smtClean="0"/>
              <a:t> max output</a:t>
            </a:r>
          </a:p>
          <a:p>
            <a:r>
              <a:rPr lang="en-US" sz="2400" dirty="0" smtClean="0"/>
              <a:t>4 inch stroke length</a:t>
            </a:r>
          </a:p>
          <a:p>
            <a:r>
              <a:rPr lang="en-US" sz="2400" dirty="0" smtClean="0"/>
              <a:t>60 cycles per minute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922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4638"/>
            <a:ext cx="10871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Directional Control Valves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9085" y="1364952"/>
            <a:ext cx="345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Controls fluid flow through air cylinders based on spool position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www.daerospace.com/HydraulicSystems/DVHFigure%2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077" y="1364952"/>
            <a:ext cx="7729624" cy="206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9689" y="3200400"/>
            <a:ext cx="782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Specifications determined by:</a:t>
            </a:r>
          </a:p>
          <a:p>
            <a:r>
              <a:rPr lang="en-US" sz="2400" dirty="0" smtClean="0"/>
              <a:t>-Necessary volumetric flow rate to air cylinder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81949" y="1598416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4-3 DCV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D:\MyDocs\Desktop\Cv to SCF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203971"/>
            <a:ext cx="10566400" cy="110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D:\MyDocs\Desktop\cv 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559357"/>
            <a:ext cx="11074400" cy="88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460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Air Compressor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505727"/>
          </a:xfrm>
        </p:spPr>
        <p:txBody>
          <a:bodyPr/>
          <a:lstStyle/>
          <a:p>
            <a:r>
              <a:rPr lang="en-US" dirty="0" smtClean="0"/>
              <a:t>Compresses air absorbed from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surrounding environment</a:t>
            </a:r>
          </a:p>
          <a:p>
            <a:r>
              <a:rPr lang="en-US" dirty="0" smtClean="0"/>
              <a:t>Feeds to components downstream</a:t>
            </a:r>
          </a:p>
        </p:txBody>
      </p:sp>
      <p:pic>
        <p:nvPicPr>
          <p:cNvPr id="2050" name="Picture 2" descr="http://ecx.images-amazon.com/images/I/51pCZSRl-f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"/>
          <a:stretch/>
        </p:blipFill>
        <p:spPr bwMode="auto">
          <a:xfrm>
            <a:off x="8801621" y="1591327"/>
            <a:ext cx="318717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2800" y="3810001"/>
            <a:ext cx="9582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Specifications determined by: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-Maximum Pressure required by air cylinders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-Average volumetric flow rate required by air cylinders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5888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381000"/>
            <a:ext cx="8839199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Remaining Pneumatic </a:t>
            </a:r>
            <a:r>
              <a:rPr lang="en-US" dirty="0"/>
              <a:t>components </a:t>
            </a:r>
            <a:r>
              <a:rPr lang="en-US" dirty="0" smtClean="0"/>
              <a:t>include: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3000" dirty="0" smtClean="0"/>
              <a:t>Receiver Tank</a:t>
            </a:r>
          </a:p>
          <a:p>
            <a:r>
              <a:rPr lang="en-US" sz="3000" dirty="0" smtClean="0"/>
              <a:t>Solenoid </a:t>
            </a:r>
            <a:r>
              <a:rPr lang="en-US" sz="3000" dirty="0"/>
              <a:t>V</a:t>
            </a:r>
            <a:r>
              <a:rPr lang="en-US" sz="3000" dirty="0" smtClean="0"/>
              <a:t>alve </a:t>
            </a:r>
          </a:p>
          <a:p>
            <a:r>
              <a:rPr lang="en-US" sz="3000" dirty="0" smtClean="0"/>
              <a:t>Pressure </a:t>
            </a:r>
            <a:r>
              <a:rPr lang="en-US" sz="3000" dirty="0"/>
              <a:t>R</a:t>
            </a:r>
            <a:r>
              <a:rPr lang="en-US" sz="3000" dirty="0" smtClean="0"/>
              <a:t>elief </a:t>
            </a:r>
            <a:r>
              <a:rPr lang="en-US" sz="3000" dirty="0"/>
              <a:t>V</a:t>
            </a:r>
            <a:r>
              <a:rPr lang="en-US" sz="3000" dirty="0" smtClean="0"/>
              <a:t>alve</a:t>
            </a:r>
          </a:p>
          <a:p>
            <a:r>
              <a:rPr lang="en-US" sz="3000" dirty="0"/>
              <a:t>T</a:t>
            </a:r>
            <a:r>
              <a:rPr lang="en-US" sz="3000" dirty="0" smtClean="0"/>
              <a:t>ubing</a:t>
            </a:r>
          </a:p>
        </p:txBody>
      </p:sp>
      <p:pic>
        <p:nvPicPr>
          <p:cNvPr id="8" name="Picture 7" descr="http://www.upperplumbers.co.uk/images/Text/Gas_safety/Solenoid-Valv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752600"/>
            <a:ext cx="4267201" cy="251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217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Air Cylinders (8):</a:t>
            </a:r>
          </a:p>
          <a:p>
            <a:pPr marL="0" indent="0">
              <a:buNone/>
            </a:pPr>
            <a:r>
              <a:rPr lang="en-US" dirty="0" smtClean="0"/>
              <a:t>Directional Control Valves (8):</a:t>
            </a:r>
          </a:p>
          <a:p>
            <a:pPr marL="0" indent="0">
              <a:buNone/>
            </a:pPr>
            <a:r>
              <a:rPr lang="en-US" dirty="0" smtClean="0"/>
              <a:t>Air Compressor: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45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470" y="250030"/>
            <a:ext cx="9905999" cy="969171"/>
          </a:xfrm>
        </p:spPr>
        <p:txBody>
          <a:bodyPr/>
          <a:lstStyle/>
          <a:p>
            <a:r>
              <a:rPr lang="en-US" dirty="0" smtClean="0"/>
              <a:t>Pneumatic Circuit</a:t>
            </a:r>
            <a:endParaRPr lang="en-US" dirty="0"/>
          </a:p>
        </p:txBody>
      </p:sp>
      <p:pic>
        <p:nvPicPr>
          <p:cNvPr id="5" name="Content Placeholder 3" descr="D:\MyDocs\Documents\Classes\AgileRoboticControls\Research\Pneumatic Circuits\Sample Circuit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4" t="40286" r="21823" b="47157"/>
          <a:stretch/>
        </p:blipFill>
        <p:spPr bwMode="auto">
          <a:xfrm flipV="1">
            <a:off x="7649669" y="3264494"/>
            <a:ext cx="1256232" cy="529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D:\MyDocs\Documents\Senior Design Git\AgileRoboticControls\System Modelling\Mechanical\Pneumatics\Sample Circ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6" y="1143000"/>
            <a:ext cx="11684000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864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Microcontroller and Programming</a:t>
            </a:r>
          </a:p>
          <a:p>
            <a:r>
              <a:rPr lang="en-US" dirty="0" smtClean="0"/>
              <a:t>Control Algorithms</a:t>
            </a:r>
          </a:p>
          <a:p>
            <a:r>
              <a:rPr lang="en-US" dirty="0" smtClean="0"/>
              <a:t>Communication System</a:t>
            </a:r>
          </a:p>
          <a:p>
            <a:r>
              <a:rPr lang="en-US" dirty="0" smtClean="0"/>
              <a:t>Debug Panel</a:t>
            </a:r>
          </a:p>
          <a:p>
            <a:r>
              <a:rPr lang="en-US" dirty="0" smtClean="0"/>
              <a:t>Control Signal and Feedback Conditioning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5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and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06022"/>
            <a:ext cx="9905999" cy="4608513"/>
          </a:xfrm>
        </p:spPr>
        <p:txBody>
          <a:bodyPr>
            <a:normAutofit/>
          </a:bodyPr>
          <a:lstStyle/>
          <a:p>
            <a:r>
              <a:rPr lang="en-US" dirty="0" smtClean="0"/>
              <a:t>Arduino Mega 2560 is used to control the system’s actions</a:t>
            </a:r>
          </a:p>
          <a:p>
            <a:r>
              <a:rPr lang="en-US" dirty="0" smtClean="0"/>
              <a:t>Advantages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-Low cost microcontroller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-Analog inputs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-Pulse-width modulated outputs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Mathwork’s</a:t>
            </a:r>
            <a:r>
              <a:rPr lang="en-US" dirty="0" smtClean="0"/>
              <a:t> Simulink models cross compiled to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270307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63390"/>
          </a:xfrm>
        </p:spPr>
        <p:txBody>
          <a:bodyPr>
            <a:normAutofit/>
          </a:bodyPr>
          <a:lstStyle/>
          <a:p>
            <a:r>
              <a:rPr lang="en-US" dirty="0"/>
              <a:t>Quadruped Locomotion</a:t>
            </a:r>
          </a:p>
          <a:p>
            <a:pPr lvl="1"/>
            <a:r>
              <a:rPr lang="en-US" dirty="0"/>
              <a:t>Agile motion</a:t>
            </a:r>
          </a:p>
          <a:p>
            <a:pPr lvl="1"/>
            <a:r>
              <a:rPr lang="en-US" dirty="0"/>
              <a:t>Stable</a:t>
            </a:r>
          </a:p>
          <a:p>
            <a:pPr lvl="1"/>
            <a:r>
              <a:rPr lang="en-US" dirty="0"/>
              <a:t>Rugged </a:t>
            </a:r>
            <a:r>
              <a:rPr lang="en-US" dirty="0" smtClean="0"/>
              <a:t>Terrain</a:t>
            </a:r>
          </a:p>
          <a:p>
            <a:pPr lvl="1"/>
            <a:r>
              <a:rPr lang="en-US" dirty="0" smtClean="0"/>
              <a:t>Two Links per Leg</a:t>
            </a:r>
            <a:endParaRPr lang="en-US" dirty="0"/>
          </a:p>
          <a:p>
            <a:r>
              <a:rPr lang="en-US" dirty="0"/>
              <a:t>Pneumatic Power</a:t>
            </a:r>
          </a:p>
          <a:p>
            <a:pPr lvl="1"/>
            <a:r>
              <a:rPr lang="en-US" dirty="0"/>
              <a:t>High energy density</a:t>
            </a:r>
          </a:p>
          <a:p>
            <a:pPr lvl="1"/>
            <a:r>
              <a:rPr lang="en-US" dirty="0"/>
              <a:t>Clean and </a:t>
            </a:r>
            <a:r>
              <a:rPr lang="en-US" dirty="0" smtClean="0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Simulink PID algorithms are used for control</a:t>
            </a:r>
          </a:p>
          <a:p>
            <a:r>
              <a:rPr lang="en-US" dirty="0" smtClean="0"/>
              <a:t>Implementation of a step is done using state machine architecture</a:t>
            </a:r>
          </a:p>
          <a:p>
            <a:r>
              <a:rPr lang="en-US" dirty="0" smtClean="0"/>
              <a:t>The state machine drives the PID in each control loop</a:t>
            </a:r>
          </a:p>
        </p:txBody>
      </p:sp>
      <p:pic>
        <p:nvPicPr>
          <p:cNvPr id="4" name="Picture 3" descr="D:\MyDocs\Documents\GitHub\AgileRoboticControls\System Modelling\Control\Control - Gener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43" y="4397387"/>
            <a:ext cx="6756946" cy="1856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9516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Algorithm For One Leg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3" y="2948917"/>
            <a:ext cx="11601656" cy="256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05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43" y="3959525"/>
            <a:ext cx="4375057" cy="28984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42" y="869639"/>
            <a:ext cx="4375057" cy="30898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6325" y="1820174"/>
            <a:ext cx="60902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XBee</a:t>
            </a:r>
            <a:r>
              <a:rPr lang="en-US" dirty="0" smtClean="0"/>
              <a:t> Series 1 Radio</a:t>
            </a:r>
          </a:p>
          <a:p>
            <a:pPr lvl="1"/>
            <a:r>
              <a:rPr lang="en-US" dirty="0"/>
              <a:t>-IEEE 802.15.4 protocol </a:t>
            </a:r>
          </a:p>
          <a:p>
            <a:pPr lvl="1"/>
            <a:r>
              <a:rPr lang="en-US" dirty="0"/>
              <a:t>-Operational Frequency 2.4 </a:t>
            </a:r>
            <a:r>
              <a:rPr lang="en-US" dirty="0" smtClean="0"/>
              <a:t>GHz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Mounted onto the Arduino through </a:t>
            </a:r>
            <a:r>
              <a:rPr lang="en-US" dirty="0" err="1" smtClean="0"/>
              <a:t>XBee</a:t>
            </a:r>
            <a:r>
              <a:rPr lang="en-US" dirty="0" smtClean="0"/>
              <a:t> Shield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interface runs on PC Simulink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1891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for MSOE test equipment – Banana Plug</a:t>
            </a:r>
          </a:p>
          <a:p>
            <a:r>
              <a:rPr lang="en-US" dirty="0" smtClean="0"/>
              <a:t>On Switch</a:t>
            </a:r>
          </a:p>
          <a:p>
            <a:r>
              <a:rPr lang="en-US" dirty="0" smtClean="0"/>
              <a:t>Emergency Stop – Cuts Power to valve solenoids</a:t>
            </a:r>
          </a:p>
          <a:p>
            <a:r>
              <a:rPr lang="en-US" dirty="0" smtClean="0"/>
              <a:t>Battery Level Indicators</a:t>
            </a:r>
          </a:p>
          <a:p>
            <a:r>
              <a:rPr lang="en-US" dirty="0" smtClean="0"/>
              <a:t>Status LEDs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1225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 – 9 volt battery 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LEDs in series with </a:t>
            </a:r>
            <a:r>
              <a:rPr lang="en-US" dirty="0" err="1"/>
              <a:t>z</a:t>
            </a:r>
            <a:r>
              <a:rPr lang="en-US" dirty="0" err="1" smtClean="0"/>
              <a:t>ener</a:t>
            </a:r>
            <a:r>
              <a:rPr lang="en-US" dirty="0" smtClean="0"/>
              <a:t> diodes</a:t>
            </a:r>
          </a:p>
          <a:p>
            <a:r>
              <a:rPr lang="en-US" dirty="0" smtClean="0"/>
              <a:t>LED colors: Green, Yellow, 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40" y="3418057"/>
            <a:ext cx="1975448" cy="3136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570" y="1966582"/>
            <a:ext cx="4999153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35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000" y="1671516"/>
            <a:ext cx="7109374" cy="4790955"/>
          </a:xfrm>
        </p:spPr>
      </p:pic>
    </p:spTree>
    <p:extLst>
      <p:ext uri="{BB962C8B-B14F-4D97-AF65-F5344CB8AC3E}">
        <p14:creationId xmlns:p14="http://schemas.microsoft.com/office/powerpoint/2010/main" val="3201284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Signal and Feedback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</a:p>
          <a:p>
            <a:pPr marL="0" indent="0">
              <a:buNone/>
            </a:pPr>
            <a:r>
              <a:rPr lang="en-US" dirty="0" smtClean="0"/>
              <a:t>	PWM -&gt; analog voltage -&gt; optical signal -&gt; analog voltage</a:t>
            </a:r>
          </a:p>
          <a:p>
            <a:r>
              <a:rPr lang="en-US" dirty="0" err="1" smtClean="0"/>
              <a:t>Opto</a:t>
            </a:r>
            <a:r>
              <a:rPr lang="en-US" dirty="0" smtClean="0"/>
              <a:t>-isolator separates electrical circuits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1" y="4149370"/>
            <a:ext cx="10058400" cy="244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15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5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Constraints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43149"/>
          </a:xfrm>
        </p:spPr>
        <p:txBody>
          <a:bodyPr>
            <a:normAutofit/>
          </a:bodyPr>
          <a:lstStyle/>
          <a:p>
            <a:r>
              <a:rPr lang="en-US" dirty="0" smtClean="0"/>
              <a:t>Does not weight over 35 Kg</a:t>
            </a:r>
          </a:p>
          <a:p>
            <a:r>
              <a:rPr lang="en-US" dirty="0" smtClean="0"/>
              <a:t>Operational speed up to 0.5 m/s</a:t>
            </a:r>
          </a:p>
          <a:p>
            <a:r>
              <a:rPr lang="en-US" dirty="0" smtClean="0"/>
              <a:t>Gait implementations for creep and walk</a:t>
            </a:r>
          </a:p>
          <a:p>
            <a:r>
              <a:rPr lang="en-US" dirty="0" smtClean="0"/>
              <a:t>Emergency stops easily accessible</a:t>
            </a:r>
          </a:p>
          <a:p>
            <a:r>
              <a:rPr lang="en-US" dirty="0" smtClean="0"/>
              <a:t>Battery life of at least 3 hours for pneumatic components</a:t>
            </a:r>
          </a:p>
          <a:p>
            <a:r>
              <a:rPr lang="en-US" dirty="0" smtClean="0"/>
              <a:t>Onboard batteries and control system</a:t>
            </a:r>
          </a:p>
          <a:p>
            <a:r>
              <a:rPr lang="en-US" dirty="0" smtClean="0"/>
              <a:t>Tethered air 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And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Notation</a:t>
            </a:r>
          </a:p>
          <a:p>
            <a:r>
              <a:rPr lang="en-US" dirty="0" smtClean="0"/>
              <a:t>Free Body Diagrams</a:t>
            </a:r>
          </a:p>
          <a:p>
            <a:r>
              <a:rPr lang="en-US" dirty="0" smtClean="0"/>
              <a:t>Kinematic Modelling</a:t>
            </a:r>
          </a:p>
          <a:p>
            <a:r>
              <a:rPr lang="en-US" dirty="0" smtClean="0"/>
              <a:t>Dynamic Simulation</a:t>
            </a:r>
          </a:p>
          <a:p>
            <a:r>
              <a:rPr lang="en-US" dirty="0" smtClean="0"/>
              <a:t>Foot force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0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050316" cy="3996038"/>
          </a:xfrm>
        </p:spPr>
        <p:txBody>
          <a:bodyPr>
            <a:normAutofit/>
          </a:bodyPr>
          <a:lstStyle/>
          <a:p>
            <a:r>
              <a:rPr lang="en-US" dirty="0" smtClean="0"/>
              <a:t>Consists of Body, Thigh, Shank</a:t>
            </a:r>
          </a:p>
          <a:p>
            <a:r>
              <a:rPr lang="en-US" dirty="0" smtClean="0"/>
              <a:t>Angles measured relative to previous link</a:t>
            </a:r>
          </a:p>
          <a:p>
            <a:r>
              <a:rPr lang="en-US" dirty="0" smtClean="0"/>
              <a:t>Leg 1 – Front Right</a:t>
            </a:r>
          </a:p>
          <a:p>
            <a:r>
              <a:rPr lang="en-US" dirty="0" smtClean="0"/>
              <a:t>Leg 2 – Rear Right</a:t>
            </a:r>
          </a:p>
          <a:p>
            <a:r>
              <a:rPr lang="en-US" dirty="0" smtClean="0"/>
              <a:t>Leg 3 – Front Left</a:t>
            </a:r>
          </a:p>
          <a:p>
            <a:r>
              <a:rPr lang="en-US" dirty="0" smtClean="0"/>
              <a:t>Leg 4 – Rear Left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537497" y="2458528"/>
            <a:ext cx="4609952" cy="2850204"/>
            <a:chOff x="6356345" y="2458528"/>
            <a:chExt cx="4609952" cy="2850204"/>
          </a:xfrm>
        </p:grpSpPr>
        <p:sp>
          <p:nvSpPr>
            <p:cNvPr id="49" name="Rectangle 48"/>
            <p:cNvSpPr/>
            <p:nvPr/>
          </p:nvSpPr>
          <p:spPr>
            <a:xfrm>
              <a:off x="6373597" y="2458528"/>
              <a:ext cx="4392168" cy="28502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356345" y="2903616"/>
              <a:ext cx="4609952" cy="2396490"/>
              <a:chOff x="6718654" y="2515427"/>
              <a:chExt cx="4609952" cy="239649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6718654" y="2515427"/>
                <a:ext cx="3947795" cy="2396490"/>
                <a:chOff x="0" y="0"/>
                <a:chExt cx="3948142" cy="239660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0" y="0"/>
                  <a:ext cx="3421726" cy="2396606"/>
                  <a:chOff x="0" y="0"/>
                  <a:chExt cx="3421726" cy="2396606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 rot="21400775">
                    <a:off x="872836" y="193965"/>
                    <a:ext cx="2548890" cy="1579419"/>
                    <a:chOff x="6916" y="1"/>
                    <a:chExt cx="2548890" cy="1579419"/>
                  </a:xfrm>
                </p:grpSpPr>
                <p:sp>
                  <p:nvSpPr>
                    <p:cNvPr id="32" name="Rectangle 31"/>
                    <p:cNvSpPr/>
                    <p:nvPr/>
                  </p:nvSpPr>
                  <p:spPr>
                    <a:xfrm rot="21378717">
                      <a:off x="6916" y="97384"/>
                      <a:ext cx="2548890" cy="601980"/>
                    </a:xfrm>
                    <a:prstGeom prst="rect">
                      <a:avLst/>
                    </a:prstGeom>
                    <a:noFill/>
                    <a:ln w="76200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10836" y="103910"/>
                      <a:ext cx="402302" cy="1475510"/>
                      <a:chOff x="0" y="0"/>
                      <a:chExt cx="402302" cy="1475510"/>
                    </a:xfrm>
                  </p:grpSpPr>
                  <p:cxnSp>
                    <p:nvCxnSpPr>
                      <p:cNvPr id="39" name="Straight Connector 38"/>
                      <p:cNvCxnSpPr/>
                      <p:nvPr/>
                    </p:nvCxnSpPr>
                    <p:spPr>
                      <a:xfrm>
                        <a:off x="6928" y="824346"/>
                        <a:ext cx="90574" cy="651164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/>
                      <p:nvPr/>
                    </p:nvCxnSpPr>
                    <p:spPr>
                      <a:xfrm flipH="1">
                        <a:off x="263237" y="20782"/>
                        <a:ext cx="48491" cy="755073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/>
                      <p:cNvCxnSpPr/>
                      <p:nvPr/>
                    </p:nvCxnSpPr>
                    <p:spPr>
                      <a:xfrm>
                        <a:off x="263237" y="741219"/>
                        <a:ext cx="139065" cy="636905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 flipH="1">
                        <a:off x="0" y="0"/>
                        <a:ext cx="318655" cy="858982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2098964" y="1"/>
                      <a:ext cx="419057" cy="1537855"/>
                      <a:chOff x="0" y="0"/>
                      <a:chExt cx="402302" cy="1475510"/>
                    </a:xfrm>
                  </p:grpSpPr>
                  <p:cxnSp>
                    <p:nvCxnSpPr>
                      <p:cNvPr id="35" name="Straight Connector 34"/>
                      <p:cNvCxnSpPr/>
                      <p:nvPr/>
                    </p:nvCxnSpPr>
                    <p:spPr>
                      <a:xfrm>
                        <a:off x="6928" y="824346"/>
                        <a:ext cx="90574" cy="651164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H="1">
                        <a:off x="263237" y="20782"/>
                        <a:ext cx="48491" cy="755073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Connector 36"/>
                      <p:cNvCxnSpPr/>
                      <p:nvPr/>
                    </p:nvCxnSpPr>
                    <p:spPr>
                      <a:xfrm>
                        <a:off x="263237" y="741219"/>
                        <a:ext cx="139065" cy="636905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/>
                      <p:nvPr/>
                    </p:nvCxnSpPr>
                    <p:spPr>
                      <a:xfrm flipH="1">
                        <a:off x="0" y="0"/>
                        <a:ext cx="318655" cy="858982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0" y="0"/>
                    <a:ext cx="3033972" cy="2396606"/>
                    <a:chOff x="0" y="0"/>
                    <a:chExt cx="3033972" cy="2396606"/>
                  </a:xfrm>
                </p:grpSpPr>
                <p:sp>
                  <p:nvSpPr>
                    <p:cNvPr id="27" name="Text Box 25"/>
                    <p:cNvSpPr txBox="1"/>
                    <p:nvPr/>
                  </p:nvSpPr>
                  <p:spPr>
                    <a:xfrm>
                      <a:off x="2673927" y="2043546"/>
                      <a:ext cx="360045" cy="35306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p:txBody>
                </p: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0" y="0"/>
                      <a:ext cx="2985655" cy="2081588"/>
                      <a:chOff x="0" y="0"/>
                      <a:chExt cx="2985655" cy="2081588"/>
                    </a:xfrm>
                  </p:grpSpPr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 flipV="1">
                        <a:off x="297873" y="0"/>
                        <a:ext cx="0" cy="2036618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0" name="Text Box 24"/>
                      <p:cNvSpPr txBox="1"/>
                      <p:nvPr/>
                    </p:nvSpPr>
                    <p:spPr>
                      <a:xfrm>
                        <a:off x="0" y="27710"/>
                        <a:ext cx="360045" cy="35306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100">
                            <a:solidFill>
                              <a:schemeClr val="bg1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Y</a:t>
                        </a:r>
                      </a:p>
                    </p:txBody>
                  </p:sp>
                  <p:cxnSp>
                    <p:nvCxnSpPr>
                      <p:cNvPr id="31" name="Straight Arrow Connector 30"/>
                      <p:cNvCxnSpPr/>
                      <p:nvPr/>
                    </p:nvCxnSpPr>
                    <p:spPr>
                      <a:xfrm>
                        <a:off x="297873" y="2029691"/>
                        <a:ext cx="2687782" cy="5189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401782" y="138546"/>
                    <a:ext cx="1275080" cy="1322070"/>
                    <a:chOff x="0" y="0"/>
                    <a:chExt cx="1275080" cy="1322070"/>
                  </a:xfrm>
                </p:grpSpPr>
                <p:sp>
                  <p:nvSpPr>
                    <p:cNvPr id="24" name="Circular Arrow 23"/>
                    <p:cNvSpPr/>
                    <p:nvPr/>
                  </p:nvSpPr>
                  <p:spPr>
                    <a:xfrm rot="13278633" flipH="1">
                      <a:off x="0" y="0"/>
                      <a:ext cx="1275080" cy="1322070"/>
                    </a:xfrm>
                    <a:prstGeom prst="circularArrow">
                      <a:avLst>
                        <a:gd name="adj1" fmla="val 0"/>
                        <a:gd name="adj2" fmla="val 295844"/>
                        <a:gd name="adj3" fmla="val 17635747"/>
                        <a:gd name="adj4" fmla="val 11512070"/>
                        <a:gd name="adj5" fmla="val 2498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V="1">
                      <a:off x="69273" y="263236"/>
                      <a:ext cx="650182" cy="90055"/>
                    </a:xfrm>
                    <a:prstGeom prst="line">
                      <a:avLst/>
                    </a:prstGeom>
                    <a:ln>
                      <a:prstDash val="lg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392" y="771126"/>
                      <a:ext cx="684364" cy="3558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thigh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378527" y="193964"/>
                    <a:ext cx="1573531" cy="371325"/>
                    <a:chOff x="0" y="0"/>
                    <a:chExt cx="1573877" cy="371523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0" y="0"/>
                      <a:ext cx="1040333" cy="334645"/>
                      <a:chOff x="0" y="0"/>
                      <a:chExt cx="1040333" cy="334645"/>
                    </a:xfrm>
                  </p:grpSpPr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>
                        <a:off x="0" y="222568"/>
                        <a:ext cx="1018309" cy="0"/>
                      </a:xfrm>
                      <a:prstGeom prst="line">
                        <a:avLst/>
                      </a:prstGeom>
                      <a:ln>
                        <a:prstDash val="lg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3" name="Circular Arrow 22"/>
                      <p:cNvSpPr/>
                      <p:nvPr/>
                    </p:nvSpPr>
                    <p:spPr>
                      <a:xfrm rot="6047762" flipH="1">
                        <a:off x="699655" y="-6032"/>
                        <a:ext cx="334645" cy="346710"/>
                      </a:xfrm>
                      <a:prstGeom prst="circularArrow">
                        <a:avLst>
                          <a:gd name="adj1" fmla="val 0"/>
                          <a:gd name="adj2" fmla="val 633200"/>
                          <a:gd name="adj3" fmla="val 17635747"/>
                          <a:gd name="adj4" fmla="val 15753716"/>
                          <a:gd name="adj5" fmla="val 6690"/>
                        </a:avLst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1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9037" y="48491"/>
                      <a:ext cx="624840" cy="3230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body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563065" y="1149928"/>
                    <a:ext cx="699315" cy="729956"/>
                    <a:chOff x="-95026" y="0"/>
                    <a:chExt cx="699315" cy="729956"/>
                  </a:xfrm>
                </p:grpSpPr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03909" y="0"/>
                      <a:ext cx="500380" cy="518795"/>
                      <a:chOff x="0" y="0"/>
                      <a:chExt cx="500380" cy="518795"/>
                    </a:xfrm>
                  </p:grpSpPr>
                  <p:cxnSp>
                    <p:nvCxnSpPr>
                      <p:cNvPr id="18" name="Straight Connector 17"/>
                      <p:cNvCxnSpPr/>
                      <p:nvPr/>
                    </p:nvCxnSpPr>
                    <p:spPr>
                      <a:xfrm flipV="1">
                        <a:off x="62345" y="62345"/>
                        <a:ext cx="151765" cy="415290"/>
                      </a:xfrm>
                      <a:prstGeom prst="line">
                        <a:avLst/>
                      </a:prstGeom>
                      <a:ln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" name="Circular Arrow 18"/>
                      <p:cNvSpPr/>
                      <p:nvPr/>
                    </p:nvSpPr>
                    <p:spPr>
                      <a:xfrm rot="12273401" flipH="1">
                        <a:off x="0" y="0"/>
                        <a:ext cx="500380" cy="518795"/>
                      </a:xfrm>
                      <a:prstGeom prst="circularArrow">
                        <a:avLst>
                          <a:gd name="adj1" fmla="val 0"/>
                          <a:gd name="adj2" fmla="val 633200"/>
                          <a:gd name="adj3" fmla="val 17635747"/>
                          <a:gd name="adj4" fmla="val 15051173"/>
                          <a:gd name="adj5" fmla="val 669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7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95026" y="407095"/>
                      <a:ext cx="625474" cy="32286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shank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817418" y="1537854"/>
                  <a:ext cx="3130724" cy="498764"/>
                  <a:chOff x="0" y="0"/>
                  <a:chExt cx="3130724" cy="498764"/>
                </a:xfrm>
              </p:grpSpPr>
              <p:sp>
                <p:nvSpPr>
                  <p:cNvPr id="7" name="Text Box 355"/>
                  <p:cNvSpPr txBox="1"/>
                  <p:nvPr/>
                </p:nvSpPr>
                <p:spPr>
                  <a:xfrm>
                    <a:off x="1939637" y="124692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1</a:t>
                    </a:r>
                  </a:p>
                </p:txBody>
              </p:sp>
              <p:sp>
                <p:nvSpPr>
                  <p:cNvPr id="8" name="Text Box 359"/>
                  <p:cNvSpPr txBox="1"/>
                  <p:nvPr/>
                </p:nvSpPr>
                <p:spPr>
                  <a:xfrm>
                    <a:off x="0" y="242455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2</a:t>
                    </a:r>
                  </a:p>
                </p:txBody>
              </p:sp>
              <p:sp>
                <p:nvSpPr>
                  <p:cNvPr id="9" name="Text Box 360"/>
                  <p:cNvSpPr txBox="1"/>
                  <p:nvPr/>
                </p:nvSpPr>
                <p:spPr>
                  <a:xfrm>
                    <a:off x="2417619" y="0"/>
                    <a:ext cx="713105" cy="25590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3</a:t>
                    </a:r>
                  </a:p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  <p:sp>
                <p:nvSpPr>
                  <p:cNvPr id="10" name="Text Box 361"/>
                  <p:cNvSpPr txBox="1"/>
                  <p:nvPr/>
                </p:nvSpPr>
                <p:spPr>
                  <a:xfrm>
                    <a:off x="489458" y="103910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4</a:t>
                    </a:r>
                  </a:p>
                </p:txBody>
              </p:sp>
            </p:grpSp>
          </p:grpSp>
          <p:grpSp>
            <p:nvGrpSpPr>
              <p:cNvPr id="43" name="Group 42"/>
              <p:cNvGrpSpPr/>
              <p:nvPr/>
            </p:nvGrpSpPr>
            <p:grpSpPr>
              <a:xfrm>
                <a:off x="10181162" y="2793593"/>
                <a:ext cx="1147444" cy="805814"/>
                <a:chOff x="0" y="0"/>
                <a:chExt cx="1147786" cy="806415"/>
              </a:xfrm>
            </p:grpSpPr>
            <p:sp>
              <p:nvSpPr>
                <p:cNvPr id="44" name="Text Box 364"/>
                <p:cNvSpPr txBox="1"/>
                <p:nvPr/>
              </p:nvSpPr>
              <p:spPr>
                <a:xfrm>
                  <a:off x="434340" y="0"/>
                  <a:ext cx="713446" cy="2562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45" name="Text Box 365"/>
                <p:cNvSpPr txBox="1"/>
                <p:nvPr/>
              </p:nvSpPr>
              <p:spPr>
                <a:xfrm>
                  <a:off x="419100" y="548640"/>
                  <a:ext cx="713446" cy="2562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Shank</a:t>
                  </a:r>
                </a:p>
              </p:txBody>
            </p:sp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114300" y="716280"/>
                  <a:ext cx="353291" cy="901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0" y="144780"/>
                  <a:ext cx="526242" cy="457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37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Non-Inertial Reference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89336"/>
          </a:xfrm>
        </p:spPr>
        <p:txBody>
          <a:bodyPr>
            <a:normAutofit/>
          </a:bodyPr>
          <a:lstStyle/>
          <a:p>
            <a:r>
              <a:rPr lang="en-US" dirty="0" smtClean="0"/>
              <a:t>Due to robot’s acceleration the system is not in an inertial reference frame</a:t>
            </a:r>
          </a:p>
          <a:p>
            <a:r>
              <a:rPr lang="en-US" dirty="0" smtClean="0"/>
              <a:t>Two solutions:</a:t>
            </a:r>
          </a:p>
          <a:p>
            <a:pPr lvl="1"/>
            <a:r>
              <a:rPr lang="en-US" dirty="0" smtClean="0"/>
              <a:t>Euler-Newton: F=ma with an arbitrary ground point or virtual inertial forces</a:t>
            </a:r>
          </a:p>
          <a:p>
            <a:pPr lvl="1"/>
            <a:r>
              <a:rPr lang="en-US" dirty="0" smtClean="0"/>
              <a:t>Lagrange-Euler: energy approach with generalized coordinate systems</a:t>
            </a:r>
            <a:endParaRPr lang="en-US" dirty="0"/>
          </a:p>
          <a:p>
            <a:r>
              <a:rPr lang="en-US" dirty="0" smtClean="0"/>
              <a:t>Euler-Newton was </a:t>
            </a:r>
            <a:r>
              <a:rPr lang="en-US" dirty="0"/>
              <a:t>selected due to its </a:t>
            </a:r>
            <a:r>
              <a:rPr lang="en-US" dirty="0" smtClean="0"/>
              <a:t>familiarity</a:t>
            </a:r>
          </a:p>
          <a:p>
            <a:pPr lvl="1"/>
            <a:r>
              <a:rPr lang="en-US" dirty="0" smtClean="0"/>
              <a:t>arbitrary ground point off the robot chassis</a:t>
            </a:r>
          </a:p>
          <a:p>
            <a:r>
              <a:rPr lang="en-US" dirty="0" smtClean="0"/>
              <a:t>Torque equations modified with equivalent torques to compensate</a:t>
            </a:r>
          </a:p>
        </p:txBody>
      </p:sp>
    </p:spTree>
    <p:extLst>
      <p:ext uri="{BB962C8B-B14F-4D97-AF65-F5344CB8AC3E}">
        <p14:creationId xmlns:p14="http://schemas.microsoft.com/office/powerpoint/2010/main" val="15119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Body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952999" cy="3541714"/>
          </a:xfrm>
        </p:spPr>
        <p:txBody>
          <a:bodyPr/>
          <a:lstStyle/>
          <a:p>
            <a:r>
              <a:rPr lang="en-US" dirty="0" smtClean="0"/>
              <a:t>Used to find joint reaction forces and torques required for motion</a:t>
            </a:r>
          </a:p>
          <a:p>
            <a:r>
              <a:rPr lang="en-US" dirty="0" smtClean="0"/>
              <a:t>Torque equations summed about origin</a:t>
            </a:r>
          </a:p>
          <a:p>
            <a:r>
              <a:rPr lang="en-US" dirty="0" smtClean="0"/>
              <a:t>Solution assumes knowledge of kinematic state and foot forces</a:t>
            </a:r>
            <a:endParaRPr lang="en-US" dirty="0"/>
          </a:p>
        </p:txBody>
      </p:sp>
      <p:pic>
        <p:nvPicPr>
          <p:cNvPr id="4" name="Picture 3" descr="D:\MyDocs\Desktop\legfb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68" y="618518"/>
            <a:ext cx="5036820" cy="2479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MyDocs\Desktop\robotfb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68" y="3608858"/>
            <a:ext cx="5036820" cy="2712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63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952999" cy="3541714"/>
          </a:xfrm>
        </p:spPr>
        <p:txBody>
          <a:bodyPr/>
          <a:lstStyle/>
          <a:p>
            <a:r>
              <a:rPr lang="en-US" dirty="0" smtClean="0"/>
              <a:t>Four three-bar serial linkages originating at the body’s center of gravity</a:t>
            </a:r>
          </a:p>
          <a:p>
            <a:r>
              <a:rPr lang="en-US" dirty="0" smtClean="0"/>
              <a:t>Body CG is at point (x, y)</a:t>
            </a:r>
          </a:p>
          <a:p>
            <a:r>
              <a:rPr lang="en-US" dirty="0" smtClean="0"/>
              <a:t>16 equations to define link positions</a:t>
            </a:r>
            <a:endParaRPr lang="en-US" dirty="0"/>
          </a:p>
        </p:txBody>
      </p:sp>
      <p:pic>
        <p:nvPicPr>
          <p:cNvPr id="6" name="Content Placeholder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14" y="1757780"/>
            <a:ext cx="5187015" cy="30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192</TotalTime>
  <Words>1007</Words>
  <Application>Microsoft Office PowerPoint</Application>
  <PresentationFormat>Widescreen</PresentationFormat>
  <Paragraphs>269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Cambria Math</vt:lpstr>
      <vt:lpstr>Times New Roman</vt:lpstr>
      <vt:lpstr>Trebuchet MS</vt:lpstr>
      <vt:lpstr>Tw Cen MT</vt:lpstr>
      <vt:lpstr>Circuit</vt:lpstr>
      <vt:lpstr>agile and educational robotics platform</vt:lpstr>
      <vt:lpstr>Project Overview</vt:lpstr>
      <vt:lpstr>Major Design Decisions</vt:lpstr>
      <vt:lpstr>Major Constraints and Objectives</vt:lpstr>
      <vt:lpstr>Dynamics And Simulations</vt:lpstr>
      <vt:lpstr>Mathematical notation</vt:lpstr>
      <vt:lpstr>Non-Inertial Reference frames</vt:lpstr>
      <vt:lpstr>Free Body Diagrams</vt:lpstr>
      <vt:lpstr>Kinematics</vt:lpstr>
      <vt:lpstr>Jacobian differentiation</vt:lpstr>
      <vt:lpstr>State Vector</vt:lpstr>
      <vt:lpstr>Step simulation</vt:lpstr>
      <vt:lpstr>Foot force derivation</vt:lpstr>
      <vt:lpstr>Foot Force Derivation - Drag</vt:lpstr>
      <vt:lpstr>Foot Force Derivation - Swing</vt:lpstr>
      <vt:lpstr>Foot Force Derivation - Impulse</vt:lpstr>
      <vt:lpstr>Results</vt:lpstr>
      <vt:lpstr>Mechanical</vt:lpstr>
      <vt:lpstr>Pneumatics</vt:lpstr>
      <vt:lpstr>Power Source Options</vt:lpstr>
      <vt:lpstr>Air Cylinders</vt:lpstr>
      <vt:lpstr>Example Specification</vt:lpstr>
      <vt:lpstr>Directional Control Valves</vt:lpstr>
      <vt:lpstr>Air Compressor</vt:lpstr>
      <vt:lpstr>PowerPoint Presentation</vt:lpstr>
      <vt:lpstr>Chosen Specifications</vt:lpstr>
      <vt:lpstr>Pneumatic Circuit</vt:lpstr>
      <vt:lpstr>Electrical</vt:lpstr>
      <vt:lpstr>Microcontroller and Programming </vt:lpstr>
      <vt:lpstr>Control Algorithms</vt:lpstr>
      <vt:lpstr>Control Algorithm For One Leg</vt:lpstr>
      <vt:lpstr>Communication System</vt:lpstr>
      <vt:lpstr>Debug Panel</vt:lpstr>
      <vt:lpstr>Debug Panel – 9 volt battery Indicator</vt:lpstr>
      <vt:lpstr>Debug Panel Diagram</vt:lpstr>
      <vt:lpstr>Control Signal and Feedback Conditioning</vt:lpstr>
      <vt:lpstr>Questions?</vt:lpstr>
    </vt:vector>
  </TitlesOfParts>
  <Company>MSOE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and educational robotics platform</dc:title>
  <dc:creator>Beaver, Logan</dc:creator>
  <cp:lastModifiedBy>Paddock, Tyler K.</cp:lastModifiedBy>
  <cp:revision>23</cp:revision>
  <dcterms:created xsi:type="dcterms:W3CDTF">2015-02-26T04:30:13Z</dcterms:created>
  <dcterms:modified xsi:type="dcterms:W3CDTF">2015-02-26T22:31:54Z</dcterms:modified>
</cp:coreProperties>
</file>