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84" r:id="rId5"/>
    <p:sldId id="276" r:id="rId6"/>
    <p:sldId id="277" r:id="rId7"/>
    <p:sldId id="278" r:id="rId8"/>
    <p:sldId id="286" r:id="rId9"/>
    <p:sldId id="287" r:id="rId10"/>
    <p:sldId id="288" r:id="rId11"/>
    <p:sldId id="289" r:id="rId12"/>
    <p:sldId id="290" r:id="rId13"/>
    <p:sldId id="265" r:id="rId14"/>
    <p:sldId id="266" r:id="rId15"/>
    <p:sldId id="291" r:id="rId16"/>
    <p:sldId id="292" r:id="rId17"/>
    <p:sldId id="293" r:id="rId18"/>
    <p:sldId id="294" r:id="rId19"/>
    <p:sldId id="29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Beaver - ME</a:t>
            </a:r>
          </a:p>
          <a:p>
            <a:r>
              <a:rPr lang="en-US" dirty="0" smtClean="0"/>
              <a:t>Justin Campbell - ME</a:t>
            </a:r>
          </a:p>
          <a:p>
            <a:r>
              <a:rPr lang="en-US" dirty="0" smtClean="0"/>
              <a:t>Tyler Paddock </a:t>
            </a:r>
            <a:r>
              <a:rPr lang="en-US" dirty="0" smtClean="0"/>
              <a:t>– CE/EE</a:t>
            </a:r>
            <a:endParaRPr lang="en-US" dirty="0" smtClean="0"/>
          </a:p>
          <a:p>
            <a:r>
              <a:rPr lang="en-US" dirty="0" smtClean="0"/>
              <a:t>Ronald Shipman - 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25" y="189707"/>
            <a:ext cx="2419350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928553"/>
            <a:ext cx="4875211" cy="3862647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Legs cannot interfere with each other</a:t>
            </a:r>
          </a:p>
          <a:p>
            <a:pPr lvl="1"/>
            <a:r>
              <a:rPr lang="en-US" dirty="0" smtClean="0"/>
              <a:t>Adequate space for components</a:t>
            </a:r>
          </a:p>
          <a:p>
            <a:pPr lvl="1"/>
            <a:r>
              <a:rPr lang="en-US" dirty="0" smtClean="0"/>
              <a:t>Open sides for easy accessibility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Legs may be susceptible to bending</a:t>
            </a:r>
          </a:p>
          <a:p>
            <a:pPr lvl="1"/>
            <a:r>
              <a:rPr lang="en-US" dirty="0" smtClean="0"/>
              <a:t>Near the limit on all dimensions and weight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161309"/>
            <a:ext cx="4878387" cy="350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2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Updates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Extruded T-Slotted Aluminum Frame</a:t>
            </a:r>
          </a:p>
          <a:p>
            <a:pPr lvl="1"/>
            <a:r>
              <a:rPr lang="en-US" dirty="0" smtClean="0"/>
              <a:t>Easy to assemble and attach components</a:t>
            </a:r>
          </a:p>
          <a:p>
            <a:pPr lvl="1"/>
            <a:r>
              <a:rPr lang="en-US" dirty="0" smtClean="0"/>
              <a:t>Decreased dimensions to reduce weight</a:t>
            </a:r>
          </a:p>
          <a:p>
            <a:r>
              <a:rPr lang="en-US" dirty="0" smtClean="0"/>
              <a:t>Legs</a:t>
            </a:r>
          </a:p>
          <a:p>
            <a:pPr lvl="1"/>
            <a:r>
              <a:rPr lang="en-US" dirty="0" smtClean="0"/>
              <a:t>Fixed piston attachment points</a:t>
            </a:r>
          </a:p>
          <a:p>
            <a:pPr lvl="1"/>
            <a:r>
              <a:rPr lang="en-US" dirty="0" smtClean="0"/>
              <a:t>Attached to top of chassis to increase 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DogeBot</a:t>
            </a:r>
            <a:r>
              <a:rPr lang="en-US" dirty="0" smtClean="0"/>
              <a:t> 2.0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61" y="1808018"/>
            <a:ext cx="6736641" cy="461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7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Kinematic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141413" y="2249486"/>
                <a:ext cx="4274650" cy="4212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Homogenous Transformations</a:t>
                </a:r>
              </a:p>
              <a:p>
                <a:r>
                  <a:rPr lang="en-US" dirty="0"/>
                  <a:t>Determines cylinder </a:t>
                </a:r>
                <a:r>
                  <a:rPr lang="en-US" dirty="0" smtClean="0"/>
                  <a:t>stroke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Shank X Acceleration: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LH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cos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tb</m:t>
                      </m:r>
                      <m:r>
                        <m:rPr>
                          <m:nor/>
                        </m:rPr>
                        <a:rPr lang="en-US" dirty="0"/>
                        <m:t>)∗</m:t>
                      </m:r>
                      <m:r>
                        <m:rPr>
                          <m:nor/>
                        </m:rPr>
                        <a:rPr lang="en-US" dirty="0"/>
                        <m:t>tbdot</m:t>
                      </m:r>
                      <m:r>
                        <m:rPr>
                          <m:nor/>
                        </m:rPr>
                        <a:rPr lang="en-US" dirty="0"/>
                        <m:t>^2 − </m:t>
                      </m:r>
                      <m:r>
                        <m:rPr>
                          <m:nor/>
                        </m:rPr>
                        <a:rPr lang="en-US" dirty="0"/>
                        <m:t>LK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cos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4)∗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dot</m:t>
                      </m:r>
                      <m:r>
                        <m:rPr>
                          <m:nor/>
                        </m:rPr>
                        <a:rPr lang="en-US" dirty="0"/>
                        <m:t>^2 + </m:t>
                      </m:r>
                      <m:r>
                        <m:rPr>
                          <m:nor/>
                        </m:rPr>
                        <a:rPr lang="en-US" dirty="0"/>
                        <m:t>xddot</m:t>
                      </m:r>
                      <m:r>
                        <m:rPr>
                          <m:nor/>
                        </m:rPr>
                        <a:rPr lang="en-US" dirty="0"/>
                        <m:t> + </m:t>
                      </m:r>
                      <m:r>
                        <m:rPr>
                          <m:nor/>
                        </m:rPr>
                        <a:rPr lang="en-US" dirty="0"/>
                        <m:t>LH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tbddot</m:t>
                      </m:r>
                      <m:r>
                        <m:rPr>
                          <m:nor/>
                        </m:rPr>
                        <a:rPr lang="en-US" dirty="0"/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sin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tb</m:t>
                      </m:r>
                      <m:r>
                        <m:rPr>
                          <m:nor/>
                        </m:rPr>
                        <a:rPr lang="en-US" dirty="0"/>
                        <m:t>) − </m:t>
                      </m:r>
                      <m:r>
                        <m:rPr>
                          <m:nor/>
                        </m:rPr>
                        <a:rPr lang="en-US" dirty="0"/>
                        <m:t>LK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ddot</m:t>
                      </m:r>
                      <m:r>
                        <m:rPr>
                          <m:nor/>
                        </m:rPr>
                        <a:rPr lang="en-US" dirty="0"/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sin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4) − </m:t>
                      </m:r>
                      <m:r>
                        <m:rPr>
                          <m:nor/>
                        </m:rPr>
                        <a:rPr lang="en-US" dirty="0"/>
                        <m:t>S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tk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ddot</m:t>
                      </m:r>
                      <m:r>
                        <m:rPr>
                          <m:nor/>
                        </m:rPr>
                        <a:rPr lang="en-US" dirty="0"/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sin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tk</m:t>
                      </m:r>
                      <m:r>
                        <m:rPr>
                          <m:nor/>
                        </m:rPr>
                        <a:rPr lang="en-US" dirty="0"/>
                        <m:t>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6"/>
                <a:ext cx="4274650" cy="4212859"/>
              </a:xfrm>
              <a:blipFill rotWithShape="0">
                <a:blip r:embed="rId2"/>
                <a:stretch>
                  <a:fillRect l="-2853" t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516010" y="2083422"/>
            <a:ext cx="5672076" cy="4254057"/>
            <a:chOff x="5375335" y="1775693"/>
            <a:chExt cx="5672076" cy="425405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Dynamic Model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Non-inertial reference </a:t>
            </a:r>
            <a:r>
              <a:rPr lang="en-US" dirty="0" smtClean="0"/>
              <a:t>frame</a:t>
            </a:r>
          </a:p>
          <a:p>
            <a:r>
              <a:rPr lang="en-US" dirty="0" err="1" smtClean="0"/>
              <a:t>Lagrangian</a:t>
            </a:r>
            <a:r>
              <a:rPr lang="en-US" dirty="0" smtClean="0"/>
              <a:t> Mechanics</a:t>
            </a:r>
          </a:p>
          <a:p>
            <a:r>
              <a:rPr lang="en-US" dirty="0" smtClean="0"/>
              <a:t>Arbitrary global reference frame</a:t>
            </a:r>
          </a:p>
          <a:p>
            <a:r>
              <a:rPr lang="en-US" dirty="0" smtClean="0"/>
              <a:t>Determines mechanical properties of components</a:t>
            </a:r>
          </a:p>
          <a:p>
            <a:r>
              <a:rPr lang="en-US" dirty="0" smtClean="0"/>
              <a:t>27 Equations with state vector </a:t>
            </a:r>
            <a:r>
              <a:rPr lang="en-US" i="1" dirty="0" smtClean="0"/>
              <a:t>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04284" y="1859696"/>
                <a:ext cx="1857313" cy="325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Y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𝐵𝑜𝑑𝑦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alibri" panose="020F0502020204030204" pitchFamily="34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𝐻𝑖𝑝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alibri" panose="020F0502020204030204" pitchFamily="34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𝐾𝑛𝑒𝑒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4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84" y="1859696"/>
                <a:ext cx="1857313" cy="32524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5426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Control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3996"/>
            <a:ext cx="9905999" cy="4265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Control algorithms: Software implemented PIDs</a:t>
            </a:r>
          </a:p>
          <a:p>
            <a:r>
              <a:rPr lang="en-US" sz="2800" dirty="0" smtClean="0"/>
              <a:t>Software: MATLAB/Simulink </a:t>
            </a:r>
            <a:r>
              <a:rPr lang="en-US" sz="2800" dirty="0"/>
              <a:t>model of the control is developed and </a:t>
            </a:r>
            <a:endParaRPr lang="en-US" sz="2800" dirty="0" smtClean="0"/>
          </a:p>
          <a:p>
            <a:r>
              <a:rPr lang="en-US" sz="2800" dirty="0" smtClean="0"/>
              <a:t>Hardware: Arduino Mega 2560</a:t>
            </a:r>
          </a:p>
          <a:p>
            <a:r>
              <a:rPr lang="en-US" sz="2800" dirty="0" smtClean="0"/>
              <a:t>Control Feedback: Position feedback from the pneumatic cylinders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69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2110577"/>
            <a:ext cx="11441882" cy="25512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9016" y="438904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PID Model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452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9622"/>
            <a:ext cx="9905999" cy="4637314"/>
          </a:xfrm>
        </p:spPr>
        <p:txBody>
          <a:bodyPr>
            <a:normAutofit/>
          </a:bodyPr>
          <a:lstStyle/>
          <a:p>
            <a:r>
              <a:rPr lang="en-US" dirty="0" smtClean="0"/>
              <a:t>PWM signals from the microcontroller are filtered into analog signals to drive the pneumatic actuators</a:t>
            </a:r>
          </a:p>
          <a:p>
            <a:r>
              <a:rPr lang="en-US" dirty="0" smtClean="0"/>
              <a:t>The analog signals will be scaled by amplifiers to the correct voltage required by the pneumatic actuator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-isolators used to protect microcontroller by separating power circuits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52" y="4406189"/>
            <a:ext cx="9466718" cy="23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3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220" y="58053"/>
            <a:ext cx="9905998" cy="1478570"/>
          </a:xfrm>
        </p:spPr>
        <p:txBody>
          <a:bodyPr/>
          <a:lstStyle/>
          <a:p>
            <a:r>
              <a:rPr lang="en-US" dirty="0" smtClean="0"/>
              <a:t>User Interface and Remote </a:t>
            </a:r>
            <a:r>
              <a:rPr lang="en-US" dirty="0" err="1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219" y="1433058"/>
            <a:ext cx="9905999" cy="3541714"/>
          </a:xfrm>
        </p:spPr>
        <p:txBody>
          <a:bodyPr/>
          <a:lstStyle/>
          <a:p>
            <a:r>
              <a:rPr lang="en-US" dirty="0" err="1" smtClean="0"/>
              <a:t>Xbee</a:t>
            </a:r>
            <a:r>
              <a:rPr lang="en-US" dirty="0" smtClean="0"/>
              <a:t> short range radio devices using IEEE standard 802.15.4</a:t>
            </a:r>
          </a:p>
          <a:p>
            <a:r>
              <a:rPr lang="en-US" dirty="0" smtClean="0"/>
              <a:t>Range: 100 meters</a:t>
            </a:r>
          </a:p>
          <a:p>
            <a:r>
              <a:rPr lang="en-US" dirty="0" smtClean="0"/>
              <a:t>250Kbps maximum</a:t>
            </a:r>
          </a:p>
          <a:p>
            <a:r>
              <a:rPr lang="en-US" dirty="0" smtClean="0"/>
              <a:t>2.4GHz operating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7" y="2476942"/>
            <a:ext cx="5915411" cy="3918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4072192"/>
            <a:ext cx="3290207" cy="23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3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4372846"/>
          </a:xfrm>
        </p:spPr>
        <p:txBody>
          <a:bodyPr>
            <a:normAutofit/>
          </a:bodyPr>
          <a:lstStyle/>
          <a:p>
            <a:r>
              <a:rPr lang="en-US" dirty="0" smtClean="0"/>
              <a:t>Decide on final pneumatic cylinder based on simulations</a:t>
            </a:r>
          </a:p>
          <a:p>
            <a:r>
              <a:rPr lang="en-US" dirty="0" smtClean="0"/>
              <a:t>Operational Motherboard Assembled</a:t>
            </a:r>
          </a:p>
          <a:p>
            <a:r>
              <a:rPr lang="en-US" dirty="0" smtClean="0"/>
              <a:t>Gather air cylinder response data</a:t>
            </a:r>
          </a:p>
          <a:p>
            <a:r>
              <a:rPr lang="en-US" dirty="0" smtClean="0"/>
              <a:t>Experiment with single pneumatic leg control</a:t>
            </a:r>
          </a:p>
          <a:p>
            <a:r>
              <a:rPr lang="en-US" dirty="0" smtClean="0"/>
              <a:t>Build and assemble robot subsystems</a:t>
            </a:r>
          </a:p>
          <a:p>
            <a:r>
              <a:rPr lang="en-US" dirty="0" smtClean="0"/>
              <a:t>Observe final system behavior</a:t>
            </a:r>
          </a:p>
          <a:p>
            <a:r>
              <a:rPr lang="en-US" dirty="0" smtClean="0"/>
              <a:t>Test gait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 smtClean="0"/>
              <a:t>Engineering deficit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Two Links per Leg</a:t>
            </a:r>
            <a:endParaRPr lang="en-US" dirty="0"/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Does not weight over 35 Kg</a:t>
            </a:r>
          </a:p>
          <a:p>
            <a:r>
              <a:rPr lang="en-US" dirty="0" smtClean="0"/>
              <a:t>Operational speed up to 0.5 m/s</a:t>
            </a:r>
          </a:p>
          <a:p>
            <a:r>
              <a:rPr lang="en-US" dirty="0" smtClean="0"/>
              <a:t>Gait implementations for creep and walk</a:t>
            </a:r>
          </a:p>
          <a:p>
            <a:r>
              <a:rPr lang="en-US" dirty="0" smtClean="0"/>
              <a:t>Emergency stops easily accessible</a:t>
            </a:r>
          </a:p>
          <a:p>
            <a:r>
              <a:rPr lang="en-US" dirty="0" smtClean="0"/>
              <a:t>Battery life of at least 3 hours for pneumatic components</a:t>
            </a:r>
          </a:p>
          <a:p>
            <a:r>
              <a:rPr lang="en-US" dirty="0" smtClean="0"/>
              <a:t>Onboard batteries and control system</a:t>
            </a:r>
          </a:p>
          <a:p>
            <a:r>
              <a:rPr lang="en-US" dirty="0" smtClean="0"/>
              <a:t>Tethered air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8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81675"/>
              </p:ext>
            </p:extLst>
          </p:nvPr>
        </p:nvGraphicFramePr>
        <p:xfrm>
          <a:off x="723331" y="1143000"/>
          <a:ext cx="10863618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4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02056"/>
            <a:ext cx="7704919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Air </a:t>
            </a:r>
            <a:r>
              <a:rPr lang="en-US" sz="3000" dirty="0"/>
              <a:t>C</a:t>
            </a:r>
            <a:r>
              <a:rPr lang="en-US" sz="3000" dirty="0" smtClean="0"/>
              <a:t>ompressor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ouble </a:t>
            </a:r>
            <a:r>
              <a:rPr lang="en-US" sz="3000" dirty="0"/>
              <a:t>A</a:t>
            </a:r>
            <a:r>
              <a:rPr lang="en-US" sz="3000" dirty="0" smtClean="0"/>
              <a:t>cting </a:t>
            </a:r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C</a:t>
            </a:r>
            <a:r>
              <a:rPr lang="en-US" sz="3000" dirty="0" smtClean="0"/>
              <a:t>ylinders (w/ feedback)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irectional </a:t>
            </a:r>
            <a:r>
              <a:rPr lang="en-US" sz="3000" dirty="0"/>
              <a:t>C</a:t>
            </a:r>
            <a:r>
              <a:rPr lang="en-US" sz="3000" dirty="0" smtClean="0"/>
              <a:t>ontrol </a:t>
            </a:r>
            <a:r>
              <a:rPr lang="en-US" sz="3000" dirty="0"/>
              <a:t>V</a:t>
            </a:r>
            <a:r>
              <a:rPr lang="en-US" sz="3000" dirty="0" smtClean="0"/>
              <a:t>alves (4/2)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1026" name="Picture 2" descr="http://www.daerospace.com/HydraulicSystems/DVHFigure%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38" y="4821011"/>
            <a:ext cx="3912223" cy="1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0.i.aliimg.com/img/pb/412/325/108/108325412_23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 t="8761" r="51151" b="11467"/>
          <a:stretch/>
        </p:blipFill>
        <p:spPr bwMode="auto">
          <a:xfrm>
            <a:off x="9254957" y="1728387"/>
            <a:ext cx="2264636" cy="276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27" y="1238801"/>
            <a:ext cx="2933700" cy="979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blipFill rotWithShape="1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2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29"/>
            <a:ext cx="9905998" cy="1478570"/>
          </a:xfrm>
        </p:spPr>
        <p:txBody>
          <a:bodyPr/>
          <a:lstStyle/>
          <a:p>
            <a:r>
              <a:rPr lang="en-US" dirty="0" smtClean="0"/>
              <a:t>Pneumatic Circuit for single cylinder</a:t>
            </a:r>
            <a:endParaRPr lang="en-US" dirty="0"/>
          </a:p>
        </p:txBody>
      </p:sp>
      <p:pic>
        <p:nvPicPr>
          <p:cNvPr id="4" name="Content Placeholder 3" descr="D:\MyDocs\Documents\Classes\AgileRoboticControls\Research\Pneumatic Circuits\Sample Circu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1" y="1583139"/>
            <a:ext cx="10072049" cy="421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9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Ideas</a:t>
            </a:r>
            <a:endParaRPr lang="en-US" dirty="0"/>
          </a:p>
        </p:txBody>
      </p:sp>
      <p:pic>
        <p:nvPicPr>
          <p:cNvPr id="4" name="Picture 3" descr="D:\MyDocs\Documents\Classes\Senior Design\SolidWorks Models\Arachne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6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hexbo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82" y="3913974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MyDocs\Documents\Classes\Senior Design\SolidWorks Models\Boxx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48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14" y="3913974"/>
            <a:ext cx="2470466" cy="213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41091" y="3913974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Arachnea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7261" y="3544642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Hexabot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99937" y="3912496"/>
            <a:ext cx="75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Boxxy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62682" y="3543164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 Matrix</a:t>
            </a:r>
            <a:endParaRPr lang="en-US" dirty="0"/>
          </a:p>
        </p:txBody>
      </p:sp>
      <p:pic>
        <p:nvPicPr>
          <p:cNvPr id="4" name="Content Placeholder 3" descr="D:\MyDocs\Desktop\Design Matrix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3" y="1974079"/>
            <a:ext cx="9990034" cy="3817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7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254</TotalTime>
  <Words>499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Trebuchet MS</vt:lpstr>
      <vt:lpstr>Tw Cen MT</vt:lpstr>
      <vt:lpstr>Circuit</vt:lpstr>
      <vt:lpstr>Team Agile Robotic Control</vt:lpstr>
      <vt:lpstr>Project Overview</vt:lpstr>
      <vt:lpstr>Major Design Decisions</vt:lpstr>
      <vt:lpstr>Major Constraints and Objectives</vt:lpstr>
      <vt:lpstr>Power Source Options</vt:lpstr>
      <vt:lpstr>Components</vt:lpstr>
      <vt:lpstr>Pneumatic Circuit for single cylinder</vt:lpstr>
      <vt:lpstr>Design Ideas</vt:lpstr>
      <vt:lpstr>Mechanical Design Matrix</vt:lpstr>
      <vt:lpstr>Dogebot</vt:lpstr>
      <vt:lpstr>Design Updates</vt:lpstr>
      <vt:lpstr>DogeBot 2.0</vt:lpstr>
      <vt:lpstr> </vt:lpstr>
      <vt:lpstr> </vt:lpstr>
      <vt:lpstr>Control architecture</vt:lpstr>
      <vt:lpstr>PID Model</vt:lpstr>
      <vt:lpstr>Signal Conditioning</vt:lpstr>
      <vt:lpstr>User Interface and Remote COntrol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Paddock, Tyler K.</cp:lastModifiedBy>
  <cp:revision>22</cp:revision>
  <dcterms:created xsi:type="dcterms:W3CDTF">2014-12-18T23:47:34Z</dcterms:created>
  <dcterms:modified xsi:type="dcterms:W3CDTF">2015-01-13T02:37:26Z</dcterms:modified>
</cp:coreProperties>
</file>