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59" r:id="rId19"/>
    <p:sldId id="260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61" r:id="rId29"/>
    <p:sldId id="287" r:id="rId30"/>
    <p:sldId id="286" r:id="rId31"/>
    <p:sldId id="285" r:id="rId32"/>
    <p:sldId id="284" r:id="rId33"/>
    <p:sldId id="283" r:id="rId34"/>
    <p:sldId id="289" r:id="rId35"/>
    <p:sldId id="288" r:id="rId36"/>
    <p:sldId id="290" r:id="rId37"/>
    <p:sldId id="26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45" d="100"/>
          <a:sy n="45" d="100"/>
        </p:scale>
        <p:origin x="-67" y="-9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50" y="589472"/>
            <a:ext cx="24193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0"/>
            <a:ext cx="1523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Verified with hand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By extension, </a:t>
            </a:r>
            <a:r>
              <a:rPr lang="en-US" dirty="0"/>
              <a:t>j</a:t>
            </a:r>
            <a:r>
              <a:rPr lang="en-US" dirty="0" smtClean="0"/>
              <a:t>oint torques and forces are functions 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9810" y="1951211"/>
            <a:ext cx="5119987" cy="3839990"/>
            <a:chOff x="5375335" y="1775693"/>
            <a:chExt cx="5672076" cy="42540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conservation of momentum on leg</a:t>
                </a:r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unchanged from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80" y="0"/>
            <a:ext cx="9905998" cy="1478570"/>
          </a:xfrm>
        </p:spPr>
        <p:txBody>
          <a:bodyPr/>
          <a:lstStyle/>
          <a:p>
            <a:r>
              <a:rPr lang="en-US" dirty="0" smtClean="0"/>
              <a:t>Pneumatics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679" y="1622953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Benefits of pneumatics over other power sources</a:t>
            </a:r>
          </a:p>
          <a:p>
            <a:pPr marL="0" indent="0">
              <a:buNone/>
            </a:pPr>
            <a:r>
              <a:rPr lang="en-US" sz="2800" dirty="0" smtClean="0"/>
              <a:t>Component Specifications</a:t>
            </a:r>
          </a:p>
          <a:p>
            <a:pPr lvl="1"/>
            <a:r>
              <a:rPr lang="en-US" sz="2800" dirty="0" smtClean="0"/>
              <a:t>Air Cylinders</a:t>
            </a:r>
          </a:p>
          <a:p>
            <a:pPr lvl="1"/>
            <a:r>
              <a:rPr lang="en-US" sz="2800" dirty="0" smtClean="0"/>
              <a:t>Directional Control Valves</a:t>
            </a:r>
          </a:p>
          <a:p>
            <a:pPr lvl="1"/>
            <a:r>
              <a:rPr lang="en-US" sz="2800" dirty="0" smtClean="0"/>
              <a:t>Air Compressors</a:t>
            </a:r>
          </a:p>
          <a:p>
            <a:pPr marL="0" indent="0">
              <a:buNone/>
            </a:pPr>
            <a:r>
              <a:rPr lang="en-US" sz="2800" dirty="0" smtClean="0"/>
              <a:t>Other circuit components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05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</a:t>
            </a:r>
            <a:r>
              <a:rPr lang="en-US" dirty="0" smtClean="0"/>
              <a:t>fields – 15% decrease in STEM interest in 2013</a:t>
            </a:r>
            <a:endParaRPr lang="en-US" dirty="0"/>
          </a:p>
          <a:p>
            <a:pPr lvl="1"/>
            <a:r>
              <a:rPr lang="en-US" dirty="0" smtClean="0"/>
              <a:t>Low math and science proficiency – 65</a:t>
            </a:r>
            <a:r>
              <a:rPr lang="en-US" baseline="30000" dirty="0" smtClean="0"/>
              <a:t>th</a:t>
            </a:r>
            <a:r>
              <a:rPr lang="en-US" dirty="0" smtClean="0"/>
              <a:t> percentile math, 50</a:t>
            </a:r>
            <a:r>
              <a:rPr lang="en-US" baseline="30000" dirty="0" smtClean="0"/>
              <a:t>th</a:t>
            </a:r>
            <a:r>
              <a:rPr lang="en-US" dirty="0" smtClean="0"/>
              <a:t> percentile science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6" y="1756615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𝐹</m:t>
                      </m:r>
                      <m:r>
                        <a:rPr lang="en-US" sz="3200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Converts fluid power into mechanical </a:t>
            </a:r>
            <a:r>
              <a:rPr lang="en-US" sz="2800" dirty="0" smtClean="0"/>
              <a:t>power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Position Feedback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6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</a:t>
            </a:r>
            <a:r>
              <a:rPr lang="en-US" sz="2800" dirty="0" smtClean="0"/>
              <a:t>limited</a:t>
            </a:r>
            <a:r>
              <a:rPr lang="en-US" sz="2800" dirty="0" smtClean="0"/>
              <a:t> </a:t>
            </a:r>
            <a:r>
              <a:rPr lang="en-US" sz="2800" dirty="0" smtClean="0"/>
              <a:t>by: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-Volume available for cylinder placement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</a:t>
            </a:r>
            <a:r>
              <a:rPr lang="en-US" sz="2800" dirty="0" smtClean="0"/>
              <a:t>pressure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</a:t>
            </a:r>
            <a:r>
              <a:rPr lang="en-US" sz="2800" dirty="0" smtClean="0"/>
              <a:t>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58039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866" y="238207"/>
            <a:ext cx="6620933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Specification process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74052"/>
                <a:ext cx="6062133" cy="56787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𝟔𝟔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Retract Phase</a:t>
                </a:r>
                <a:r>
                  <a:rPr lang="en-US" sz="22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𝟖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b="1" dirty="0" smtClean="0"/>
              </a:p>
              <a:p>
                <a:pPr marL="0" indent="0">
                  <a:buNone/>
                </a:pPr>
                <a:r>
                  <a:rPr lang="en-US" sz="22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𝑄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𝐶</m:t>
                    </m:r>
                    <m:r>
                      <a:rPr lang="en-US" sz="22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𝑅𝑎𝑡𝑖𝑜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𝑄</m:t>
                      </m:r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.1416 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8 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60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56.73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1728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𝑸</m:t>
                    </m:r>
                    <m:r>
                      <a:rPr lang="en-US" sz="2200" b="1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𝟒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𝟐𝟒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latin typeface="Cambria Math"/>
                              </a:rPr>
                              <m:t>𝒇𝒕</m:t>
                            </m:r>
                          </m:e>
                          <m:sup>
                            <m:r>
                              <a:rPr lang="en-US" sz="2200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200" b="1" i="1" smtClean="0">
                            <a:latin typeface="Cambria Math"/>
                          </a:rPr>
                          <m:t>𝒔𝒆𝒄</m:t>
                        </m:r>
                      </m:den>
                    </m:f>
                  </m:oMath>
                </a14:m>
                <a:r>
                  <a:rPr lang="en-US" sz="2200" b="1" dirty="0" smtClean="0"/>
                  <a:t> at STP</a:t>
                </a:r>
                <a:endParaRPr lang="en-US" sz="22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74052"/>
                <a:ext cx="6062133" cy="5678785"/>
              </a:xfrm>
              <a:blipFill rotWithShape="1">
                <a:blip r:embed="rId2"/>
                <a:stretch>
                  <a:fillRect l="-1006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37522" y="4123335"/>
            <a:ext cx="3220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Selected </a:t>
            </a:r>
            <a:r>
              <a:rPr lang="en-US" sz="2400" b="1" dirty="0" smtClean="0"/>
              <a:t>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Diameter</a:t>
            </a:r>
          </a:p>
          <a:p>
            <a:r>
              <a:rPr lang="en-US" sz="2400" dirty="0" smtClean="0"/>
              <a:t>4 inch Stroke Length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7522" y="1493710"/>
            <a:ext cx="376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178 </a:t>
            </a:r>
            <a:r>
              <a:rPr lang="en-US" sz="2400" dirty="0" err="1" smtClean="0"/>
              <a:t>lb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</a:t>
            </a:r>
            <a:r>
              <a:rPr lang="en-US" sz="2400" dirty="0" smtClean="0"/>
              <a:t>max output</a:t>
            </a:r>
          </a:p>
          <a:p>
            <a:r>
              <a:rPr lang="en-US" sz="2400" dirty="0" smtClean="0"/>
              <a:t>4 inch stroke length</a:t>
            </a:r>
          </a:p>
          <a:p>
            <a:r>
              <a:rPr lang="en-US" sz="2400" dirty="0" smtClean="0"/>
              <a:t>60 cycles per minute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2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</a:t>
            </a:r>
            <a:r>
              <a:rPr lang="en-US" dirty="0" smtClean="0"/>
              <a:t>Valves (DCV)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fluid flow through air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60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8801621" y="1591327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434" y="3810000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</a:t>
            </a:r>
            <a:r>
              <a:rPr lang="en-US" sz="2800" dirty="0" smtClean="0"/>
              <a:t>limited</a:t>
            </a:r>
            <a:r>
              <a:rPr lang="en-US" sz="2800" dirty="0" smtClean="0"/>
              <a:t> </a:t>
            </a:r>
            <a:r>
              <a:rPr lang="en-US" sz="2800" dirty="0" smtClean="0"/>
              <a:t>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-Maximum Pressure 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-Average 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88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5" y="211666"/>
            <a:ext cx="9397998" cy="5494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 smtClean="0"/>
              <a:t>Remaining Pneumatic </a:t>
            </a:r>
            <a:r>
              <a:rPr lang="en-US" sz="3900" dirty="0"/>
              <a:t>components </a:t>
            </a:r>
            <a:r>
              <a:rPr lang="en-US" sz="3900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Receiver </a:t>
            </a:r>
            <a:r>
              <a:rPr lang="en-US" sz="3000" dirty="0" smtClean="0"/>
              <a:t>Tank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Sized depending on additional flow needs</a:t>
            </a:r>
            <a:endParaRPr lang="en-US" sz="2800" dirty="0" smtClean="0"/>
          </a:p>
          <a:p>
            <a:pPr marL="0" indent="0">
              <a:buNone/>
            </a:pPr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Main on/off switch of fluid flow to system</a:t>
            </a:r>
            <a:endParaRPr lang="en-US" sz="2800" dirty="0" smtClean="0"/>
          </a:p>
          <a:p>
            <a:pPr marL="0" indent="0">
              <a:buNone/>
            </a:pPr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 smtClean="0"/>
              <a:t>Valve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Dictates upper pressure limit</a:t>
            </a:r>
            <a:endParaRPr lang="en-US" sz="2800" dirty="0" smtClean="0"/>
          </a:p>
          <a:p>
            <a:pPr marL="0" indent="0">
              <a:buNone/>
            </a:pPr>
            <a:r>
              <a:rPr lang="en-US" sz="3000" dirty="0" smtClean="0"/>
              <a:t>Tubing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1109132"/>
            <a:ext cx="4267201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automationdirect.com/images/overviews/nitra_poly_tubing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3746500"/>
            <a:ext cx="2683932" cy="26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17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80" y="135467"/>
            <a:ext cx="9905998" cy="1478570"/>
          </a:xfrm>
        </p:spPr>
        <p:txBody>
          <a:bodyPr/>
          <a:lstStyle/>
          <a:p>
            <a:r>
              <a:rPr lang="en-US" dirty="0" smtClean="0"/>
              <a:t>Chosen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534" y="1913468"/>
            <a:ext cx="10183811" cy="408093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Air Cylinders (8</a:t>
            </a:r>
            <a:r>
              <a:rPr lang="en-US" sz="2800" dirty="0" smtClean="0"/>
              <a:t>): 2 inch </a:t>
            </a:r>
            <a:r>
              <a:rPr lang="en-US" sz="2800" dirty="0"/>
              <a:t>b</a:t>
            </a:r>
            <a:r>
              <a:rPr lang="en-US" sz="2800" dirty="0" smtClean="0"/>
              <a:t>ore </a:t>
            </a:r>
            <a:r>
              <a:rPr lang="en-US" sz="2800" dirty="0"/>
              <a:t>d</a:t>
            </a:r>
            <a:r>
              <a:rPr lang="en-US" sz="2800" dirty="0" smtClean="0"/>
              <a:t>iameter, 3 inch </a:t>
            </a:r>
            <a:r>
              <a:rPr lang="en-US" sz="2800" dirty="0"/>
              <a:t>s</a:t>
            </a:r>
            <a:r>
              <a:rPr lang="en-US" sz="2800" dirty="0" smtClean="0"/>
              <a:t>troke length for shank, 4 inch stroke length fo</a:t>
            </a:r>
            <a:r>
              <a:rPr lang="en-US" sz="2800" dirty="0" smtClean="0"/>
              <a:t>r thigh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Directional Control Valves (8</a:t>
            </a:r>
            <a:r>
              <a:rPr lang="en-US" sz="2800" dirty="0" smtClean="0"/>
              <a:t>): 5 ports, 3 spool positions,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 = 0.67 (21 CFM)</a:t>
            </a:r>
          </a:p>
          <a:p>
            <a:pPr marL="0" indent="0">
              <a:buNone/>
            </a:pPr>
            <a:r>
              <a:rPr lang="en-US" sz="2800" dirty="0" smtClean="0"/>
              <a:t>Air Compressor: 10 gallon, 5.3 CFM (At 90 psi), </a:t>
            </a:r>
            <a:r>
              <a:rPr lang="en-US" sz="2800" dirty="0" smtClean="0"/>
              <a:t>125 psi m</a:t>
            </a:r>
            <a:r>
              <a:rPr lang="en-US" sz="2800" dirty="0" smtClean="0"/>
              <a:t>aximum pressure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5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16" y="173829"/>
            <a:ext cx="9905999" cy="969171"/>
          </a:xfrm>
        </p:spPr>
        <p:txBody>
          <a:bodyPr/>
          <a:lstStyle/>
          <a:p>
            <a:r>
              <a:rPr lang="en-US" dirty="0" smtClean="0"/>
              <a:t>Pneumatic </a:t>
            </a:r>
            <a:r>
              <a:rPr lang="en-US" dirty="0" smtClean="0"/>
              <a:t>Circuit Segment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64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and Programming</a:t>
            </a:r>
          </a:p>
          <a:p>
            <a:r>
              <a:rPr lang="en-US" dirty="0" smtClean="0"/>
              <a:t>Control Algorithms</a:t>
            </a:r>
          </a:p>
          <a:p>
            <a:r>
              <a:rPr lang="en-US" dirty="0" smtClean="0"/>
              <a:t>Communication System</a:t>
            </a:r>
          </a:p>
          <a:p>
            <a:r>
              <a:rPr lang="en-US" dirty="0" smtClean="0"/>
              <a:t>Debug Panel</a:t>
            </a:r>
          </a:p>
          <a:p>
            <a:r>
              <a:rPr lang="en-US" dirty="0" smtClean="0"/>
              <a:t>Control Signal and Feedback Conditioning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6022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Arduino Mega 2560 is used to control the system’s actions</a:t>
            </a:r>
          </a:p>
          <a:p>
            <a:r>
              <a:rPr lang="en-US" dirty="0" smtClean="0"/>
              <a:t>Advantages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-Low cost microcontroller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-Analog inputs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-Pulse-width modulated outputs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Mathwork’s</a:t>
            </a:r>
            <a:r>
              <a:rPr lang="en-US" dirty="0" smtClean="0"/>
              <a:t> Simulink models cross compiled to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70307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Simulink PID algorithms are used for control</a:t>
            </a:r>
          </a:p>
          <a:p>
            <a:r>
              <a:rPr lang="en-US" dirty="0" smtClean="0"/>
              <a:t>Implementation of a step is done using state machine architecture</a:t>
            </a:r>
          </a:p>
          <a:p>
            <a:r>
              <a:rPr lang="en-US" dirty="0" smtClean="0"/>
              <a:t>The state machine drives the PID in each control loop</a:t>
            </a:r>
          </a:p>
        </p:txBody>
      </p:sp>
      <p:pic>
        <p:nvPicPr>
          <p:cNvPr id="4" name="Picture 3" descr="D:\MyDocs\Documents\GitHub\AgileRoboticControls\System Modelling\Control\Control - Gener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43" y="4397387"/>
            <a:ext cx="6756946" cy="1856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516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 For One Leg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2948917"/>
            <a:ext cx="11601656" cy="25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0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3" y="3959525"/>
            <a:ext cx="4375057" cy="2898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2" y="869639"/>
            <a:ext cx="4375057" cy="308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325" y="1820174"/>
            <a:ext cx="609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Series 1 Radio</a:t>
            </a:r>
          </a:p>
          <a:p>
            <a:pPr lvl="1"/>
            <a:r>
              <a:rPr lang="en-US" dirty="0"/>
              <a:t>-IEEE 802.15.4 protocol </a:t>
            </a:r>
          </a:p>
          <a:p>
            <a:pPr lvl="1"/>
            <a:r>
              <a:rPr lang="en-US" dirty="0"/>
              <a:t>-Operational Frequency 2.4 </a:t>
            </a:r>
            <a:r>
              <a:rPr lang="en-US" dirty="0" smtClean="0"/>
              <a:t>GHz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Mounted onto the Arduino through </a:t>
            </a:r>
            <a:r>
              <a:rPr lang="en-US" dirty="0" err="1" smtClean="0"/>
              <a:t>XBee</a:t>
            </a:r>
            <a:r>
              <a:rPr lang="en-US" dirty="0" smtClean="0"/>
              <a:t>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runs on PC Simulink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91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MSOE test equipment – Banana Plug</a:t>
            </a:r>
          </a:p>
          <a:p>
            <a:r>
              <a:rPr lang="en-US" dirty="0" smtClean="0"/>
              <a:t>On Switch</a:t>
            </a:r>
          </a:p>
          <a:p>
            <a:r>
              <a:rPr lang="en-US" dirty="0" smtClean="0"/>
              <a:t>Emergency Stop – Cuts Power to valve solenoids</a:t>
            </a:r>
          </a:p>
          <a:p>
            <a:r>
              <a:rPr lang="en-US" dirty="0" smtClean="0"/>
              <a:t>Battery Level Indicators</a:t>
            </a:r>
          </a:p>
          <a:p>
            <a:r>
              <a:rPr lang="en-US" dirty="0" smtClean="0"/>
              <a:t>Status LEDs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25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– 9 volt battery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LEDs in series with </a:t>
            </a:r>
            <a:r>
              <a:rPr lang="en-US" dirty="0" err="1"/>
              <a:t>z</a:t>
            </a:r>
            <a:r>
              <a:rPr lang="en-US" dirty="0" err="1" smtClean="0"/>
              <a:t>ener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LED colors: Green, Yellow,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0" y="3418057"/>
            <a:ext cx="1975448" cy="3136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70" y="1966582"/>
            <a:ext cx="499915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&lt;Diagram to be added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84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and Feedback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</a:p>
          <a:p>
            <a:pPr marL="0" indent="0">
              <a:buNone/>
            </a:pPr>
            <a:r>
              <a:rPr lang="en-US" dirty="0" smtClean="0"/>
              <a:t>	PWM -&gt; analog voltage -&gt; optical signal -&gt; analog voltage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 separates electrical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149370"/>
            <a:ext cx="1005840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5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</a:p>
          <a:p>
            <a:r>
              <a:rPr lang="en-US" dirty="0" smtClean="0"/>
              <a:t>Free Body Diagrams</a:t>
            </a:r>
          </a:p>
          <a:p>
            <a:r>
              <a:rPr lang="en-US" dirty="0" smtClean="0"/>
              <a:t>Kinematic Modelling</a:t>
            </a:r>
          </a:p>
          <a:p>
            <a:r>
              <a:rPr lang="en-US" dirty="0" smtClean="0"/>
              <a:t>Dynamic Simulation</a:t>
            </a:r>
          </a:p>
          <a:p>
            <a:r>
              <a:rPr lang="en-US" dirty="0" smtClean="0"/>
              <a:t>Foot force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9336"/>
          </a:xfrm>
        </p:spPr>
        <p:txBody>
          <a:bodyPr>
            <a:normAutofit/>
          </a:bodyPr>
          <a:lstStyle/>
          <a:p>
            <a:r>
              <a:rPr lang="en-US" dirty="0" smtClean="0"/>
              <a:t>Due to robot’s acceleration the system is not in an inertial reference frame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Euler-Newton: F=ma with an arbitrary ground point or virtual inertial forces</a:t>
            </a:r>
          </a:p>
          <a:p>
            <a:pPr lvl="1"/>
            <a:r>
              <a:rPr lang="en-US" dirty="0" smtClean="0"/>
              <a:t>Lagrange-Euler: energy approach with generalized coordinate systems</a:t>
            </a:r>
            <a:endParaRPr lang="en-US" dirty="0"/>
          </a:p>
          <a:p>
            <a:r>
              <a:rPr lang="en-US" dirty="0" smtClean="0"/>
              <a:t>Euler-Newton was </a:t>
            </a:r>
            <a:r>
              <a:rPr lang="en-US" dirty="0"/>
              <a:t>selected due to its </a:t>
            </a:r>
            <a:r>
              <a:rPr lang="en-US" dirty="0" smtClean="0"/>
              <a:t>familiarity</a:t>
            </a:r>
          </a:p>
          <a:p>
            <a:pPr lvl="1"/>
            <a:r>
              <a:rPr lang="en-US" dirty="0" smtClean="0"/>
              <a:t>arbitrary ground point off the robot chassis</a:t>
            </a:r>
          </a:p>
          <a:p>
            <a:r>
              <a:rPr lang="en-US" dirty="0" smtClean="0"/>
              <a:t>Torque equations modified with equivalent torques to compensate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three-bar serial linkages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287</TotalTime>
  <Words>1581</Words>
  <Application>Microsoft Office PowerPoint</Application>
  <PresentationFormat>Custom</PresentationFormat>
  <Paragraphs>272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Circuit</vt:lpstr>
      <vt:lpstr>agile and educational robotics platform</vt:lpstr>
      <vt:lpstr>Project Overview</vt:lpstr>
      <vt:lpstr>Major Design Decisions</vt:lpstr>
      <vt:lpstr>Major Constraints and Objectives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</vt:lpstr>
      <vt:lpstr>Pneumatics</vt:lpstr>
      <vt:lpstr>Power Source Options</vt:lpstr>
      <vt:lpstr>Air Cylinders</vt:lpstr>
      <vt:lpstr>Example Specification process</vt:lpstr>
      <vt:lpstr>Directional Control Valves (DCV)</vt:lpstr>
      <vt:lpstr>Air Compressor</vt:lpstr>
      <vt:lpstr>PowerPoint Presentation</vt:lpstr>
      <vt:lpstr>Chosen Specifications</vt:lpstr>
      <vt:lpstr>Pneumatic Circuit Segment</vt:lpstr>
      <vt:lpstr>Electrical</vt:lpstr>
      <vt:lpstr>Microcontroller and Programming </vt:lpstr>
      <vt:lpstr>Control Algorithms</vt:lpstr>
      <vt:lpstr>Control Algorithm For One Leg</vt:lpstr>
      <vt:lpstr>Communication System</vt:lpstr>
      <vt:lpstr>Debug Panel</vt:lpstr>
      <vt:lpstr>Debug Panel – 9 volt battery Indicator</vt:lpstr>
      <vt:lpstr>Debug Panel Diagram</vt:lpstr>
      <vt:lpstr>Control Signal and Feedback Conditioning</vt:lpstr>
      <vt:lpstr>Questions?</vt:lpstr>
    </vt:vector>
  </TitlesOfParts>
  <Company>MSOE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Administrator</cp:lastModifiedBy>
  <cp:revision>28</cp:revision>
  <dcterms:created xsi:type="dcterms:W3CDTF">2015-02-26T04:30:13Z</dcterms:created>
  <dcterms:modified xsi:type="dcterms:W3CDTF">2015-02-26T23:56:57Z</dcterms:modified>
</cp:coreProperties>
</file>