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p:scale>
          <a:sx n="33" d="100"/>
          <a:sy n="33" d="100"/>
        </p:scale>
        <p:origin x="408" y="-19"/>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1577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2933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203219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21564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7D037-1E52-45C7-976A-93EFD4975647}"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8565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F7D037-1E52-45C7-976A-93EFD4975647}" type="datetimeFigureOut">
              <a:rPr lang="en-US" smtClean="0"/>
              <a:t>5/8/2015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6759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F7D037-1E52-45C7-976A-93EFD4975647}" type="datetimeFigureOut">
              <a:rPr lang="en-US" smtClean="0"/>
              <a:t>5/8/2015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160843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F7D037-1E52-45C7-976A-93EFD4975647}" type="datetimeFigureOut">
              <a:rPr lang="en-US" smtClean="0"/>
              <a:t>5/8/2015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3468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7D037-1E52-45C7-976A-93EFD4975647}" type="datetimeFigureOut">
              <a:rPr lang="en-US" smtClean="0"/>
              <a:t>5/8/2015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1100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7612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06412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08F7D037-1E52-45C7-976A-93EFD4975647}" type="datetimeFigureOut">
              <a:rPr lang="en-US" smtClean="0"/>
              <a:t>5/8/2015</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0270C942-324E-49BE-B72F-E3AD70EAD548}" type="slidenum">
              <a:rPr lang="en-US" smtClean="0"/>
              <a:t>‹#›</a:t>
            </a:fld>
            <a:endParaRPr lang="en-US"/>
          </a:p>
        </p:txBody>
      </p:sp>
    </p:spTree>
    <p:extLst>
      <p:ext uri="{BB962C8B-B14F-4D97-AF65-F5344CB8AC3E}">
        <p14:creationId xmlns:p14="http://schemas.microsoft.com/office/powerpoint/2010/main" val="249758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581"/>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2100" y="60603"/>
            <a:ext cx="1524000" cy="1524000"/>
          </a:xfrm>
          <a:prstGeom prst="rect">
            <a:avLst/>
          </a:prstGeom>
        </p:spPr>
      </p:pic>
      <p:grpSp>
        <p:nvGrpSpPr>
          <p:cNvPr id="6" name="Group 5"/>
          <p:cNvGrpSpPr/>
          <p:nvPr/>
        </p:nvGrpSpPr>
        <p:grpSpPr>
          <a:xfrm>
            <a:off x="3086100" y="27321"/>
            <a:ext cx="2648310" cy="439947"/>
            <a:chOff x="6461183" y="94891"/>
            <a:chExt cx="2648310" cy="439947"/>
          </a:xfrm>
        </p:grpSpPr>
        <p:sp>
          <p:nvSpPr>
            <p:cNvPr id="7" name="Rectangle 6"/>
            <p:cNvSpPr/>
            <p:nvPr/>
          </p:nvSpPr>
          <p:spPr>
            <a:xfrm>
              <a:off x="6461183" y="94891"/>
              <a:ext cx="2648310" cy="4399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125" y="189707"/>
              <a:ext cx="2419350" cy="247650"/>
            </a:xfrm>
            <a:prstGeom prst="rect">
              <a:avLst/>
            </a:prstGeom>
          </p:spPr>
        </p:pic>
      </p:grpSp>
      <p:pic>
        <p:nvPicPr>
          <p:cNvPr id="9" name="Picture 2" descr="http://www.clustervision.com/sites/default/files/images/Emerson-logo.preview.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00042" y="670419"/>
            <a:ext cx="1863305" cy="9141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201400" y="3886200"/>
            <a:ext cx="9525000" cy="4524315"/>
          </a:xfrm>
          <a:prstGeom prst="rect">
            <a:avLst/>
          </a:prstGeom>
          <a:noFill/>
        </p:spPr>
        <p:txBody>
          <a:bodyPr wrap="square" rtlCol="0">
            <a:spAutoFit/>
          </a:bodyPr>
          <a:lstStyle/>
          <a:p>
            <a:pPr lvl="0"/>
            <a:r>
              <a:rPr lang="en-US" sz="2800" b="1" dirty="0" smtClean="0"/>
              <a:t>Design Constraints/Criteria</a:t>
            </a:r>
          </a:p>
          <a:p>
            <a:pPr marL="342900" lvl="0" indent="-342900">
              <a:buFont typeface="Arial" panose="020B0604020202020204" pitchFamily="34" charset="0"/>
              <a:buChar char="•"/>
            </a:pPr>
            <a:r>
              <a:rPr lang="en-US" sz="2000" dirty="0" smtClean="0"/>
              <a:t>A </a:t>
            </a:r>
            <a:r>
              <a:rPr lang="en-US" sz="2000" dirty="0"/>
              <a:t>maximum weight of 35 kg for portability</a:t>
            </a:r>
          </a:p>
          <a:p>
            <a:pPr marL="342900" lvl="0" indent="-342900">
              <a:buFont typeface="Arial" panose="020B0604020202020204" pitchFamily="34" charset="0"/>
              <a:buChar char="•"/>
            </a:pPr>
            <a:r>
              <a:rPr lang="en-US" sz="2000" dirty="0"/>
              <a:t>Maximum size of 0.75 m x 0.75 m x 1.0 m box for portability</a:t>
            </a:r>
          </a:p>
          <a:p>
            <a:pPr marL="342900" lvl="0" indent="-342900">
              <a:buFont typeface="Arial" panose="020B0604020202020204" pitchFamily="34" charset="0"/>
              <a:buChar char="•"/>
            </a:pPr>
            <a:r>
              <a:rPr lang="en-US" sz="2000" dirty="0"/>
              <a:t>Custom debug panel creation to facilitate troubleshooting</a:t>
            </a:r>
          </a:p>
          <a:p>
            <a:pPr marL="342900" lvl="0" indent="-342900">
              <a:buFont typeface="Arial" panose="020B0604020202020204" pitchFamily="34" charset="0"/>
              <a:buChar char="•"/>
            </a:pPr>
            <a:r>
              <a:rPr lang="en-US" sz="2000" dirty="0"/>
              <a:t>MATLAB and Simulink model support to allow mechanical engineering students to update control algorithms without knowledge of C/C++</a:t>
            </a:r>
          </a:p>
          <a:p>
            <a:pPr marL="342900" lvl="0" indent="-342900">
              <a:buFont typeface="Arial" panose="020B0604020202020204" pitchFamily="34" charset="0"/>
              <a:buChar char="•"/>
            </a:pPr>
            <a:r>
              <a:rPr lang="en-US" sz="2000" dirty="0"/>
              <a:t>Electronic fuses and shielding to protect the robot and operator during use and maintenance</a:t>
            </a:r>
          </a:p>
          <a:p>
            <a:pPr marL="342900" lvl="0" indent="-342900">
              <a:buFont typeface="Arial" panose="020B0604020202020204" pitchFamily="34" charset="0"/>
              <a:buChar char="•"/>
            </a:pPr>
            <a:r>
              <a:rPr lang="en-US" sz="2000" dirty="0"/>
              <a:t>Mechanical protection to reduce the risk of pinching and self-collision damage to the robot</a:t>
            </a:r>
          </a:p>
          <a:p>
            <a:pPr marL="342900" lvl="0" indent="-342900">
              <a:buFont typeface="Arial" panose="020B0604020202020204" pitchFamily="34" charset="0"/>
              <a:buChar char="•"/>
            </a:pPr>
            <a:r>
              <a:rPr lang="en-US" sz="2000" dirty="0"/>
              <a:t>An easy to access emergency stop to quickly depower the robot</a:t>
            </a:r>
          </a:p>
          <a:p>
            <a:pPr marL="342900" lvl="0" indent="-342900">
              <a:buFont typeface="Arial" panose="020B0604020202020204" pitchFamily="34" charset="0"/>
              <a:buChar char="•"/>
            </a:pPr>
            <a:r>
              <a:rPr lang="en-US" sz="2000" dirty="0"/>
              <a:t>A pressure relief valve to reduce the risk of overloading and damaging pneumatic components</a:t>
            </a:r>
          </a:p>
          <a:p>
            <a:endParaRPr lang="en-US" sz="2000" dirty="0"/>
          </a:p>
        </p:txBody>
      </p:sp>
      <p:sp>
        <p:nvSpPr>
          <p:cNvPr id="10" name="TextBox 9"/>
          <p:cNvSpPr txBox="1"/>
          <p:nvPr/>
        </p:nvSpPr>
        <p:spPr>
          <a:xfrm>
            <a:off x="453247" y="3886200"/>
            <a:ext cx="9525000" cy="2985433"/>
          </a:xfrm>
          <a:prstGeom prst="rect">
            <a:avLst/>
          </a:prstGeom>
          <a:noFill/>
        </p:spPr>
        <p:txBody>
          <a:bodyPr wrap="square" rtlCol="0">
            <a:spAutoFit/>
          </a:bodyPr>
          <a:lstStyle/>
          <a:p>
            <a:pPr lvl="0"/>
            <a:r>
              <a:rPr lang="en-US" sz="2800" b="1" dirty="0" smtClean="0"/>
              <a:t>Problem Statement</a:t>
            </a:r>
          </a:p>
          <a:p>
            <a:r>
              <a:rPr lang="en-US" sz="2000" dirty="0"/>
              <a:t>Milwaukee School of Engineering (MSOE) participates in community outreach programs where science, technology, engineering, and mathematics (STEM) topics are demonstrated to encourage younger generations to enter into STEM based degrees and careers. Having an automated control system to demonstrate and interact with would increase the excitement at these outreach programs. Development of a robot with pneumatic locomotion for the Milwaukee School of Engineering’s controls classes would give students a first-hand experience with complex control systems.</a:t>
            </a:r>
          </a:p>
          <a:p>
            <a:endParaRPr lang="en-US" sz="2000" dirty="0"/>
          </a:p>
        </p:txBody>
      </p:sp>
      <p:sp>
        <p:nvSpPr>
          <p:cNvPr id="11" name="TextBox 10"/>
          <p:cNvSpPr txBox="1"/>
          <p:nvPr/>
        </p:nvSpPr>
        <p:spPr>
          <a:xfrm>
            <a:off x="515861" y="7645122"/>
            <a:ext cx="9525000" cy="2369880"/>
          </a:xfrm>
          <a:prstGeom prst="rect">
            <a:avLst/>
          </a:prstGeom>
          <a:noFill/>
        </p:spPr>
        <p:txBody>
          <a:bodyPr wrap="square" rtlCol="0">
            <a:spAutoFit/>
          </a:bodyPr>
          <a:lstStyle/>
          <a:p>
            <a:r>
              <a:rPr lang="en-US" sz="2800" b="1" dirty="0" smtClean="0"/>
              <a:t>Mechanical Design</a:t>
            </a:r>
          </a:p>
          <a:p>
            <a:r>
              <a:rPr lang="en-US" sz="2000" dirty="0" smtClean="0"/>
              <a:t>Chassis Construction</a:t>
            </a:r>
          </a:p>
          <a:p>
            <a:pPr marL="342900" indent="-342900">
              <a:buFont typeface="Arial" panose="020B0604020202020204" pitchFamily="34" charset="0"/>
              <a:buChar char="•"/>
            </a:pPr>
            <a:r>
              <a:rPr lang="en-US" sz="2000" dirty="0" smtClean="0"/>
              <a:t>6105-T5 T-Slotted Aluminum Framing (Yield Strength = 275 </a:t>
            </a:r>
            <a:r>
              <a:rPr lang="en-US" sz="2000" dirty="0" err="1" smtClean="0"/>
              <a:t>Mpa</a:t>
            </a:r>
            <a:r>
              <a:rPr lang="en-US" sz="2000" dirty="0" smtClean="0"/>
              <a:t>)</a:t>
            </a:r>
          </a:p>
          <a:p>
            <a:pPr marL="342900" indent="-342900">
              <a:buFont typeface="Arial" panose="020B0604020202020204" pitchFamily="34" charset="0"/>
              <a:buChar char="•"/>
            </a:pPr>
            <a:r>
              <a:rPr lang="en-US" sz="2000" dirty="0" smtClean="0"/>
              <a:t>6061 Aluminum Plate</a:t>
            </a:r>
            <a:r>
              <a:rPr lang="en-US" sz="2000" dirty="0"/>
              <a:t> </a:t>
            </a:r>
            <a:r>
              <a:rPr lang="en-US" sz="2000" dirty="0" smtClean="0"/>
              <a:t>(Yield </a:t>
            </a:r>
            <a:r>
              <a:rPr lang="en-US" sz="2000" dirty="0"/>
              <a:t>Strength = </a:t>
            </a:r>
            <a:r>
              <a:rPr lang="en-US" sz="2000" dirty="0" smtClean="0"/>
              <a:t>276 </a:t>
            </a:r>
            <a:r>
              <a:rPr lang="en-US" sz="2000" dirty="0" err="1" smtClean="0"/>
              <a:t>Mpa</a:t>
            </a:r>
            <a:r>
              <a:rPr lang="en-US" sz="2000" dirty="0" smtClean="0"/>
              <a:t>)</a:t>
            </a:r>
          </a:p>
          <a:p>
            <a:r>
              <a:rPr lang="en-US" sz="2000" dirty="0" smtClean="0"/>
              <a:t>Leg Construction</a:t>
            </a:r>
          </a:p>
          <a:p>
            <a:pPr marL="342900" indent="-342900">
              <a:buFont typeface="Arial" panose="020B0604020202020204" pitchFamily="34" charset="0"/>
              <a:buChar char="•"/>
            </a:pPr>
            <a:r>
              <a:rPr lang="en-US" sz="2000" dirty="0" smtClean="0"/>
              <a:t>6061 Aluminum Bar (</a:t>
            </a:r>
            <a:r>
              <a:rPr lang="en-US" sz="2000" dirty="0"/>
              <a:t>Yield Strength = </a:t>
            </a:r>
            <a:r>
              <a:rPr lang="en-US" sz="2000" dirty="0" smtClean="0"/>
              <a:t>276 </a:t>
            </a:r>
            <a:r>
              <a:rPr lang="en-US" sz="2000" dirty="0" err="1" smtClean="0"/>
              <a:t>Mpa</a:t>
            </a:r>
            <a:r>
              <a:rPr lang="en-US" sz="2000" dirty="0" smtClean="0"/>
              <a:t>)</a:t>
            </a:r>
          </a:p>
          <a:p>
            <a:endParaRPr lang="en-US" sz="2000" dirty="0"/>
          </a:p>
        </p:txBody>
      </p:sp>
      <p:grpSp>
        <p:nvGrpSpPr>
          <p:cNvPr id="3" name="Group 2"/>
          <p:cNvGrpSpPr/>
          <p:nvPr/>
        </p:nvGrpSpPr>
        <p:grpSpPr>
          <a:xfrm>
            <a:off x="5662855" y="10813266"/>
            <a:ext cx="5011552" cy="5634355"/>
            <a:chOff x="586740" y="13258800"/>
            <a:chExt cx="5943600" cy="6624955"/>
          </a:xfrm>
        </p:grpSpPr>
        <p:pic>
          <p:nvPicPr>
            <p:cNvPr id="12" name="Picture 11"/>
            <p:cNvPicPr/>
            <p:nvPr/>
          </p:nvPicPr>
          <p:blipFill>
            <a:blip r:embed="rId6"/>
            <a:stretch>
              <a:fillRect/>
            </a:stretch>
          </p:blipFill>
          <p:spPr>
            <a:xfrm>
              <a:off x="3986774" y="13258800"/>
              <a:ext cx="2543566" cy="3586162"/>
            </a:xfrm>
            <a:prstGeom prst="rect">
              <a:avLst/>
            </a:prstGeom>
          </p:spPr>
        </p:pic>
        <p:pic>
          <p:nvPicPr>
            <p:cNvPr id="13" name="Picture 12"/>
            <p:cNvPicPr/>
            <p:nvPr/>
          </p:nvPicPr>
          <p:blipFill>
            <a:blip r:embed="rId7"/>
            <a:stretch>
              <a:fillRect/>
            </a:stretch>
          </p:blipFill>
          <p:spPr>
            <a:xfrm>
              <a:off x="614924" y="13258800"/>
              <a:ext cx="2766060" cy="3451225"/>
            </a:xfrm>
            <a:prstGeom prst="rect">
              <a:avLst/>
            </a:prstGeom>
          </p:spPr>
        </p:pic>
        <p:pic>
          <p:nvPicPr>
            <p:cNvPr id="14" name="Picture 13"/>
            <p:cNvPicPr/>
            <p:nvPr/>
          </p:nvPicPr>
          <p:blipFill>
            <a:blip r:embed="rId8"/>
            <a:stretch>
              <a:fillRect/>
            </a:stretch>
          </p:blipFill>
          <p:spPr>
            <a:xfrm>
              <a:off x="586740" y="17221200"/>
              <a:ext cx="5943600" cy="2662555"/>
            </a:xfrm>
            <a:prstGeom prst="rect">
              <a:avLst/>
            </a:prstGeom>
          </p:spPr>
        </p:pic>
      </p:grpSp>
      <p:sp>
        <p:nvSpPr>
          <p:cNvPr id="15" name="TextBox 14"/>
          <p:cNvSpPr txBox="1"/>
          <p:nvPr/>
        </p:nvSpPr>
        <p:spPr>
          <a:xfrm>
            <a:off x="11216640" y="8469510"/>
            <a:ext cx="9525000" cy="4339650"/>
          </a:xfrm>
          <a:prstGeom prst="rect">
            <a:avLst/>
          </a:prstGeom>
          <a:noFill/>
        </p:spPr>
        <p:txBody>
          <a:bodyPr wrap="square" rtlCol="0">
            <a:spAutoFit/>
          </a:bodyPr>
          <a:lstStyle/>
          <a:p>
            <a:r>
              <a:rPr lang="en-US" sz="2800" b="1" dirty="0" smtClean="0"/>
              <a:t>Pneumatic Design</a:t>
            </a:r>
          </a:p>
          <a:p>
            <a:r>
              <a:rPr lang="en-US" sz="2000" dirty="0" smtClean="0"/>
              <a:t>Using pneumatic systems as the driving force for the legs, the following components will be utilized:</a:t>
            </a:r>
          </a:p>
          <a:p>
            <a:pPr marL="342900" indent="-342900">
              <a:buFont typeface="Arial" panose="020B0604020202020204" pitchFamily="34" charset="0"/>
              <a:buChar char="•"/>
            </a:pPr>
            <a:r>
              <a:rPr lang="en-US" sz="2000" dirty="0" smtClean="0"/>
              <a:t>Double-acting, air cylinders with position feedback sensors (1.5 in. bore diameter)</a:t>
            </a:r>
          </a:p>
          <a:p>
            <a:pPr marL="342900" indent="-342900">
              <a:buFont typeface="Arial" panose="020B0604020202020204" pitchFamily="34" charset="0"/>
              <a:buChar char="•"/>
            </a:pPr>
            <a:r>
              <a:rPr lang="en-US" sz="2000" dirty="0" smtClean="0"/>
              <a:t>Two-solenoid 4 way 3 position directional control valves (0.37 </a:t>
            </a:r>
            <a:r>
              <a:rPr lang="en-US" sz="2000" dirty="0" err="1" smtClean="0"/>
              <a:t>C</a:t>
            </a:r>
            <a:r>
              <a:rPr lang="en-US" sz="2000" baseline="-25000" dirty="0" err="1" smtClean="0"/>
              <a:t>v</a:t>
            </a:r>
            <a:r>
              <a:rPr lang="en-US" sz="2000" dirty="0" smtClean="0"/>
              <a:t>)</a:t>
            </a:r>
          </a:p>
          <a:p>
            <a:pPr marL="342900" indent="-342900">
              <a:buFont typeface="Arial" panose="020B0604020202020204" pitchFamily="34" charset="0"/>
              <a:buChar char="•"/>
            </a:pPr>
            <a:r>
              <a:rPr lang="en-US" sz="2000" dirty="0" smtClean="0"/>
              <a:t>Air-compressor</a:t>
            </a:r>
          </a:p>
          <a:p>
            <a:pPr marL="342900" indent="-342900">
              <a:buFont typeface="Arial" panose="020B0604020202020204" pitchFamily="34" charset="0"/>
              <a:buChar char="•"/>
            </a:pPr>
            <a:r>
              <a:rPr lang="en-US" sz="2000" dirty="0" smtClean="0"/>
              <a:t>Pressure relief valve</a:t>
            </a:r>
          </a:p>
          <a:p>
            <a:pPr marL="342900" indent="-342900">
              <a:buFont typeface="Arial" panose="020B0604020202020204" pitchFamily="34" charset="0"/>
              <a:buChar char="•"/>
            </a:pPr>
            <a:r>
              <a:rPr lang="en-US" sz="2000" dirty="0" smtClean="0"/>
              <a:t>Soft start/dump solenoid valve</a:t>
            </a:r>
          </a:p>
          <a:p>
            <a:pPr marL="342900" indent="-342900">
              <a:buFont typeface="Arial" panose="020B0604020202020204" pitchFamily="34" charset="0"/>
              <a:buChar char="•"/>
            </a:pPr>
            <a:r>
              <a:rPr lang="en-US" sz="2000" dirty="0" smtClean="0"/>
              <a:t>Secondary receiver tank</a:t>
            </a:r>
          </a:p>
          <a:p>
            <a:endParaRPr lang="en-US" sz="2000" dirty="0" smtClean="0"/>
          </a:p>
          <a:p>
            <a:endParaRPr lang="en-US" sz="2000" dirty="0"/>
          </a:p>
          <a:p>
            <a:endParaRPr lang="en-US" sz="2800" dirty="0" smtClean="0"/>
          </a:p>
          <a:p>
            <a:endParaRPr lang="en-US" sz="2000" dirty="0"/>
          </a:p>
        </p:txBody>
      </p:sp>
      <p:pic>
        <p:nvPicPr>
          <p:cNvPr id="16" name="Picture 15" descr="D:\MyDocs\Documents\Senior Design Git\AgileRoboticControls\System Modelling\Mechanical\Pneumatics\Sample Circuit.png"/>
          <p:cNvPicPr/>
          <p:nvPr/>
        </p:nvPicPr>
        <p:blipFill>
          <a:blip r:embed="rId9">
            <a:extLst>
              <a:ext uri="{28A0092B-C50C-407E-A947-70E740481C1C}">
                <a14:useLocalDpi xmlns:a14="http://schemas.microsoft.com/office/drawing/2010/main" val="0"/>
              </a:ext>
            </a:extLst>
          </a:blip>
          <a:srcRect/>
          <a:stretch>
            <a:fillRect/>
          </a:stretch>
        </p:blipFill>
        <p:spPr bwMode="auto">
          <a:xfrm>
            <a:off x="12256770" y="11762609"/>
            <a:ext cx="7444740" cy="3139440"/>
          </a:xfrm>
          <a:prstGeom prst="rect">
            <a:avLst/>
          </a:prstGeom>
          <a:noFill/>
          <a:ln>
            <a:noFill/>
          </a:ln>
        </p:spPr>
      </p:pic>
      <p:pic>
        <p:nvPicPr>
          <p:cNvPr id="17" name="Picture 16"/>
          <p:cNvPicPr/>
          <p:nvPr/>
        </p:nvPicPr>
        <p:blipFill>
          <a:blip r:embed="rId10" cstate="print">
            <a:extLst>
              <a:ext uri="{28A0092B-C50C-407E-A947-70E740481C1C}">
                <a14:useLocalDpi xmlns:a14="http://schemas.microsoft.com/office/drawing/2010/main" val="0"/>
              </a:ext>
            </a:extLst>
          </a:blip>
          <a:stretch>
            <a:fillRect/>
          </a:stretch>
        </p:blipFill>
        <p:spPr>
          <a:xfrm>
            <a:off x="113602" y="10813266"/>
            <a:ext cx="4888785" cy="4157169"/>
          </a:xfrm>
          <a:prstGeom prst="rect">
            <a:avLst/>
          </a:prstGeom>
          <a:ln>
            <a:solidFill>
              <a:schemeClr val="bg1"/>
            </a:solidFill>
          </a:ln>
        </p:spPr>
      </p:pic>
      <p:grpSp>
        <p:nvGrpSpPr>
          <p:cNvPr id="18" name="Group 17"/>
          <p:cNvGrpSpPr/>
          <p:nvPr/>
        </p:nvGrpSpPr>
        <p:grpSpPr>
          <a:xfrm>
            <a:off x="22936200" y="4813999"/>
            <a:ext cx="11904784" cy="2831123"/>
            <a:chOff x="158262" y="2839915"/>
            <a:chExt cx="11904784" cy="2831123"/>
          </a:xfrm>
        </p:grpSpPr>
        <p:grpSp>
          <p:nvGrpSpPr>
            <p:cNvPr id="19" name="Group 18"/>
            <p:cNvGrpSpPr/>
            <p:nvPr/>
          </p:nvGrpSpPr>
          <p:grpSpPr>
            <a:xfrm>
              <a:off x="158262" y="2839915"/>
              <a:ext cx="11904784" cy="2831123"/>
              <a:chOff x="158262" y="2839915"/>
              <a:chExt cx="11904784" cy="2831123"/>
            </a:xfrm>
          </p:grpSpPr>
          <p:sp>
            <p:nvSpPr>
              <p:cNvPr id="26" name="Rectangle 25"/>
              <p:cNvSpPr/>
              <p:nvPr/>
            </p:nvSpPr>
            <p:spPr>
              <a:xfrm>
                <a:off x="158262" y="2839915"/>
                <a:ext cx="11904784" cy="28311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8463" y="2948917"/>
                <a:ext cx="11601656" cy="2563363"/>
              </a:xfrm>
              <a:prstGeom prst="rect">
                <a:avLst/>
              </a:prstGeom>
            </p:spPr>
          </p:pic>
        </p:grpSp>
        <p:grpSp>
          <p:nvGrpSpPr>
            <p:cNvPr id="20" name="Group 19"/>
            <p:cNvGrpSpPr/>
            <p:nvPr/>
          </p:nvGrpSpPr>
          <p:grpSpPr>
            <a:xfrm>
              <a:off x="641874" y="2977740"/>
              <a:ext cx="3912872" cy="2496851"/>
              <a:chOff x="641874" y="2977740"/>
              <a:chExt cx="3912872" cy="2496851"/>
            </a:xfrm>
          </p:grpSpPr>
          <p:sp>
            <p:nvSpPr>
              <p:cNvPr id="21" name="TextBox 20"/>
              <p:cNvSpPr txBox="1"/>
              <p:nvPr/>
            </p:nvSpPr>
            <p:spPr>
              <a:xfrm>
                <a:off x="2122099" y="2977740"/>
                <a:ext cx="914400" cy="769441"/>
              </a:xfrm>
              <a:prstGeom prst="rect">
                <a:avLst/>
              </a:prstGeom>
              <a:solidFill>
                <a:schemeClr val="bg1"/>
              </a:solidFill>
              <a:ln>
                <a:solidFill>
                  <a:schemeClr val="bg1"/>
                </a:solidFill>
              </a:ln>
            </p:spPr>
            <p:txBody>
              <a:bodyPr wrap="square" rtlCol="0">
                <a:spAutoFit/>
              </a:bodyPr>
              <a:lstStyle/>
              <a:p>
                <a:endParaRPr lang="en-US" sz="1100" dirty="0" smtClean="0">
                  <a:latin typeface="Arial" panose="020B0604020202020204" pitchFamily="34" charset="0"/>
                  <a:cs typeface="Arial" panose="020B0604020202020204" pitchFamily="34" charset="0"/>
                </a:endParaRPr>
              </a:p>
              <a:p>
                <a:r>
                  <a:rPr lang="en-US" sz="1100" dirty="0" smtClean="0">
                    <a:latin typeface="Arial" panose="020B0604020202020204" pitchFamily="34" charset="0"/>
                    <a:cs typeface="Arial" panose="020B0604020202020204" pitchFamily="34" charset="0"/>
                  </a:rPr>
                  <a:t>Inverse Leg Kinematics</a:t>
                </a:r>
              </a:p>
              <a:p>
                <a:endParaRPr lang="en-US" sz="1100" dirty="0">
                  <a:latin typeface="Arial" panose="020B0604020202020204" pitchFamily="34" charset="0"/>
                  <a:cs typeface="Arial" panose="020B0604020202020204" pitchFamily="34" charset="0"/>
                </a:endParaRPr>
              </a:p>
            </p:txBody>
          </p:sp>
          <p:sp>
            <p:nvSpPr>
              <p:cNvPr id="22" name="TextBox 21"/>
              <p:cNvSpPr txBox="1"/>
              <p:nvPr/>
            </p:nvSpPr>
            <p:spPr>
              <a:xfrm>
                <a:off x="1699404" y="4696524"/>
                <a:ext cx="983412" cy="769441"/>
              </a:xfrm>
              <a:prstGeom prst="rect">
                <a:avLst/>
              </a:prstGeom>
              <a:solidFill>
                <a:schemeClr val="bg1"/>
              </a:solidFill>
              <a:ln>
                <a:solidFill>
                  <a:schemeClr val="bg1"/>
                </a:solidFill>
              </a:ln>
            </p:spPr>
            <p:txBody>
              <a:bodyPr wrap="square" rtlCol="0">
                <a:spAutoFit/>
              </a:bodyPr>
              <a:lstStyle/>
              <a:p>
                <a:endParaRPr lang="en-US" sz="1100" dirty="0" smtClean="0">
                  <a:latin typeface="Arial" panose="020B0604020202020204" pitchFamily="34" charset="0"/>
                  <a:cs typeface="Arial" panose="020B0604020202020204" pitchFamily="34" charset="0"/>
                </a:endParaRPr>
              </a:p>
              <a:p>
                <a:r>
                  <a:rPr lang="en-US" sz="1100" dirty="0" smtClean="0">
                    <a:latin typeface="Arial" panose="020B0604020202020204" pitchFamily="34" charset="0"/>
                    <a:cs typeface="Arial" panose="020B0604020202020204" pitchFamily="34" charset="0"/>
                  </a:rPr>
                  <a:t>Forward Leg Kinematics</a:t>
                </a:r>
              </a:p>
              <a:p>
                <a:endParaRPr lang="en-US" sz="1100" dirty="0">
                  <a:latin typeface="Arial" panose="020B0604020202020204" pitchFamily="34" charset="0"/>
                  <a:cs typeface="Arial" panose="020B0604020202020204" pitchFamily="34" charset="0"/>
                </a:endParaRPr>
              </a:p>
            </p:txBody>
          </p:sp>
          <p:sp>
            <p:nvSpPr>
              <p:cNvPr id="23" name="TextBox 22"/>
              <p:cNvSpPr txBox="1"/>
              <p:nvPr/>
            </p:nvSpPr>
            <p:spPr>
              <a:xfrm>
                <a:off x="3579961" y="2977740"/>
                <a:ext cx="974785" cy="769441"/>
              </a:xfrm>
              <a:prstGeom prst="rect">
                <a:avLst/>
              </a:prstGeom>
              <a:solidFill>
                <a:schemeClr val="bg1"/>
              </a:solidFill>
              <a:ln>
                <a:solidFill>
                  <a:schemeClr val="bg1"/>
                </a:solidFill>
              </a:ln>
            </p:spPr>
            <p:txBody>
              <a:bodyPr wrap="square" rtlCol="0">
                <a:spAutoFit/>
              </a:bodyPr>
              <a:lstStyle/>
              <a:p>
                <a:r>
                  <a:rPr lang="en-US" sz="1100" dirty="0" smtClean="0">
                    <a:latin typeface="Arial" panose="020B0604020202020204" pitchFamily="34" charset="0"/>
                    <a:cs typeface="Arial" panose="020B0604020202020204" pitchFamily="34" charset="0"/>
                  </a:rPr>
                  <a:t>Angle to Cylinder Length</a:t>
                </a:r>
              </a:p>
              <a:p>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3441939" y="4705150"/>
                <a:ext cx="974784" cy="769441"/>
              </a:xfrm>
              <a:prstGeom prst="rect">
                <a:avLst/>
              </a:prstGeom>
              <a:solidFill>
                <a:schemeClr val="bg1"/>
              </a:solidFill>
              <a:ln>
                <a:solidFill>
                  <a:schemeClr val="bg1"/>
                </a:solidFill>
              </a:ln>
            </p:spPr>
            <p:txBody>
              <a:bodyPr wrap="square" rtlCol="0">
                <a:spAutoFit/>
              </a:bodyPr>
              <a:lstStyle/>
              <a:p>
                <a:r>
                  <a:rPr lang="en-US" sz="1100" dirty="0" smtClean="0">
                    <a:latin typeface="Arial" panose="020B0604020202020204" pitchFamily="34" charset="0"/>
                    <a:cs typeface="Arial" panose="020B0604020202020204" pitchFamily="34" charset="0"/>
                  </a:rPr>
                  <a:t>Cylinder Length to Angle</a:t>
                </a:r>
              </a:p>
              <a:p>
                <a:endParaRPr lang="en-US" sz="1100" dirty="0">
                  <a:latin typeface="Arial" panose="020B0604020202020204" pitchFamily="34" charset="0"/>
                  <a:cs typeface="Arial" panose="020B0604020202020204" pitchFamily="34" charset="0"/>
                </a:endParaRPr>
              </a:p>
            </p:txBody>
          </p:sp>
          <p:sp>
            <p:nvSpPr>
              <p:cNvPr id="25" name="TextBox 24"/>
              <p:cNvSpPr txBox="1"/>
              <p:nvPr/>
            </p:nvSpPr>
            <p:spPr>
              <a:xfrm>
                <a:off x="641874" y="2977740"/>
                <a:ext cx="999077" cy="769441"/>
              </a:xfrm>
              <a:prstGeom prst="rect">
                <a:avLst/>
              </a:prstGeom>
              <a:solidFill>
                <a:schemeClr val="bg1"/>
              </a:solidFill>
              <a:ln>
                <a:solidFill>
                  <a:schemeClr val="bg1"/>
                </a:solidFill>
              </a:ln>
            </p:spPr>
            <p:txBody>
              <a:bodyPr wrap="square" rtlCol="0">
                <a:spAutoFit/>
              </a:bodyPr>
              <a:lstStyle/>
              <a:p>
                <a:r>
                  <a:rPr lang="en-US" sz="1100" dirty="0" smtClean="0">
                    <a:latin typeface="Arial" panose="020B0604020202020204" pitchFamily="34" charset="0"/>
                    <a:cs typeface="Arial" panose="020B0604020202020204" pitchFamily="34" charset="0"/>
                  </a:rPr>
                  <a:t>Desired Foot Position</a:t>
                </a:r>
                <a:endParaRPr lang="en-US" sz="1100" dirty="0">
                  <a:latin typeface="Arial" panose="020B0604020202020204" pitchFamily="34" charset="0"/>
                  <a:cs typeface="Arial" panose="020B0604020202020204" pitchFamily="34" charset="0"/>
                </a:endParaRPr>
              </a:p>
              <a:p>
                <a:r>
                  <a:rPr lang="en-US" sz="1100" dirty="0" smtClean="0">
                    <a:latin typeface="Arial" panose="020B0604020202020204" pitchFamily="34" charset="0"/>
                    <a:cs typeface="Arial" panose="020B0604020202020204" pitchFamily="34" charset="0"/>
                  </a:rPr>
                  <a:t>Set by State Machine</a:t>
                </a:r>
                <a:endParaRPr lang="en-US" sz="1100" dirty="0">
                  <a:latin typeface="Arial" panose="020B0604020202020204" pitchFamily="34" charset="0"/>
                  <a:cs typeface="Arial" panose="020B0604020202020204" pitchFamily="34" charset="0"/>
                </a:endParaRPr>
              </a:p>
            </p:txBody>
          </p:sp>
        </p:grpSp>
      </p:grpSp>
      <p:sp>
        <p:nvSpPr>
          <p:cNvPr id="28" name="TextBox 27"/>
          <p:cNvSpPr txBox="1"/>
          <p:nvPr/>
        </p:nvSpPr>
        <p:spPr>
          <a:xfrm>
            <a:off x="23107211" y="3886200"/>
            <a:ext cx="9525000" cy="523220"/>
          </a:xfrm>
          <a:prstGeom prst="rect">
            <a:avLst/>
          </a:prstGeom>
          <a:noFill/>
        </p:spPr>
        <p:txBody>
          <a:bodyPr wrap="square" rtlCol="0">
            <a:spAutoFit/>
          </a:bodyPr>
          <a:lstStyle/>
          <a:p>
            <a:r>
              <a:rPr lang="en-US" sz="2800" b="1" dirty="0" smtClean="0"/>
              <a:t>Control System</a:t>
            </a:r>
            <a:endParaRPr lang="en-US" sz="2000" dirty="0"/>
          </a:p>
        </p:txBody>
      </p:sp>
      <p:sp>
        <p:nvSpPr>
          <p:cNvPr id="4" name="TextBox 3"/>
          <p:cNvSpPr txBox="1"/>
          <p:nvPr/>
        </p:nvSpPr>
        <p:spPr>
          <a:xfrm>
            <a:off x="10127150" y="-31224"/>
            <a:ext cx="13792200" cy="3631763"/>
          </a:xfrm>
          <a:prstGeom prst="rect">
            <a:avLst/>
          </a:prstGeom>
          <a:noFill/>
        </p:spPr>
        <p:txBody>
          <a:bodyPr wrap="square" rtlCol="0">
            <a:spAutoFit/>
          </a:bodyPr>
          <a:lstStyle/>
          <a:p>
            <a:r>
              <a:rPr lang="en-US" sz="5400" b="1" dirty="0"/>
              <a:t>Development of an Agile Educational Robot</a:t>
            </a:r>
            <a:endParaRPr lang="en-US" sz="5400" dirty="0"/>
          </a:p>
          <a:p>
            <a:pPr algn="ctr"/>
            <a:r>
              <a:rPr lang="en-US" sz="4800" dirty="0"/>
              <a:t>Team A.R.C</a:t>
            </a:r>
            <a:r>
              <a:rPr lang="en-US" sz="4800" dirty="0" smtClean="0"/>
              <a:t>.</a:t>
            </a:r>
          </a:p>
          <a:p>
            <a:pPr algn="ctr"/>
            <a:r>
              <a:rPr lang="en-US" sz="2000" dirty="0"/>
              <a:t>Logan Beaver</a:t>
            </a:r>
          </a:p>
          <a:p>
            <a:pPr algn="ctr"/>
            <a:r>
              <a:rPr lang="en-US" sz="2000" dirty="0"/>
              <a:t>Justin Campbell</a:t>
            </a:r>
          </a:p>
          <a:p>
            <a:pPr algn="ctr"/>
            <a:r>
              <a:rPr lang="en-US" sz="2000" dirty="0"/>
              <a:t>Tyler Paddock</a:t>
            </a:r>
          </a:p>
          <a:p>
            <a:pPr algn="ctr"/>
            <a:r>
              <a:rPr lang="en-US" sz="2000" dirty="0"/>
              <a:t>Ronald Shipman</a:t>
            </a:r>
          </a:p>
          <a:p>
            <a:pPr algn="ctr"/>
            <a:endParaRPr lang="en-US" sz="4800" dirty="0"/>
          </a:p>
        </p:txBody>
      </p:sp>
      <p:sp>
        <p:nvSpPr>
          <p:cNvPr id="30" name="TextBox 29"/>
          <p:cNvSpPr txBox="1"/>
          <p:nvPr/>
        </p:nvSpPr>
        <p:spPr>
          <a:xfrm>
            <a:off x="762000" y="1584603"/>
            <a:ext cx="1826474" cy="400110"/>
          </a:xfrm>
          <a:prstGeom prst="rect">
            <a:avLst/>
          </a:prstGeom>
          <a:noFill/>
        </p:spPr>
        <p:txBody>
          <a:bodyPr wrap="square" rtlCol="0">
            <a:spAutoFit/>
          </a:bodyPr>
          <a:lstStyle/>
          <a:p>
            <a:r>
              <a:rPr lang="en-US" sz="2000" dirty="0" smtClean="0"/>
              <a:t>Spring, 2015</a:t>
            </a:r>
            <a:endParaRPr lang="en-US" sz="2000" dirty="0"/>
          </a:p>
        </p:txBody>
      </p:sp>
      <p:sp>
        <p:nvSpPr>
          <p:cNvPr id="31" name="TextBox 30"/>
          <p:cNvSpPr txBox="1"/>
          <p:nvPr/>
        </p:nvSpPr>
        <p:spPr>
          <a:xfrm>
            <a:off x="27227791" y="26140247"/>
            <a:ext cx="8124224" cy="1815882"/>
          </a:xfrm>
          <a:prstGeom prst="rect">
            <a:avLst/>
          </a:prstGeom>
          <a:noFill/>
        </p:spPr>
        <p:txBody>
          <a:bodyPr wrap="square" rtlCol="0">
            <a:spAutoFit/>
          </a:bodyPr>
          <a:lstStyle/>
          <a:p>
            <a:r>
              <a:rPr lang="en-US" sz="2800" b="1" dirty="0" smtClean="0"/>
              <a:t>Acknowledgements</a:t>
            </a:r>
          </a:p>
          <a:p>
            <a:r>
              <a:rPr lang="en-US" sz="2800" i="1" dirty="0" smtClean="0"/>
              <a:t>Special thanks to Joy Global, Inc., the National Fluid Power Association, Emerson and  Dr. Luis A. Rodriguez for their support</a:t>
            </a:r>
            <a:endParaRPr lang="en-US" sz="2800" i="1" dirty="0"/>
          </a:p>
        </p:txBody>
      </p:sp>
      <p:sp>
        <p:nvSpPr>
          <p:cNvPr id="33" name="TextBox 32"/>
          <p:cNvSpPr txBox="1"/>
          <p:nvPr/>
        </p:nvSpPr>
        <p:spPr>
          <a:xfrm>
            <a:off x="300847" y="17983200"/>
            <a:ext cx="9525000" cy="830997"/>
          </a:xfrm>
          <a:prstGeom prst="rect">
            <a:avLst/>
          </a:prstGeom>
          <a:noFill/>
        </p:spPr>
        <p:txBody>
          <a:bodyPr wrap="square" rtlCol="0">
            <a:spAutoFit/>
          </a:bodyPr>
          <a:lstStyle/>
          <a:p>
            <a:r>
              <a:rPr lang="en-US" sz="2800" b="1" dirty="0" smtClean="0"/>
              <a:t>Electrical Design</a:t>
            </a:r>
          </a:p>
          <a:p>
            <a:endParaRPr lang="en-US" sz="2000" dirty="0"/>
          </a:p>
        </p:txBody>
      </p:sp>
      <p:pic>
        <p:nvPicPr>
          <p:cNvPr id="34" name="Content Placeholder 3"/>
          <p:cNvPicPr>
            <a:picLocks noChangeAspect="1"/>
          </p:cNvPicPr>
          <p:nvPr/>
        </p:nvPicPr>
        <p:blipFill>
          <a:blip r:embed="rId12"/>
          <a:stretch>
            <a:fillRect/>
          </a:stretch>
        </p:blipFill>
        <p:spPr>
          <a:xfrm>
            <a:off x="27311472" y="7990357"/>
            <a:ext cx="7942105" cy="4351338"/>
          </a:xfrm>
          <a:prstGeom prst="rect">
            <a:avLst/>
          </a:prstGeom>
        </p:spPr>
      </p:pic>
      <p:pic>
        <p:nvPicPr>
          <p:cNvPr id="35" name="Content Placeholder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3247" y="23964578"/>
            <a:ext cx="6457020" cy="4351338"/>
          </a:xfrm>
          <a:prstGeom prst="rect">
            <a:avLst/>
          </a:prstGeom>
        </p:spPr>
      </p:pic>
      <p:pic>
        <p:nvPicPr>
          <p:cNvPr id="36" name="Picture 35"/>
          <p:cNvPicPr/>
          <p:nvPr/>
        </p:nvPicPr>
        <p:blipFill>
          <a:blip r:embed="rId14" cstate="print">
            <a:extLst>
              <a:ext uri="{28A0092B-C50C-407E-A947-70E740481C1C}">
                <a14:useLocalDpi xmlns:a14="http://schemas.microsoft.com/office/drawing/2010/main" val="0"/>
              </a:ext>
            </a:extLst>
          </a:blip>
          <a:stretch>
            <a:fillRect/>
          </a:stretch>
        </p:blipFill>
        <p:spPr>
          <a:xfrm>
            <a:off x="515861" y="20726400"/>
            <a:ext cx="5943600" cy="2583815"/>
          </a:xfrm>
          <a:prstGeom prst="rect">
            <a:avLst/>
          </a:prstGeom>
        </p:spPr>
      </p:pic>
    </p:spTree>
    <p:extLst>
      <p:ext uri="{BB962C8B-B14F-4D97-AF65-F5344CB8AC3E}">
        <p14:creationId xmlns:p14="http://schemas.microsoft.com/office/powerpoint/2010/main" val="1249356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356</Words>
  <Application>Microsoft Office PowerPoint</Application>
  <PresentationFormat>Custom</PresentationFormat>
  <Paragraphs>46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Milwaukee School of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13</cp:revision>
  <dcterms:created xsi:type="dcterms:W3CDTF">2015-05-06T15:05:02Z</dcterms:created>
  <dcterms:modified xsi:type="dcterms:W3CDTF">2015-05-08T15:18:26Z</dcterms:modified>
</cp:coreProperties>
</file>