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4" r:id="rId19"/>
    <p:sldId id="295" r:id="rId20"/>
    <p:sldId id="300" r:id="rId21"/>
    <p:sldId id="296" r:id="rId22"/>
    <p:sldId id="301" r:id="rId23"/>
    <p:sldId id="302" r:id="rId24"/>
    <p:sldId id="298" r:id="rId25"/>
    <p:sldId id="303" r:id="rId26"/>
    <p:sldId id="304" r:id="rId27"/>
    <p:sldId id="260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61" r:id="rId37"/>
    <p:sldId id="287" r:id="rId38"/>
    <p:sldId id="286" r:id="rId39"/>
    <p:sldId id="285" r:id="rId40"/>
    <p:sldId id="284" r:id="rId41"/>
    <p:sldId id="283" r:id="rId42"/>
    <p:sldId id="289" r:id="rId43"/>
    <p:sldId id="288" r:id="rId44"/>
    <p:sldId id="290" r:id="rId45"/>
    <p:sldId id="299" r:id="rId46"/>
    <p:sldId id="26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37" y="3141780"/>
            <a:ext cx="3543062" cy="29570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32" r="28321" b="27402"/>
          <a:stretch/>
        </p:blipFill>
        <p:spPr bwMode="auto">
          <a:xfrm>
            <a:off x="4048866" y="134177"/>
            <a:ext cx="1759585" cy="115824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pic>
        <p:nvPicPr>
          <p:cNvPr id="8" name="Leg Anima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7486" y="2249487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</a:p>
          <a:p>
            <a:pPr lvl="1"/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Thigh</a:t>
            </a:r>
          </a:p>
          <a:p>
            <a:pPr lvl="1"/>
            <a:r>
              <a:rPr lang="en-US" dirty="0" smtClean="0"/>
              <a:t>Shank</a:t>
            </a:r>
            <a:endParaRPr lang="en-US" dirty="0"/>
          </a:p>
          <a:p>
            <a:r>
              <a:rPr lang="en-US" dirty="0" smtClean="0"/>
              <a:t>FEA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support for the body</a:t>
            </a:r>
          </a:p>
          <a:p>
            <a:r>
              <a:rPr lang="en-US" dirty="0" smtClean="0"/>
              <a:t>Houses all electric and pneumatic components</a:t>
            </a:r>
          </a:p>
          <a:p>
            <a:pPr lvl="1"/>
            <a:r>
              <a:rPr lang="en-US" dirty="0" smtClean="0"/>
              <a:t>Needs to allow easy access to components</a:t>
            </a:r>
          </a:p>
          <a:p>
            <a:pPr lvl="1"/>
            <a:r>
              <a:rPr lang="en-US" dirty="0" smtClean="0"/>
              <a:t>Provide protection from falls/collisions</a:t>
            </a:r>
            <a:endParaRPr lang="en-US" dirty="0"/>
          </a:p>
          <a:p>
            <a:r>
              <a:rPr lang="en-US" dirty="0" smtClean="0"/>
              <a:t>Lightweight design to reduce the overall forces on the legs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49" y="880237"/>
            <a:ext cx="4607252" cy="31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6105-T5 T-Slotted Aluminum framing</a:t>
            </a:r>
          </a:p>
          <a:p>
            <a:pPr lvl="1"/>
            <a:r>
              <a:rPr lang="en-US" dirty="0"/>
              <a:t>Strong, lightweight 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Yield Strength  = 275 MPa, Ultimate Strength = 310 MPa</a:t>
            </a:r>
            <a:endParaRPr lang="en-US" dirty="0"/>
          </a:p>
          <a:p>
            <a:pPr lvl="1"/>
            <a:r>
              <a:rPr lang="en-US" dirty="0" smtClean="0"/>
              <a:t>Variety of </a:t>
            </a:r>
            <a:r>
              <a:rPr lang="en-US" dirty="0"/>
              <a:t>plates/brackets available for easy </a:t>
            </a:r>
            <a:r>
              <a:rPr lang="en-US" dirty="0" smtClean="0"/>
              <a:t>assembly</a:t>
            </a:r>
          </a:p>
          <a:p>
            <a:r>
              <a:rPr lang="en-US" dirty="0" smtClean="0"/>
              <a:t>Lengths will be cut and assembled using available plates</a:t>
            </a:r>
          </a:p>
          <a:p>
            <a:r>
              <a:rPr lang="en-US" dirty="0" smtClean="0"/>
              <a:t>Addition of cross brace to reduce stress near front legs</a:t>
            </a:r>
          </a:p>
          <a:p>
            <a:r>
              <a:rPr lang="en-US" dirty="0" smtClean="0"/>
              <a:t>Hip and Piston joint will be fashioned with similar attachments as 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leg structure of quadruped mammals</a:t>
            </a:r>
          </a:p>
          <a:p>
            <a:pPr lvl="1"/>
            <a:r>
              <a:rPr lang="en-US" dirty="0" smtClean="0"/>
              <a:t>Removal of 3</a:t>
            </a:r>
            <a:r>
              <a:rPr lang="en-US" baseline="30000" dirty="0" smtClean="0"/>
              <a:t>rd</a:t>
            </a:r>
            <a:r>
              <a:rPr lang="en-US" dirty="0" smtClean="0"/>
              <a:t> joint for simplification of design</a:t>
            </a:r>
          </a:p>
          <a:p>
            <a:pPr lvl="1"/>
            <a:r>
              <a:rPr lang="en-US" dirty="0" smtClean="0"/>
              <a:t>Bent thigh to compensate for lost mobility</a:t>
            </a:r>
          </a:p>
          <a:p>
            <a:pPr lvl="1"/>
            <a:r>
              <a:rPr lang="en-US" dirty="0" smtClean="0"/>
              <a:t>Prevents singularity point of knee piston</a:t>
            </a:r>
          </a:p>
          <a:p>
            <a:r>
              <a:rPr lang="en-US" dirty="0" smtClean="0"/>
              <a:t>Rib added at bend to reduce stress felt by joint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67" y="1204956"/>
            <a:ext cx="3561071" cy="46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Portion of leg that will contact the floor</a:t>
            </a:r>
          </a:p>
          <a:p>
            <a:r>
              <a:rPr lang="en-US" dirty="0" smtClean="0"/>
              <a:t>Length determined by step length</a:t>
            </a:r>
          </a:p>
          <a:p>
            <a:r>
              <a:rPr lang="en-US" dirty="0" smtClean="0"/>
              <a:t>The end of the shank will be dipped in Urethane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30" y="797002"/>
            <a:ext cx="235458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6061 </a:t>
            </a:r>
            <a:r>
              <a:rPr lang="en-US" dirty="0" smtClean="0"/>
              <a:t>Aluminum Bars</a:t>
            </a:r>
            <a:endParaRPr lang="en-US" dirty="0"/>
          </a:p>
          <a:p>
            <a:pPr lvl="1"/>
            <a:r>
              <a:rPr lang="en-US" dirty="0"/>
              <a:t>Good strength, machinability, and easily </a:t>
            </a:r>
            <a:r>
              <a:rPr lang="en-US" dirty="0" smtClean="0"/>
              <a:t>welded</a:t>
            </a:r>
          </a:p>
          <a:p>
            <a:pPr lvl="1"/>
            <a:r>
              <a:rPr lang="en-US" dirty="0" smtClean="0"/>
              <a:t>Yield Strength = 276 MPa, Ultimate Strength = 310 MPa</a:t>
            </a:r>
          </a:p>
          <a:p>
            <a:pPr lvl="1"/>
            <a:r>
              <a:rPr lang="en-US" dirty="0" smtClean="0"/>
              <a:t>Thigh bend will be welded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components tested using “worst case” </a:t>
            </a:r>
            <a:r>
              <a:rPr lang="en-US" dirty="0" err="1" smtClean="0"/>
              <a:t>scenerio</a:t>
            </a:r>
            <a:endParaRPr lang="en-US" dirty="0" smtClean="0"/>
          </a:p>
          <a:p>
            <a:pPr lvl="1"/>
            <a:r>
              <a:rPr lang="en-US" dirty="0" smtClean="0"/>
              <a:t>Moving at top speed</a:t>
            </a:r>
          </a:p>
          <a:p>
            <a:pPr lvl="1"/>
            <a:r>
              <a:rPr lang="en-US" dirty="0" smtClean="0"/>
              <a:t>Creep gait being used</a:t>
            </a:r>
          </a:p>
          <a:p>
            <a:pPr lvl="1"/>
            <a:r>
              <a:rPr lang="en-US" dirty="0" smtClean="0"/>
              <a:t>Hip and Knee joint seized</a:t>
            </a:r>
          </a:p>
          <a:p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Surface mesh sufficient</a:t>
            </a:r>
          </a:p>
          <a:p>
            <a:pPr lvl="1"/>
            <a:r>
              <a:rPr lang="en-US" dirty="0" smtClean="0"/>
              <a:t>Kept Tet10 elements to accurately track bending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FEA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603" r="645"/>
          <a:stretch/>
        </p:blipFill>
        <p:spPr>
          <a:xfrm>
            <a:off x="1427147" y="1845891"/>
            <a:ext cx="9439082" cy="4352521"/>
          </a:xfrm>
        </p:spPr>
      </p:pic>
    </p:spTree>
    <p:extLst>
      <p:ext uri="{BB962C8B-B14F-4D97-AF65-F5344CB8AC3E}">
        <p14:creationId xmlns:p14="http://schemas.microsoft.com/office/powerpoint/2010/main" val="36026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FEA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15" y="1782738"/>
            <a:ext cx="3768314" cy="461383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74" y="1832886"/>
            <a:ext cx="3532642" cy="4607795"/>
          </a:xfrm>
        </p:spPr>
      </p:pic>
    </p:spTree>
    <p:extLst>
      <p:ext uri="{BB962C8B-B14F-4D97-AF65-F5344CB8AC3E}">
        <p14:creationId xmlns:p14="http://schemas.microsoft.com/office/powerpoint/2010/main" val="15654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0" y="0"/>
            <a:ext cx="9905998" cy="1478570"/>
          </a:xfrm>
        </p:spPr>
        <p:txBody>
          <a:bodyPr/>
          <a:lstStyle/>
          <a:p>
            <a:r>
              <a:rPr lang="en-US" dirty="0" smtClean="0"/>
              <a:t>Power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79" y="162295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Power Source Options</a:t>
            </a:r>
          </a:p>
          <a:p>
            <a:pPr marL="0" indent="0">
              <a:buNone/>
            </a:pPr>
            <a:r>
              <a:rPr lang="en-US" sz="2800" dirty="0" smtClean="0"/>
              <a:t>Component Specifications</a:t>
            </a:r>
          </a:p>
          <a:p>
            <a:pPr lvl="1"/>
            <a:r>
              <a:rPr lang="en-US" sz="2800" dirty="0" smtClean="0"/>
              <a:t>Air Cylinders</a:t>
            </a:r>
          </a:p>
          <a:p>
            <a:pPr lvl="1"/>
            <a:r>
              <a:rPr lang="en-US" sz="2800" dirty="0" smtClean="0"/>
              <a:t>Directional Control Valves</a:t>
            </a:r>
          </a:p>
          <a:p>
            <a:pPr lvl="1"/>
            <a:r>
              <a:rPr lang="en-US" sz="2800" dirty="0" smtClean="0"/>
              <a:t>Air Compressors</a:t>
            </a:r>
          </a:p>
          <a:p>
            <a:pPr marL="0" indent="0">
              <a:buNone/>
            </a:pPr>
            <a:r>
              <a:rPr lang="en-US" sz="2800" dirty="0" smtClean="0"/>
              <a:t>Other circuit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756615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𝐹</m:t>
                      </m:r>
                      <m:r>
                        <a:rPr lang="en-US" sz="32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Converts fluid power into mechanical power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limited by: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-Volume available for cylinder placement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pressure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866" y="238207"/>
            <a:ext cx="6620933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𝟔𝟔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𝟖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b="1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𝑄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  <m:r>
                      <a:rPr lang="en-US" sz="22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𝑅𝑎𝑡𝑖𝑜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𝑄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𝑸</m:t>
                    </m:r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𝟒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𝟐𝟒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latin typeface="Cambria Math"/>
                          </a:rPr>
                          <m:t>𝒔𝒆𝒄</m:t>
                        </m:r>
                      </m:den>
                    </m:f>
                  </m:oMath>
                </a14:m>
                <a:r>
                  <a:rPr lang="en-US" sz="2200" b="1" dirty="0" smtClean="0"/>
                  <a:t> at STP</a:t>
                </a:r>
                <a:endParaRPr lang="en-US" sz="22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  <a:blipFill rotWithShape="1">
                <a:blip r:embed="rId2"/>
                <a:stretch>
                  <a:fillRect l="-1006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 (DCV)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through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434" y="3810000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5" y="211666"/>
            <a:ext cx="9397998" cy="5494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/>
              <a:t>Remaining Pneumatic </a:t>
            </a:r>
            <a:r>
              <a:rPr lang="en-US" sz="3900" dirty="0"/>
              <a:t>components </a:t>
            </a:r>
            <a:r>
              <a:rPr lang="en-US" sz="3900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Receiver Tank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Sized depending on additional flow needs</a:t>
            </a:r>
          </a:p>
          <a:p>
            <a:pPr marL="0" indent="0">
              <a:buNone/>
            </a:pPr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Main on/off switch of fluid flow to system</a:t>
            </a:r>
          </a:p>
          <a:p>
            <a:pPr marL="0" indent="0">
              <a:buNone/>
            </a:pPr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Valve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Dictates upper pressure limit</a:t>
            </a:r>
          </a:p>
          <a:p>
            <a:pPr marL="0" indent="0">
              <a:buNone/>
            </a:pPr>
            <a:r>
              <a:rPr lang="en-US" sz="3000" dirty="0" smtClean="0"/>
              <a:t>Tubing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1109132"/>
            <a:ext cx="42672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automationdirect.com/images/overviews/nitra_poly_tubing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3746500"/>
            <a:ext cx="2683932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80" y="135467"/>
            <a:ext cx="9905998" cy="1478570"/>
          </a:xfrm>
        </p:spPr>
        <p:txBody>
          <a:bodyPr/>
          <a:lstStyle/>
          <a:p>
            <a:r>
              <a:rPr lang="en-US" dirty="0" smtClean="0"/>
              <a:t>Selected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4" y="1913468"/>
            <a:ext cx="10183811" cy="40809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Air Cylinders (8): 2 inch </a:t>
            </a:r>
            <a:r>
              <a:rPr lang="en-US" sz="2800" dirty="0"/>
              <a:t>b</a:t>
            </a:r>
            <a:r>
              <a:rPr lang="en-US" sz="2800" dirty="0" smtClean="0"/>
              <a:t>ore </a:t>
            </a:r>
            <a:r>
              <a:rPr lang="en-US" sz="2800" dirty="0"/>
              <a:t>d</a:t>
            </a:r>
            <a:r>
              <a:rPr lang="en-US" sz="2800" dirty="0" smtClean="0"/>
              <a:t>iameter, 3 inch </a:t>
            </a:r>
            <a:r>
              <a:rPr lang="en-US" sz="2800" dirty="0"/>
              <a:t>s</a:t>
            </a:r>
            <a:r>
              <a:rPr lang="en-US" sz="2800" dirty="0" smtClean="0"/>
              <a:t>troke length for shank, 4 inch stroke length for thigh</a:t>
            </a:r>
          </a:p>
          <a:p>
            <a:pPr marL="0" indent="0">
              <a:buNone/>
            </a:pPr>
            <a:r>
              <a:rPr lang="en-US" sz="2800" dirty="0" smtClean="0"/>
              <a:t>Directional Control Valves (8): 5 ports, 3 spool positions,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0.67 (21 CFM)</a:t>
            </a:r>
          </a:p>
          <a:p>
            <a:pPr marL="0" indent="0">
              <a:buNone/>
            </a:pPr>
            <a:r>
              <a:rPr lang="en-US" sz="2800" dirty="0" smtClean="0"/>
              <a:t>Air Compressor: 10 gallon, 5.3 CFM (At 90 psi), 125 psi maximum pressure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16" y="173829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 Segment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15662" y="4290646"/>
            <a:ext cx="6972300" cy="2215662"/>
            <a:chOff x="2215662" y="4290646"/>
            <a:chExt cx="6972300" cy="2215662"/>
          </a:xfrm>
        </p:grpSpPr>
        <p:sp>
          <p:nvSpPr>
            <p:cNvPr id="5" name="Rectangle 4"/>
            <p:cNvSpPr/>
            <p:nvPr/>
          </p:nvSpPr>
          <p:spPr>
            <a:xfrm>
              <a:off x="2215662" y="4290646"/>
              <a:ext cx="6972300" cy="221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D:\MyDocs\Documents\GitHub\AgileRoboticControls\System Modelling\Control\Control - General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643" y="4397387"/>
              <a:ext cx="6756946" cy="18567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Leg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62" y="2839915"/>
            <a:ext cx="11904784" cy="2831123"/>
            <a:chOff x="158262" y="2839915"/>
            <a:chExt cx="11904784" cy="2831123"/>
          </a:xfrm>
        </p:grpSpPr>
        <p:sp>
          <p:nvSpPr>
            <p:cNvPr id="3" name="Rectangle 2"/>
            <p:cNvSpPr/>
            <p:nvPr/>
          </p:nvSpPr>
          <p:spPr>
            <a:xfrm>
              <a:off x="158262" y="2839915"/>
              <a:ext cx="11904784" cy="28311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3" y="2948917"/>
              <a:ext cx="11601656" cy="2563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91" y="1773160"/>
            <a:ext cx="7210764" cy="4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component specifications</a:t>
            </a:r>
          </a:p>
          <a:p>
            <a:r>
              <a:rPr lang="en-US" dirty="0" smtClean="0"/>
              <a:t>Order subsystem components</a:t>
            </a:r>
          </a:p>
          <a:p>
            <a:r>
              <a:rPr lang="en-US" dirty="0" smtClean="0"/>
              <a:t>Control system development</a:t>
            </a:r>
          </a:p>
          <a:p>
            <a:r>
              <a:rPr lang="en-US" dirty="0" smtClean="0"/>
              <a:t>Build prototype leg and test control</a:t>
            </a:r>
          </a:p>
          <a:p>
            <a:r>
              <a:rPr lang="en-US" dirty="0" smtClean="0"/>
              <a:t>Assemble chassis and electrical systems</a:t>
            </a:r>
          </a:p>
          <a:p>
            <a:r>
              <a:rPr lang="en-US" dirty="0" smtClean="0"/>
              <a:t>Gait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</a:t>
            </a:r>
            <a:r>
              <a:rPr lang="en-US" dirty="0" smtClean="0"/>
              <a:t>our familiarity with it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420</TotalTime>
  <Words>1341</Words>
  <Application>Microsoft Office PowerPoint</Application>
  <PresentationFormat>Widescreen</PresentationFormat>
  <Paragraphs>323</Paragraphs>
  <Slides>46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 Design</vt:lpstr>
      <vt:lpstr>Chassis</vt:lpstr>
      <vt:lpstr>Chassis Construction</vt:lpstr>
      <vt:lpstr>Thigh</vt:lpstr>
      <vt:lpstr>Shank</vt:lpstr>
      <vt:lpstr>Thigh/Shank Construction</vt:lpstr>
      <vt:lpstr>Finite Element Analysis of Components</vt:lpstr>
      <vt:lpstr>Chassis FEA Result</vt:lpstr>
      <vt:lpstr>Thigh/Shank FEA result</vt:lpstr>
      <vt:lpstr>Power Source</vt:lpstr>
      <vt:lpstr>Power Source Options</vt:lpstr>
      <vt:lpstr>Air Cylinders</vt:lpstr>
      <vt:lpstr>Example Specification process</vt:lpstr>
      <vt:lpstr>Directional Control Valves (DCV)</vt:lpstr>
      <vt:lpstr>Air Compressor</vt:lpstr>
      <vt:lpstr>PowerPoint Presentation</vt:lpstr>
      <vt:lpstr>Selected Specifications</vt:lpstr>
      <vt:lpstr>Pneumatic Circuit Segment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Beaver, Logan</cp:lastModifiedBy>
  <cp:revision>39</cp:revision>
  <dcterms:created xsi:type="dcterms:W3CDTF">2015-02-26T04:30:13Z</dcterms:created>
  <dcterms:modified xsi:type="dcterms:W3CDTF">2015-02-27T05:35:10Z</dcterms:modified>
</cp:coreProperties>
</file>