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79" r:id="rId5"/>
    <p:sldId id="280" r:id="rId6"/>
    <p:sldId id="281" r:id="rId7"/>
    <p:sldId id="282" r:id="rId8"/>
    <p:sldId id="283" r:id="rId9"/>
    <p:sldId id="276" r:id="rId10"/>
    <p:sldId id="277" r:id="rId11"/>
    <p:sldId id="278" r:id="rId12"/>
    <p:sldId id="265" r:id="rId13"/>
    <p:sldId id="266" r:id="rId14"/>
    <p:sldId id="271" r:id="rId15"/>
    <p:sldId id="272" r:id="rId16"/>
    <p:sldId id="273" r:id="rId17"/>
    <p:sldId id="274" r:id="rId18"/>
    <p:sldId id="275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-850" y="-3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Agile Robotic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Logan Beaver</a:t>
            </a:r>
          </a:p>
          <a:p>
            <a:r>
              <a:rPr lang="en-US" dirty="0" smtClean="0"/>
              <a:t>Justin Campbell</a:t>
            </a:r>
          </a:p>
          <a:p>
            <a:r>
              <a:rPr lang="en-US" dirty="0" smtClean="0"/>
              <a:t>Tyler Paddock</a:t>
            </a:r>
          </a:p>
          <a:p>
            <a:r>
              <a:rPr lang="en-US" dirty="0" smtClean="0"/>
              <a:t>Ronald Shipman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77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10972800" cy="1143000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102056"/>
            <a:ext cx="7704919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Pneumatic </a:t>
            </a:r>
            <a:r>
              <a:rPr lang="en-US" dirty="0"/>
              <a:t>components </a:t>
            </a:r>
            <a:r>
              <a:rPr lang="en-US" dirty="0" smtClean="0"/>
              <a:t>include:</a:t>
            </a:r>
          </a:p>
          <a:p>
            <a:r>
              <a:rPr lang="en-US" sz="3000" dirty="0" smtClean="0"/>
              <a:t>Receiver Tank</a:t>
            </a:r>
          </a:p>
          <a:p>
            <a:r>
              <a:rPr lang="en-US" sz="3000" dirty="0" smtClean="0"/>
              <a:t>Air </a:t>
            </a:r>
            <a:r>
              <a:rPr lang="en-US" sz="3000" dirty="0"/>
              <a:t>C</a:t>
            </a:r>
            <a:r>
              <a:rPr lang="en-US" sz="3000" dirty="0" smtClean="0"/>
              <a:t>ompressor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ouble </a:t>
            </a:r>
            <a:r>
              <a:rPr lang="en-US" sz="3000" dirty="0"/>
              <a:t>A</a:t>
            </a:r>
            <a:r>
              <a:rPr lang="en-US" sz="3000" dirty="0" smtClean="0"/>
              <a:t>cting </a:t>
            </a:r>
            <a:r>
              <a:rPr lang="en-US" sz="3000" dirty="0"/>
              <a:t>A</a:t>
            </a:r>
            <a:r>
              <a:rPr lang="en-US" sz="3000" dirty="0" smtClean="0"/>
              <a:t>ir </a:t>
            </a:r>
            <a:r>
              <a:rPr lang="en-US" sz="3000" dirty="0"/>
              <a:t>C</a:t>
            </a:r>
            <a:r>
              <a:rPr lang="en-US" sz="3000" dirty="0" smtClean="0"/>
              <a:t>ylinders (w/ feedback)</a:t>
            </a:r>
          </a:p>
          <a:p>
            <a:r>
              <a:rPr lang="en-US" sz="3000" dirty="0" smtClean="0"/>
              <a:t>Solenoid </a:t>
            </a:r>
            <a:r>
              <a:rPr lang="en-US" sz="3000" dirty="0"/>
              <a:t>V</a:t>
            </a:r>
            <a:r>
              <a:rPr lang="en-US" sz="3000" dirty="0" smtClean="0"/>
              <a:t>alve 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irectional </a:t>
            </a:r>
            <a:r>
              <a:rPr lang="en-US" sz="3000" dirty="0"/>
              <a:t>C</a:t>
            </a:r>
            <a:r>
              <a:rPr lang="en-US" sz="3000" dirty="0" smtClean="0"/>
              <a:t>ontrol </a:t>
            </a:r>
            <a:r>
              <a:rPr lang="en-US" sz="3000" dirty="0"/>
              <a:t>V</a:t>
            </a:r>
            <a:r>
              <a:rPr lang="en-US" sz="3000" dirty="0" smtClean="0"/>
              <a:t>alves (4/2)</a:t>
            </a:r>
          </a:p>
          <a:p>
            <a:r>
              <a:rPr lang="en-US" sz="3000" dirty="0"/>
              <a:t>P</a:t>
            </a:r>
            <a:r>
              <a:rPr lang="en-US" sz="3000" dirty="0" smtClean="0"/>
              <a:t>ressure </a:t>
            </a:r>
            <a:r>
              <a:rPr lang="en-US" sz="3000" dirty="0"/>
              <a:t>R</a:t>
            </a:r>
            <a:r>
              <a:rPr lang="en-US" sz="3000" dirty="0" smtClean="0"/>
              <a:t>elief </a:t>
            </a:r>
            <a:r>
              <a:rPr lang="en-US" sz="3000" dirty="0"/>
              <a:t>V</a:t>
            </a:r>
            <a:r>
              <a:rPr lang="en-US" sz="3000" dirty="0" smtClean="0"/>
              <a:t>alve</a:t>
            </a:r>
          </a:p>
          <a:p>
            <a:r>
              <a:rPr lang="en-US" sz="3000" dirty="0"/>
              <a:t>T</a:t>
            </a:r>
            <a:r>
              <a:rPr lang="en-US" sz="3000" dirty="0" smtClean="0"/>
              <a:t>ubing</a:t>
            </a:r>
          </a:p>
        </p:txBody>
      </p:sp>
      <p:pic>
        <p:nvPicPr>
          <p:cNvPr id="1026" name="Picture 2" descr="http://www.daerospace.com/HydraulicSystems/DVHFigure%2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438" y="4821011"/>
            <a:ext cx="3912223" cy="1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00.i.aliimg.com/img/pb/412/325/108/108325412_23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4" t="8761" r="51151" b="11467"/>
          <a:stretch/>
        </p:blipFill>
        <p:spPr bwMode="auto">
          <a:xfrm>
            <a:off x="9254957" y="1728387"/>
            <a:ext cx="2264636" cy="276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127" y="1238801"/>
            <a:ext cx="2933700" cy="979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54240" y="2252001"/>
                <a:ext cx="3512320" cy="394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𝐹</m:t>
                      </m:r>
                      <m:r>
                        <a:rPr lang="en-US" i="1">
                          <a:latin typeface="Cambria Math"/>
                        </a:rPr>
                        <m:t> 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𝑐𝑎𝑝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𝑐𝑎𝑝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𝑟𝑜𝑑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𝑟𝑜𝑑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240" y="2252001"/>
                <a:ext cx="3512320" cy="394147"/>
              </a:xfrm>
              <a:prstGeom prst="rect">
                <a:avLst/>
              </a:prstGeom>
              <a:blipFill rotWithShape="1">
                <a:blip r:embed="rId5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262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470" y="250029"/>
            <a:ext cx="9905998" cy="1478570"/>
          </a:xfrm>
        </p:spPr>
        <p:txBody>
          <a:bodyPr/>
          <a:lstStyle/>
          <a:p>
            <a:r>
              <a:rPr lang="en-US" dirty="0" smtClean="0"/>
              <a:t>Pneumatic Circuit</a:t>
            </a:r>
            <a:endParaRPr lang="en-US" dirty="0"/>
          </a:p>
        </p:txBody>
      </p:sp>
      <p:pic>
        <p:nvPicPr>
          <p:cNvPr id="4" name="Content Placeholder 3" descr="D:\MyDocs\Documents\Classes\AgileRoboticControls\Research\Pneumatic Circuits\Sample Circuit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81" y="1583139"/>
            <a:ext cx="10072049" cy="4219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3" descr="D:\MyDocs\Documents\Classes\AgileRoboticControls\Research\Pneumatic Circuits\Sample Circuit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04" t="40286" r="21823" b="47157"/>
          <a:stretch/>
        </p:blipFill>
        <p:spPr bwMode="auto">
          <a:xfrm flipV="1">
            <a:off x="7649669" y="3264494"/>
            <a:ext cx="1256232" cy="529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9920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Kinematic 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Homogenous Transformations</a:t>
            </a:r>
          </a:p>
          <a:p>
            <a:r>
              <a:rPr lang="en-US" dirty="0"/>
              <a:t>Determines cylinder stroke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2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Lagrangian</a:t>
            </a:r>
            <a:r>
              <a:rPr lang="en-US" dirty="0"/>
              <a:t> Mechanics</a:t>
            </a:r>
          </a:p>
          <a:p>
            <a:r>
              <a:rPr lang="en-US" dirty="0"/>
              <a:t>Non-inertial reference frames</a:t>
            </a:r>
          </a:p>
          <a:p>
            <a:r>
              <a:rPr lang="en-US" dirty="0"/>
              <a:t>Arbitrary </a:t>
            </a:r>
            <a:r>
              <a:rPr lang="en-US" dirty="0" smtClean="0"/>
              <a:t>global reference </a:t>
            </a:r>
            <a:r>
              <a:rPr lang="en-US" dirty="0"/>
              <a:t>frame</a:t>
            </a:r>
          </a:p>
          <a:p>
            <a:r>
              <a:rPr lang="en-US" dirty="0"/>
              <a:t>Determines mechanical properties of </a:t>
            </a:r>
            <a:r>
              <a:rPr lang="en-US" dirty="0" smtClean="0"/>
              <a:t>components</a:t>
            </a:r>
          </a:p>
          <a:p>
            <a:r>
              <a:rPr lang="en-US" dirty="0" smtClean="0"/>
              <a:t>27 Equations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Control architecture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6561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Control algorithms: Software implemented PIDs</a:t>
            </a:r>
          </a:p>
          <a:p>
            <a:r>
              <a:rPr lang="en-US" sz="2800" dirty="0" smtClean="0"/>
              <a:t>Software: MATLAB/Simulink and associated CODER software</a:t>
            </a:r>
          </a:p>
          <a:p>
            <a:r>
              <a:rPr lang="en-US" sz="2800" dirty="0" smtClean="0"/>
              <a:t>Simulink model of the control is developed and then C code is generated for the target hardware</a:t>
            </a:r>
          </a:p>
          <a:p>
            <a:r>
              <a:rPr lang="en-US" sz="2800" dirty="0" smtClean="0"/>
              <a:t>Current hardware is an Arduino Mega 2560</a:t>
            </a:r>
          </a:p>
          <a:p>
            <a:r>
              <a:rPr lang="en-US" sz="2800" dirty="0"/>
              <a:t>The feedback in the control loop will be a position feedback from the cylinder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3992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&lt;Picture of Simulink model with PIDs&gt;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01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Conditioning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69622"/>
            <a:ext cx="9905999" cy="4637314"/>
          </a:xfrm>
        </p:spPr>
        <p:txBody>
          <a:bodyPr>
            <a:normAutofit/>
          </a:bodyPr>
          <a:lstStyle/>
          <a:p>
            <a:r>
              <a:rPr lang="en-US" dirty="0" smtClean="0"/>
              <a:t>PWM signals from the microcontroller are filtered into analog signals to drive the pneumatic actuators</a:t>
            </a:r>
          </a:p>
          <a:p>
            <a:r>
              <a:rPr lang="en-US" dirty="0" smtClean="0"/>
              <a:t>The analog signals will be scaled by amplifiers to the correct voltage required by the pneumatic actuator</a:t>
            </a:r>
          </a:p>
          <a:p>
            <a:r>
              <a:rPr lang="en-US" dirty="0" err="1" smtClean="0"/>
              <a:t>Opto</a:t>
            </a:r>
            <a:r>
              <a:rPr lang="en-US" dirty="0" smtClean="0"/>
              <a:t>-isolators used to protect microcontroller by separating power circuits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542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220" y="58053"/>
            <a:ext cx="9905998" cy="1478570"/>
          </a:xfrm>
        </p:spPr>
        <p:txBody>
          <a:bodyPr/>
          <a:lstStyle/>
          <a:p>
            <a:r>
              <a:rPr lang="en-US" dirty="0" smtClean="0"/>
              <a:t>User Interface and Remote </a:t>
            </a:r>
            <a:r>
              <a:rPr lang="en-US" dirty="0" err="1" smtClean="0"/>
              <a:t>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1219" y="1433058"/>
            <a:ext cx="9905999" cy="3541714"/>
          </a:xfrm>
        </p:spPr>
        <p:txBody>
          <a:bodyPr/>
          <a:lstStyle/>
          <a:p>
            <a:r>
              <a:rPr lang="en-US" dirty="0" err="1" smtClean="0"/>
              <a:t>Xbee</a:t>
            </a:r>
            <a:r>
              <a:rPr lang="en-US" dirty="0" smtClean="0"/>
              <a:t> short range radio devices using IEEE standard 802.15.4</a:t>
            </a:r>
          </a:p>
          <a:p>
            <a:r>
              <a:rPr lang="en-US" dirty="0" smtClean="0"/>
              <a:t>Range: 100 meters</a:t>
            </a:r>
          </a:p>
          <a:p>
            <a:r>
              <a:rPr lang="en-US" dirty="0" smtClean="0"/>
              <a:t>250Kbps maximum</a:t>
            </a:r>
          </a:p>
          <a:p>
            <a:r>
              <a:rPr lang="en-US" dirty="0" smtClean="0"/>
              <a:t>2.4GHz operating frequency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47" y="2476942"/>
            <a:ext cx="5915411" cy="39189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4072192"/>
            <a:ext cx="3290207" cy="23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94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060" y="1880997"/>
            <a:ext cx="9905999" cy="3541714"/>
          </a:xfrm>
        </p:spPr>
        <p:txBody>
          <a:bodyPr/>
          <a:lstStyle/>
          <a:p>
            <a:r>
              <a:rPr lang="en-US" dirty="0" smtClean="0"/>
              <a:t>Determine necessary output forces of cylinders based on kinematic equations</a:t>
            </a:r>
          </a:p>
          <a:p>
            <a:r>
              <a:rPr lang="en-US" dirty="0" smtClean="0"/>
              <a:t>Select appropriate pneumatic components based on needed specifications</a:t>
            </a:r>
          </a:p>
          <a:p>
            <a:r>
              <a:rPr lang="en-US" dirty="0" smtClean="0"/>
              <a:t>Test air cylinders</a:t>
            </a:r>
          </a:p>
          <a:p>
            <a:r>
              <a:rPr lang="en-US" dirty="0"/>
              <a:t>P</a:t>
            </a:r>
            <a:r>
              <a:rPr lang="en-US" dirty="0" smtClean="0"/>
              <a:t>neumatic circuit construction</a:t>
            </a:r>
          </a:p>
          <a:p>
            <a:r>
              <a:rPr lang="en-US" dirty="0" smtClean="0"/>
              <a:t>Test circuit with control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37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7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Develop initial robotics platform</a:t>
            </a:r>
          </a:p>
          <a:p>
            <a:r>
              <a:rPr lang="en-US" dirty="0"/>
              <a:t>Public Outreach</a:t>
            </a:r>
          </a:p>
          <a:p>
            <a:pPr lvl="1"/>
            <a:r>
              <a:rPr lang="en-US" dirty="0"/>
              <a:t>Increase interest in STEM fields</a:t>
            </a:r>
          </a:p>
          <a:p>
            <a:pPr lvl="1"/>
            <a:r>
              <a:rPr lang="en-US" dirty="0" smtClean="0"/>
              <a:t>Engineering deficit</a:t>
            </a:r>
          </a:p>
          <a:p>
            <a:pPr lvl="1"/>
            <a:r>
              <a:rPr lang="en-US" dirty="0" smtClean="0"/>
              <a:t>Fluid Power</a:t>
            </a:r>
            <a:endParaRPr lang="en-US" dirty="0"/>
          </a:p>
          <a:p>
            <a:r>
              <a:rPr lang="en-US" dirty="0"/>
              <a:t>Educational robotics platform</a:t>
            </a:r>
          </a:p>
          <a:p>
            <a:pPr lvl="1"/>
            <a:r>
              <a:rPr lang="en-US" dirty="0"/>
              <a:t>Fluid Power</a:t>
            </a:r>
          </a:p>
          <a:p>
            <a:pPr lvl="1"/>
            <a:r>
              <a:rPr lang="en-US" dirty="0"/>
              <a:t>Control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Robotics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67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Quadruped Locomotion</a:t>
            </a:r>
          </a:p>
          <a:p>
            <a:pPr lvl="1"/>
            <a:r>
              <a:rPr lang="en-US" dirty="0"/>
              <a:t>Agile motion</a:t>
            </a:r>
          </a:p>
          <a:p>
            <a:pPr lvl="1"/>
            <a:r>
              <a:rPr lang="en-US" dirty="0"/>
              <a:t>Stable</a:t>
            </a:r>
          </a:p>
          <a:p>
            <a:pPr lvl="1"/>
            <a:r>
              <a:rPr lang="en-US" dirty="0"/>
              <a:t>Rugged Terrain</a:t>
            </a:r>
          </a:p>
          <a:p>
            <a:r>
              <a:rPr lang="en-US" dirty="0"/>
              <a:t>Pneumatic Power</a:t>
            </a:r>
          </a:p>
          <a:p>
            <a:pPr lvl="1"/>
            <a:r>
              <a:rPr lang="en-US" dirty="0"/>
              <a:t>High energy density</a:t>
            </a:r>
          </a:p>
          <a:p>
            <a:pPr lvl="1"/>
            <a:r>
              <a:rPr lang="en-US" dirty="0"/>
              <a:t>Clean and </a:t>
            </a:r>
            <a:r>
              <a:rPr lang="en-US" dirty="0" smtClean="0"/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Ideas</a:t>
            </a:r>
            <a:endParaRPr lang="en-US" dirty="0"/>
          </a:p>
        </p:txBody>
      </p:sp>
      <p:pic>
        <p:nvPicPr>
          <p:cNvPr id="4" name="Picture 3" descr="D:\MyDocs\Documents\Classes\Senior Design\SolidWorks Models\Arachne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06" y="1777526"/>
            <a:ext cx="2470466" cy="213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:\MyDocs\Desktop\hexbo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682" y="3913974"/>
            <a:ext cx="2470466" cy="213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D:\MyDocs\Documents\Classes\Senior Design\SolidWorks Models\Boxxy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148" y="1777526"/>
            <a:ext cx="2470466" cy="213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614" y="3913974"/>
            <a:ext cx="2470466" cy="2136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41091" y="3913974"/>
            <a:ext cx="1066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Arachnea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17261" y="3544642"/>
            <a:ext cx="97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Hexabot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99937" y="3912496"/>
            <a:ext cx="75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Boxxy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062682" y="3543164"/>
            <a:ext cx="97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DogeBot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3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Design Matrix</a:t>
            </a:r>
            <a:endParaRPr lang="en-US" dirty="0"/>
          </a:p>
        </p:txBody>
      </p:sp>
      <p:pic>
        <p:nvPicPr>
          <p:cNvPr id="4" name="Content Placeholder 3" descr="D:\MyDocs\Desktop\Design Matrix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953" y="1974079"/>
            <a:ext cx="9990034" cy="38171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313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10282"/>
          </a:xfrm>
        </p:spPr>
        <p:txBody>
          <a:bodyPr/>
          <a:lstStyle/>
          <a:p>
            <a:r>
              <a:rPr lang="en-US" dirty="0" err="1" smtClean="0"/>
              <a:t>Dogebot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928553"/>
            <a:ext cx="4875211" cy="3862647"/>
          </a:xfrm>
        </p:spPr>
        <p:txBody>
          <a:bodyPr>
            <a:normAutofit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Legs cannot interfere with each other</a:t>
            </a:r>
          </a:p>
          <a:p>
            <a:pPr lvl="1"/>
            <a:r>
              <a:rPr lang="en-US" dirty="0" smtClean="0"/>
              <a:t>Adequate space for components</a:t>
            </a:r>
          </a:p>
          <a:p>
            <a:pPr lvl="1"/>
            <a:r>
              <a:rPr lang="en-US" dirty="0" smtClean="0"/>
              <a:t>Open sides for easy accessibility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Legs may be susceptible to bending</a:t>
            </a:r>
          </a:p>
          <a:p>
            <a:pPr lvl="1"/>
            <a:r>
              <a:rPr lang="en-US" dirty="0" smtClean="0"/>
              <a:t>Near the limit on all dimensions and weight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161309"/>
            <a:ext cx="4878387" cy="3502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748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Updates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Chassis</a:t>
            </a:r>
          </a:p>
          <a:p>
            <a:pPr lvl="1"/>
            <a:r>
              <a:rPr lang="en-US" dirty="0" smtClean="0"/>
              <a:t>Extruded T-Slotted Aluminum Frame</a:t>
            </a:r>
          </a:p>
          <a:p>
            <a:pPr lvl="1"/>
            <a:r>
              <a:rPr lang="en-US" dirty="0" smtClean="0"/>
              <a:t>Easy to assemble and attach components</a:t>
            </a:r>
          </a:p>
          <a:p>
            <a:pPr lvl="1"/>
            <a:r>
              <a:rPr lang="en-US" dirty="0" smtClean="0"/>
              <a:t>Decreased dimensions to reduce weight</a:t>
            </a:r>
          </a:p>
          <a:p>
            <a:r>
              <a:rPr lang="en-US" dirty="0" smtClean="0"/>
              <a:t>Legs</a:t>
            </a:r>
          </a:p>
          <a:p>
            <a:pPr lvl="1"/>
            <a:r>
              <a:rPr lang="en-US" dirty="0" smtClean="0"/>
              <a:t>Fixed piston attachment points</a:t>
            </a:r>
          </a:p>
          <a:p>
            <a:pPr lvl="1"/>
            <a:r>
              <a:rPr lang="en-US" dirty="0" smtClean="0"/>
              <a:t>Attached to top of chassis to increase stability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28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DogeBot</a:t>
            </a:r>
            <a:r>
              <a:rPr lang="en-US" dirty="0" smtClean="0"/>
              <a:t> 2.0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461" y="1808018"/>
            <a:ext cx="6736641" cy="4615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05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498" y="152400"/>
            <a:ext cx="10972800" cy="990600"/>
          </a:xfrm>
        </p:spPr>
        <p:txBody>
          <a:bodyPr/>
          <a:lstStyle/>
          <a:p>
            <a:r>
              <a:rPr lang="en-US" dirty="0" smtClean="0"/>
              <a:t>Power Source Options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981675"/>
              </p:ext>
            </p:extLst>
          </p:nvPr>
        </p:nvGraphicFramePr>
        <p:xfrm>
          <a:off x="723331" y="1143000"/>
          <a:ext cx="10863618" cy="5403341"/>
        </p:xfrm>
        <a:graphic>
          <a:graphicData uri="http://schemas.openxmlformats.org/drawingml/2006/table">
            <a:tbl>
              <a:tblPr firstRow="1" firstCol="1" bandRow="1"/>
              <a:tblGrid>
                <a:gridCol w="2374389"/>
                <a:gridCol w="4248655"/>
                <a:gridCol w="4240574"/>
              </a:tblGrid>
              <a:tr h="6381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Disadvantages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Hydraulic Power Source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-Highest achievable power density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-Heavy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-Dirty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Electric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-Accurate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-Lowest achievable power density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-Noncompliant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Pneumatic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-Higher power density than electric power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-Low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-Compliant action from fluid compression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-Compressible fluid causes inaccuracy in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831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168</TotalTime>
  <Words>426</Words>
  <Application>Microsoft Office PowerPoint</Application>
  <PresentationFormat>Custom</PresentationFormat>
  <Paragraphs>106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Circuit</vt:lpstr>
      <vt:lpstr>Team Agile Robotic Control</vt:lpstr>
      <vt:lpstr>Project Overview</vt:lpstr>
      <vt:lpstr>Major Design Decisions</vt:lpstr>
      <vt:lpstr>Design Ideas</vt:lpstr>
      <vt:lpstr>Mechanical Design Matrix</vt:lpstr>
      <vt:lpstr>Dogebot</vt:lpstr>
      <vt:lpstr>Design Updates</vt:lpstr>
      <vt:lpstr>DogeBot 2.0</vt:lpstr>
      <vt:lpstr>Power Source Options</vt:lpstr>
      <vt:lpstr>Components</vt:lpstr>
      <vt:lpstr>Pneumatic Circuit</vt:lpstr>
      <vt:lpstr>Kinematic Modelling</vt:lpstr>
      <vt:lpstr>Dynamic Model</vt:lpstr>
      <vt:lpstr>Control architecture</vt:lpstr>
      <vt:lpstr>PowerPoint Presentation</vt:lpstr>
      <vt:lpstr>Signal Conditioning</vt:lpstr>
      <vt:lpstr>User Interface and Remote COntrol</vt:lpstr>
      <vt:lpstr>What’s Next?</vt:lpstr>
      <vt:lpstr>Questions?</vt:lpstr>
    </vt:vector>
  </TitlesOfParts>
  <Company>MSOE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Agile Robotic Controls</dc:title>
  <dc:creator>Beaver, Logan</dc:creator>
  <cp:lastModifiedBy>Administrator</cp:lastModifiedBy>
  <cp:revision>15</cp:revision>
  <dcterms:created xsi:type="dcterms:W3CDTF">2014-12-18T23:47:34Z</dcterms:created>
  <dcterms:modified xsi:type="dcterms:W3CDTF">2015-01-12T23:46:26Z</dcterms:modified>
</cp:coreProperties>
</file>