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9" r:id="rId4"/>
    <p:sldId id="271" r:id="rId5"/>
    <p:sldId id="272" r:id="rId6"/>
    <p:sldId id="261" r:id="rId7"/>
    <p:sldId id="262" r:id="rId8"/>
    <p:sldId id="263" r:id="rId9"/>
    <p:sldId id="264" r:id="rId10"/>
    <p:sldId id="280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000FF"/>
    <a:srgbClr val="0099FF"/>
    <a:srgbClr val="99FFCC"/>
    <a:srgbClr val="33CCCC"/>
    <a:srgbClr val="FF9900"/>
    <a:srgbClr val="99FF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3796" autoAdjust="0"/>
  </p:normalViewPr>
  <p:slideViewPr>
    <p:cSldViewPr>
      <p:cViewPr varScale="1">
        <p:scale>
          <a:sx n="70" d="100"/>
          <a:sy n="70" d="100"/>
        </p:scale>
        <p:origin x="12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000498-88C7-4124-8257-B3477775238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5231A0-8437-4466-9A90-BBA8B69AAFA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0" i="0" baseline="0"/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 b="0" i="0" baseline="0">
                <a:solidFill>
                  <a:srgbClr val="0000FF"/>
                </a:solidFill>
              </a:defRPr>
            </a:lvl1pPr>
          </a:lstStyle>
          <a:p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DE6C7-0B27-4605-A175-02DF507547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38CCE-7BE9-4878-A905-626C9B5E68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zh-CN" altLang="en-US" noProof="0" smtClean="0"/>
              <a:t>单击图标添加剪 贴画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474B6-6BB1-4C4C-A717-A33167B751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A594D-7A5F-4080-AB3B-0A3D13BBD9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341438"/>
            <a:ext cx="3924300" cy="2406650"/>
          </a:xfrm>
        </p:spPr>
        <p:txBody>
          <a:bodyPr/>
          <a:lstStyle>
            <a:lvl1pPr>
              <a:defRPr b="0" baseline="0"/>
            </a:lvl1pPr>
            <a:lvl2pPr>
              <a:defRPr b="0" baseline="0"/>
            </a:lvl2pPr>
            <a:lvl3pPr>
              <a:defRPr b="0" baseline="0"/>
            </a:lvl3pPr>
            <a:lvl4pPr>
              <a:defRPr b="0"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00488"/>
            <a:ext cx="3924300" cy="2408237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9601-8143-4E6A-89E3-9735F4DBCA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b="0" i="0" baseline="0">
                <a:solidFill>
                  <a:srgbClr val="0000FF"/>
                </a:solidFill>
                <a:latin typeface="Times New Roman" panose="02020603050405020304" pitchFamily="18" charset="0"/>
              </a:defRPr>
            </a:lvl2pPr>
            <a:lvl3pPr>
              <a:defRPr b="0" i="0" baseline="0">
                <a:latin typeface="Times New Roman" panose="02020603050405020304" pitchFamily="18" charset="0"/>
              </a:defRPr>
            </a:lvl3pPr>
            <a:lvl4pPr>
              <a:defRPr b="0" i="0" baseline="0">
                <a:latin typeface="Times New Roman" panose="02020603050405020304" pitchFamily="18" charset="0"/>
              </a:defRPr>
            </a:lvl4pPr>
            <a:lvl5pPr>
              <a:defRPr b="1" i="0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37AA-C22C-49A1-B1A2-AA4B34E8998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8C33-A3B8-4BFA-9D98-A0243536F6B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 b="0" i="0" baseline="0"/>
            </a:lvl1pPr>
            <a:lvl2pPr>
              <a:defRPr sz="2400" b="0" i="0" baseline="0"/>
            </a:lvl2pPr>
            <a:lvl3pPr>
              <a:defRPr sz="2000" b="0" i="0" baseline="0"/>
            </a:lvl3pPr>
            <a:lvl4pPr>
              <a:defRPr sz="1800" b="0" i="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 b="0" i="0" baseline="0"/>
            </a:lvl1pPr>
            <a:lvl2pPr>
              <a:defRPr sz="2400" b="0" i="0" baseline="0"/>
            </a:lvl2pPr>
            <a:lvl3pPr>
              <a:defRPr sz="2000" b="0" i="0" baseline="0"/>
            </a:lvl3pPr>
            <a:lvl4pPr>
              <a:defRPr sz="1800" b="0" i="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64B4-7870-4014-9E60-F5289DBF5B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 baseline="0"/>
            </a:lvl1pPr>
            <a:lvl2pPr>
              <a:defRPr sz="2000" b="0" i="0" baseline="0"/>
            </a:lvl2pPr>
            <a:lvl3pPr>
              <a:defRPr sz="1800" b="0" i="0" baseline="0"/>
            </a:lvl3pPr>
            <a:lvl4pPr>
              <a:defRPr sz="1600" b="0" i="0" baseline="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 baseline="0"/>
            </a:lvl1pPr>
            <a:lvl2pPr>
              <a:defRPr sz="2000" b="0" i="0" baseline="0"/>
            </a:lvl2pPr>
            <a:lvl3pPr>
              <a:defRPr sz="1800" b="0" i="0" baseline="0"/>
            </a:lvl3pPr>
            <a:lvl4pPr>
              <a:defRPr sz="1600" b="0" i="0" baseline="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6B0B2-36EB-4993-85CE-7E68B59D117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>
            <a:lvl1pPr>
              <a:defRPr b="0" i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411BE-AD21-43D4-B815-A1AF3371C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AD6FA-EEC6-4240-9102-059DD1037EC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F0B36-F29F-466D-8342-8D0240CE67A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3688-6F1B-4A11-826D-D57C4C0ECCB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69325" y="6308725"/>
            <a:ext cx="538163" cy="522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i="0"/>
            </a:lvl1pPr>
          </a:lstStyle>
          <a:p>
            <a:pPr>
              <a:defRPr/>
            </a:pPr>
            <a:fld id="{41C9CCE8-8676-4BFA-93AF-CE62F0AED3C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469900" indent="-46990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2" charset="-122"/>
          <a:cs typeface="+mn-cs"/>
        </a:defRPr>
      </a:lvl1pPr>
      <a:lvl2pPr marL="908050" indent="-43688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4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marL="1304925" indent="-395605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000" b="1" baseline="0">
          <a:solidFill>
            <a:srgbClr val="C00000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marL="1694180" indent="-38735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rgbClr val="7030A0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marL="2094230" indent="-39878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2551430" indent="-39878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0" y="1133475"/>
            <a:ext cx="9144000" cy="2339975"/>
          </a:xfrm>
        </p:spPr>
        <p:txBody>
          <a:bodyPr/>
          <a:lstStyle/>
          <a:p>
            <a:r>
              <a:rPr lang="zh-CN" altLang="en-US" sz="4800" dirty="0" smtClean="0"/>
              <a:t>软件工程专业英语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dirty="0"/>
              <a:t>林智</a:t>
            </a:r>
            <a:r>
              <a:rPr lang="zh-CN" altLang="en-US" sz="3600" dirty="0" smtClean="0"/>
              <a:t>勇</a:t>
            </a:r>
            <a:endParaRPr lang="en-US" altLang="zh-CN" sz="3600" dirty="0" smtClean="0"/>
          </a:p>
          <a:p>
            <a:r>
              <a:rPr lang="en-US" altLang="zh-CN" sz="3600" dirty="0" smtClean="0"/>
              <a:t>zhiyong.lin@qq.com</a:t>
            </a:r>
          </a:p>
          <a:p>
            <a:r>
              <a:rPr lang="en-US" altLang="zh-CN" sz="3600" dirty="0" smtClean="0"/>
              <a:t>15360022720</a:t>
            </a:r>
          </a:p>
          <a:p>
            <a:r>
              <a:rPr lang="en-US" altLang="zh-CN" sz="3600" dirty="0" smtClean="0"/>
              <a:t>QQ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2484407079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5856" y="548680"/>
            <a:ext cx="5472608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i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计算机科学学院</a:t>
            </a:r>
            <a:endParaRPr lang="en-US" altLang="zh-CN" sz="4000" b="1" i="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4000" b="1" i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School of Computer Science</a:t>
            </a:r>
            <a:endParaRPr lang="zh-CN" altLang="en-US" sz="4000" b="1" i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9" y="16977"/>
            <a:ext cx="2446653" cy="244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Computer Systems: A Programmer's Perspective (3rd Ed.),</a:t>
            </a:r>
            <a:r>
              <a:rPr lang="en-US" altLang="zh-CN" dirty="0" smtClean="0"/>
              <a:t> Randal E. Bryant and David Richard O'Hallaron, Pearson, 2016.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2866390"/>
            <a:ext cx="2855595" cy="3669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15" y="2866390"/>
            <a:ext cx="2889250" cy="3669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The </a:t>
            </a:r>
            <a:r>
              <a:rPr lang="en-US" altLang="zh-CN" b="1" dirty="0"/>
              <a:t>Elements of </a:t>
            </a:r>
            <a:r>
              <a:rPr lang="en-US" altLang="zh-CN" b="1" dirty="0" smtClean="0"/>
              <a:t>Style (4</a:t>
            </a:r>
            <a:r>
              <a:rPr lang="en-US" altLang="zh-CN" b="1" baseline="30000" dirty="0" smtClean="0"/>
              <a:t>th</a:t>
            </a:r>
            <a:r>
              <a:rPr lang="en-US" altLang="zh-CN" b="1" dirty="0" smtClean="0"/>
              <a:t> Ed.), </a:t>
            </a:r>
            <a:r>
              <a:rPr lang="en-US" altLang="zh-CN" dirty="0" smtClean="0"/>
              <a:t>William </a:t>
            </a:r>
            <a:r>
              <a:rPr lang="en-US" altLang="zh-CN" dirty="0"/>
              <a:t>Strunk Jr. / E. B. </a:t>
            </a:r>
            <a:r>
              <a:rPr lang="en-US" altLang="zh-CN" dirty="0" smtClean="0"/>
              <a:t>White, Longman, 1999.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11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3312368" cy="41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860032" y="2348880"/>
            <a:ext cx="3528392" cy="41549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程序员幽默，关于书籍推荐：</a:t>
            </a:r>
            <a:r>
              <a:rPr lang="en-US" altLang="zh-C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《PHP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从入门到精通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》《java web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从入门到精通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</a:t>
            </a:r>
            <a:r>
              <a:rPr lang="en-US" altLang="zh-CN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mysql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入门经典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腰间盘突出治疗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抑郁症的自我调节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专攻心梗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》《30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天长出头发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过度肥胖的自我暗示疗法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弟子规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圣经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控制自己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》《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杀死老板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33468"/>
            <a:ext cx="3528392" cy="443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https://www.ted.com</a:t>
            </a:r>
            <a:r>
              <a:rPr lang="en-US" altLang="zh-CN" b="1" dirty="0" smtClean="0">
                <a:hlinkClick r:id="rId2"/>
              </a:rPr>
              <a:t>/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计算机和软件工程专业的在线公开课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12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065268" cy="8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7464"/>
            <a:ext cx="166361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27096"/>
            <a:ext cx="1584176" cy="87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95" y="4320111"/>
            <a:ext cx="1881345" cy="125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http://gpnu.fanya.chaoxing.com/portal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13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16" y="2132856"/>
            <a:ext cx="7252884" cy="280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课程性质、目的与要求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本课程是软件工程专业</a:t>
            </a:r>
            <a:r>
              <a:rPr lang="zh-CN" altLang="en-US" dirty="0"/>
              <a:t>的一门专业课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本课程的学习，使</a:t>
            </a:r>
            <a:r>
              <a:rPr lang="zh-CN" altLang="en-US" dirty="0" smtClean="0"/>
              <a:t>学生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zh-CN" altLang="en-US" dirty="0" smtClean="0">
                <a:solidFill>
                  <a:srgbClr val="FF0000"/>
                </a:solidFill>
              </a:rPr>
              <a:t>计算机和软件工程</a:t>
            </a:r>
            <a:r>
              <a:rPr lang="zh-CN" altLang="en-US" dirty="0" smtClean="0"/>
              <a:t>专业</a:t>
            </a:r>
            <a:r>
              <a:rPr lang="zh-CN" altLang="en-US" dirty="0"/>
              <a:t>的英语知识，</a:t>
            </a:r>
            <a:r>
              <a:rPr lang="zh-CN" altLang="en-US" dirty="0" smtClean="0"/>
              <a:t>包括英语</a:t>
            </a:r>
            <a:r>
              <a:rPr lang="zh-CN" altLang="en-US" dirty="0">
                <a:solidFill>
                  <a:srgbClr val="FF0000"/>
                </a:solidFill>
              </a:rPr>
              <a:t>词汇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短语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句型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表达方法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进而</a:t>
            </a:r>
            <a:r>
              <a:rPr lang="zh-CN" altLang="en-US" dirty="0"/>
              <a:t>能</a:t>
            </a:r>
            <a:r>
              <a:rPr lang="zh-CN" altLang="en-US" dirty="0">
                <a:solidFill>
                  <a:srgbClr val="FF0000"/>
                </a:solidFill>
              </a:rPr>
              <a:t>熟练阅读</a:t>
            </a:r>
            <a:r>
              <a:rPr lang="zh-CN" altLang="en-US" dirty="0"/>
              <a:t>英文的技术文献、资料和</a:t>
            </a:r>
            <a:r>
              <a:rPr lang="zh-CN" altLang="en-US" dirty="0" smtClean="0"/>
              <a:t>书籍；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</a:t>
            </a:r>
            <a:r>
              <a:rPr lang="zh-CN" altLang="en-US" dirty="0"/>
              <a:t>也能</a:t>
            </a:r>
            <a:r>
              <a:rPr lang="zh-CN" altLang="en-US" dirty="0" smtClean="0">
                <a:solidFill>
                  <a:srgbClr val="FF0000"/>
                </a:solidFill>
              </a:rPr>
              <a:t>提高</a:t>
            </a:r>
            <a:r>
              <a:rPr lang="zh-CN" altLang="en-US" dirty="0" smtClean="0"/>
              <a:t>软件工程专业</a:t>
            </a:r>
            <a:r>
              <a:rPr lang="zh-CN" altLang="en-US" dirty="0"/>
              <a:t>方面的英语听、说交流能力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我们生活在一个很大的地球村，有很多方言，而英语是其中的一种主要方言。</a:t>
            </a:r>
            <a:endParaRPr lang="en-US" altLang="zh-CN" dirty="0" smtClean="0"/>
          </a:p>
          <a:p>
            <a:r>
              <a:rPr lang="zh-CN" altLang="en-US" dirty="0" smtClean="0"/>
              <a:t>我们学习了很多日常（普通）英语，但不等于掌握了</a:t>
            </a:r>
            <a:r>
              <a:rPr lang="zh-CN" altLang="en-US" dirty="0" smtClean="0">
                <a:solidFill>
                  <a:srgbClr val="FF0000"/>
                </a:solidFill>
              </a:rPr>
              <a:t>特定的、专业领域</a:t>
            </a:r>
            <a:r>
              <a:rPr lang="zh-CN" altLang="en-US" dirty="0" smtClean="0"/>
              <a:t>相关的英语。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238748"/>
            <a:ext cx="2782540" cy="27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148064" y="3355245"/>
            <a:ext cx="3744416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Queue</a:t>
            </a:r>
            <a:r>
              <a:rPr lang="en-US" altLang="zh-CN" sz="2000" dirty="0"/>
              <a:t> is an abstract data structure, somewhat similar to </a:t>
            </a:r>
            <a:r>
              <a:rPr lang="en-US" altLang="zh-CN" sz="2000" b="1" dirty="0">
                <a:solidFill>
                  <a:srgbClr val="FF0000"/>
                </a:solidFill>
              </a:rPr>
              <a:t>Stacks</a:t>
            </a:r>
            <a:r>
              <a:rPr lang="en-US" altLang="zh-CN" sz="2000" dirty="0"/>
              <a:t>. Unlike stacks, a queue is open at both its ends. One end is always used to insert data (</a:t>
            </a:r>
            <a:r>
              <a:rPr lang="en-US" altLang="zh-CN" sz="2000" b="1" dirty="0" err="1">
                <a:solidFill>
                  <a:srgbClr val="FF0000"/>
                </a:solidFill>
              </a:rPr>
              <a:t>enqueue</a:t>
            </a:r>
            <a:r>
              <a:rPr lang="en-US" altLang="zh-CN" sz="2000" dirty="0"/>
              <a:t>) and the other is used to remove data (</a:t>
            </a:r>
            <a:r>
              <a:rPr lang="en-US" altLang="zh-CN" sz="2000" b="1" dirty="0" err="1">
                <a:solidFill>
                  <a:srgbClr val="FF0000"/>
                </a:solidFill>
              </a:rPr>
              <a:t>dequeue</a:t>
            </a:r>
            <a:r>
              <a:rPr lang="en-US" altLang="zh-CN" sz="2000" dirty="0"/>
              <a:t>). Queue follows </a:t>
            </a:r>
            <a:r>
              <a:rPr lang="en-US" altLang="zh-CN" sz="2000" b="1" dirty="0">
                <a:solidFill>
                  <a:srgbClr val="FF0000"/>
                </a:solidFill>
              </a:rPr>
              <a:t>First-In-First-Out</a:t>
            </a:r>
            <a:r>
              <a:rPr lang="en-US" altLang="zh-CN" sz="2000" dirty="0"/>
              <a:t> methodology, i.e., the data item stored first will be accessed first.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9512" y="6165304"/>
            <a:ext cx="489654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软件工程专业</a:t>
            </a:r>
            <a:r>
              <a:rPr lang="zh-CN" altLang="en-US" sz="1600" dirty="0" smtClean="0"/>
              <a:t>英语</a:t>
            </a:r>
            <a:r>
              <a:rPr lang="en-US" altLang="zh-CN" sz="1600" dirty="0" smtClean="0"/>
              <a:t>=</a:t>
            </a:r>
            <a:r>
              <a:rPr lang="zh-CN" altLang="en-US" sz="1600" dirty="0" smtClean="0"/>
              <a:t>软件工程专业知识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英语知识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阅读技术资料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4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34" y="2276872"/>
            <a:ext cx="2926450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6"/>
            <a:ext cx="1728192" cy="2209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0" y="4293096"/>
            <a:ext cx="8225564" cy="2025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撰写文档、论文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5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56" y="1843360"/>
            <a:ext cx="3594100" cy="482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3360"/>
            <a:ext cx="3816425" cy="482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吕云翔 编著</a:t>
            </a:r>
            <a:r>
              <a:rPr lang="en-US" altLang="zh-CN" dirty="0"/>
              <a:t>.《</a:t>
            </a:r>
            <a:r>
              <a:rPr lang="zh-CN" altLang="en-US" dirty="0"/>
              <a:t>软件工程专业英语</a:t>
            </a:r>
            <a:r>
              <a:rPr lang="en-US" altLang="zh-CN" dirty="0"/>
              <a:t>》</a:t>
            </a:r>
            <a:r>
              <a:rPr lang="zh-CN" altLang="en-US" dirty="0"/>
              <a:t>，清华大学出版社，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0"/>
            <a:ext cx="2867645" cy="444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00" y="2243066"/>
            <a:ext cx="3594100" cy="4475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1" y="1341438"/>
            <a:ext cx="8010524" cy="4998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训练任务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3529" y="1341438"/>
          <a:ext cx="828092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训练任务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译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Translating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）课内：翻译每个单元的</a:t>
                      </a:r>
                      <a:r>
                        <a:rPr lang="en-US" altLang="zh-CN" sz="2400" dirty="0" smtClean="0"/>
                        <a:t>Part</a:t>
                      </a:r>
                      <a:r>
                        <a:rPr lang="en-US" altLang="zh-CN" sz="2400" baseline="0" dirty="0" smtClean="0"/>
                        <a:t> 2</a:t>
                      </a:r>
                      <a:r>
                        <a:rPr lang="zh-CN" altLang="en-US" sz="2400" baseline="0" dirty="0" smtClean="0"/>
                        <a:t>的内容；</a:t>
                      </a:r>
                      <a:endParaRPr lang="en-US" altLang="zh-CN" sz="2400" baseline="0" dirty="0" smtClean="0"/>
                    </a:p>
                    <a:p>
                      <a:r>
                        <a:rPr lang="en-US" altLang="zh-CN" sz="2400" baseline="0" dirty="0" smtClean="0"/>
                        <a:t>2</a:t>
                      </a:r>
                      <a:r>
                        <a:rPr lang="zh-CN" altLang="en-US" sz="2400" baseline="0" dirty="0" smtClean="0"/>
                        <a:t>）课外：翻译书籍或技术文档（合作）、翻译视频字幕。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听</a:t>
                      </a:r>
                    </a:p>
                    <a:p>
                      <a:r>
                        <a:rPr lang="en-US" altLang="zh-CN" sz="2400" dirty="0" smtClean="0"/>
                        <a:t>Listening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）课内：听情景对话、观看短视频；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）课外：听教材其它音频文件、看网络教学视频。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</a:t>
                      </a:r>
                    </a:p>
                    <a:p>
                      <a:r>
                        <a:rPr lang="en-US" altLang="zh-CN" sz="2400" dirty="0" smtClean="0"/>
                        <a:t>Speaking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）课内：模拟情景对话（合作）；</a:t>
                      </a:r>
                      <a:endParaRPr lang="en-US" altLang="zh-CN" sz="2400" dirty="0" smtClean="0"/>
                    </a:p>
                    <a:p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）课外：制作情景对话视频（合作）、用以求职的自我介绍视频。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写</a:t>
                      </a:r>
                    </a:p>
                    <a:p>
                      <a:r>
                        <a:rPr lang="en-US" altLang="zh-CN" sz="2400" dirty="0" smtClean="0"/>
                        <a:t>Writing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写邮件、备忘录、个人简介、求职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升学自我推荐信、论文摘要。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总评</a:t>
            </a:r>
            <a:r>
              <a:rPr lang="en-US" altLang="zh-CN" dirty="0" smtClean="0"/>
              <a:t>=60%</a:t>
            </a:r>
            <a:r>
              <a:rPr lang="zh-CN" altLang="en-US" dirty="0" smtClean="0"/>
              <a:t>*期末考查成绩</a:t>
            </a:r>
            <a:r>
              <a:rPr lang="en-US" altLang="zh-CN" dirty="0" smtClean="0"/>
              <a:t>+40%</a:t>
            </a:r>
            <a:r>
              <a:rPr lang="zh-CN" altLang="en-US" dirty="0" smtClean="0"/>
              <a:t>*平时成绩</a:t>
            </a:r>
            <a:endParaRPr lang="en-US" altLang="zh-CN" dirty="0" smtClean="0"/>
          </a:p>
          <a:p>
            <a:r>
              <a:rPr lang="zh-CN" altLang="en-US" dirty="0" smtClean="0"/>
              <a:t>平时成绩：考勤、课堂参与、作业、测试。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35937AA-C22C-49A1-B1A2-AA4B34E89984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-温剑丰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课件模板-温剑丰</Template>
  <TotalTime>2</TotalTime>
  <Words>524</Words>
  <Application>Microsoft Office PowerPoint</Application>
  <PresentationFormat>全屏显示(4:3)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华文行楷</vt:lpstr>
      <vt:lpstr>宋体</vt:lpstr>
      <vt:lpstr>微软雅黑</vt:lpstr>
      <vt:lpstr>Arial</vt:lpstr>
      <vt:lpstr>Times New Roman</vt:lpstr>
      <vt:lpstr>Wingdings</vt:lpstr>
      <vt:lpstr>课件模板-温剑丰</vt:lpstr>
      <vt:lpstr>软件工程专业英语</vt:lpstr>
      <vt:lpstr>课程性质、目的与要求</vt:lpstr>
      <vt:lpstr>课程意义</vt:lpstr>
      <vt:lpstr>课程意义</vt:lpstr>
      <vt:lpstr>课程意义</vt:lpstr>
      <vt:lpstr>教材</vt:lpstr>
      <vt:lpstr>教学计划</vt:lpstr>
      <vt:lpstr>训练任务</vt:lpstr>
      <vt:lpstr>课程考核</vt:lpstr>
      <vt:lpstr>推荐资源</vt:lpstr>
      <vt:lpstr>推荐资源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软件工程专业英语</dc:title>
  <dc:creator>lenovo</dc:creator>
  <cp:lastModifiedBy>lenovo</cp:lastModifiedBy>
  <cp:revision>28</cp:revision>
  <dcterms:created xsi:type="dcterms:W3CDTF">2017-12-29T02:31:00Z</dcterms:created>
  <dcterms:modified xsi:type="dcterms:W3CDTF">2022-02-22T14:36:20Z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