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8"/>
  </p:notesMasterIdLst>
  <p:handoutMasterIdLst>
    <p:handoutMasterId r:id="rId29"/>
  </p:handoutMasterIdLst>
  <p:sldIdLst>
    <p:sldId id="256" r:id="rId2"/>
    <p:sldId id="271" r:id="rId3"/>
    <p:sldId id="273" r:id="rId4"/>
    <p:sldId id="257" r:id="rId5"/>
    <p:sldId id="261" r:id="rId6"/>
    <p:sldId id="262" r:id="rId7"/>
    <p:sldId id="263" r:id="rId8"/>
    <p:sldId id="264" r:id="rId9"/>
    <p:sldId id="272" r:id="rId10"/>
    <p:sldId id="275" r:id="rId11"/>
    <p:sldId id="276" r:id="rId12"/>
    <p:sldId id="282" r:id="rId13"/>
    <p:sldId id="277" r:id="rId14"/>
    <p:sldId id="283" r:id="rId15"/>
    <p:sldId id="278" r:id="rId16"/>
    <p:sldId id="284" r:id="rId17"/>
    <p:sldId id="285" r:id="rId18"/>
    <p:sldId id="286" r:id="rId19"/>
    <p:sldId id="287" r:id="rId20"/>
    <p:sldId id="288" r:id="rId21"/>
    <p:sldId id="289" r:id="rId22"/>
    <p:sldId id="290" r:id="rId23"/>
    <p:sldId id="291" r:id="rId24"/>
    <p:sldId id="292" r:id="rId25"/>
    <p:sldId id="293" r:id="rId26"/>
    <p:sldId id="294" r:id="rId27"/>
  </p:sldIdLst>
  <p:sldSz cx="9144000" cy="6858000" type="screen4x3"/>
  <p:notesSz cx="6858000" cy="9144000"/>
  <p:defaultTextStyle>
    <a:defPPr>
      <a:defRPr lang="zh-CN"/>
    </a:defPPr>
    <a:lvl1pPr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FF"/>
    <a:srgbClr val="0000FF"/>
    <a:srgbClr val="009900"/>
    <a:srgbClr val="99FFCC"/>
    <a:srgbClr val="FF9900"/>
    <a:srgbClr val="292929"/>
    <a:srgbClr val="33CC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6" autoAdjust="0"/>
    <p:restoredTop sz="88752" autoAdjust="0"/>
  </p:normalViewPr>
  <p:slideViewPr>
    <p:cSldViewPr>
      <p:cViewPr varScale="1">
        <p:scale>
          <a:sx n="62" d="100"/>
          <a:sy n="62" d="100"/>
        </p:scale>
        <p:origin x="1424" y="20"/>
      </p:cViewPr>
      <p:guideLst>
        <p:guide orient="horz" pos="2160"/>
        <p:guide pos="2880"/>
      </p:guideLst>
    </p:cSldViewPr>
  </p:slideViewPr>
  <p:outlineViewPr>
    <p:cViewPr>
      <p:scale>
        <a:sx n="33" d="100"/>
        <a:sy n="33" d="100"/>
      </p:scale>
      <p:origin x="0" y="85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5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553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3553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16000498-88C7-4124-8257-B34777752386}" type="slidenum">
              <a:rPr lang="en-US" altLang="zh-CN"/>
              <a:pPr>
                <a:defRPr/>
              </a:pPr>
              <a:t>‹#›</a:t>
            </a:fld>
            <a:endParaRPr lang="en-US" altLang="zh-CN"/>
          </a:p>
        </p:txBody>
      </p:sp>
    </p:spTree>
    <p:extLst>
      <p:ext uri="{BB962C8B-B14F-4D97-AF65-F5344CB8AC3E}">
        <p14:creationId xmlns:p14="http://schemas.microsoft.com/office/powerpoint/2010/main" val="3142967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i="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i="0">
                <a:latin typeface="Arial" charset="0"/>
                <a:ea typeface="宋体" pitchFamily="2" charset="-122"/>
              </a:defRPr>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atin typeface="Arial" panose="020B0604020202020204" pitchFamily="34" charset="0"/>
              </a:defRPr>
            </a:lvl1pPr>
          </a:lstStyle>
          <a:p>
            <a:pPr>
              <a:defRPr/>
            </a:pPr>
            <a:fld id="{2C5231A0-8437-4466-9A90-BBA8B69AAFA2}" type="slidenum">
              <a:rPr lang="en-US" altLang="zh-CN"/>
              <a:pPr>
                <a:defRPr/>
              </a:pPr>
              <a:t>‹#›</a:t>
            </a:fld>
            <a:endParaRPr lang="en-US" altLang="zh-CN"/>
          </a:p>
        </p:txBody>
      </p:sp>
    </p:spTree>
    <p:extLst>
      <p:ext uri="{BB962C8B-B14F-4D97-AF65-F5344CB8AC3E}">
        <p14:creationId xmlns:p14="http://schemas.microsoft.com/office/powerpoint/2010/main" val="25849989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1</a:t>
            </a:fld>
            <a:endParaRPr lang="en-US" altLang="zh-CN"/>
          </a:p>
        </p:txBody>
      </p:sp>
    </p:spTree>
    <p:extLst>
      <p:ext uri="{BB962C8B-B14F-4D97-AF65-F5344CB8AC3E}">
        <p14:creationId xmlns:p14="http://schemas.microsoft.com/office/powerpoint/2010/main" val="2268598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3</a:t>
            </a:fld>
            <a:endParaRPr lang="en-US" altLang="zh-CN"/>
          </a:p>
        </p:txBody>
      </p:sp>
    </p:spTree>
    <p:extLst>
      <p:ext uri="{BB962C8B-B14F-4D97-AF65-F5344CB8AC3E}">
        <p14:creationId xmlns:p14="http://schemas.microsoft.com/office/powerpoint/2010/main" val="960967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sophomore: </a:t>
            </a:r>
            <a:r>
              <a:rPr lang="en-US" altLang="zh-CN" dirty="0" err="1" smtClean="0"/>
              <a:t>soph</a:t>
            </a:r>
            <a:r>
              <a:rPr lang="en-US" altLang="zh-CN" dirty="0" smtClean="0"/>
              <a:t>- </a:t>
            </a:r>
            <a:r>
              <a:rPr lang="zh-CN" altLang="en-US" dirty="0" smtClean="0"/>
              <a:t>智慧，</a:t>
            </a:r>
            <a:r>
              <a:rPr lang="en-US" altLang="zh-CN" dirty="0" smtClean="0"/>
              <a:t>more-</a:t>
            </a:r>
            <a:r>
              <a:rPr lang="zh-CN" altLang="en-US" dirty="0" smtClean="0"/>
              <a:t>需要更多</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a:defRPr/>
            </a:pPr>
            <a:fld id="{2C5231A0-8437-4466-9A90-BBA8B69AAFA2}" type="slidenum">
              <a:rPr lang="en-US" altLang="zh-CN" smtClean="0"/>
              <a:pPr>
                <a:defRPr/>
              </a:pPr>
              <a:t>4</a:t>
            </a:fld>
            <a:endParaRPr lang="en-US" altLang="zh-CN"/>
          </a:p>
        </p:txBody>
      </p:sp>
    </p:spTree>
    <p:extLst>
      <p:ext uri="{BB962C8B-B14F-4D97-AF65-F5344CB8AC3E}">
        <p14:creationId xmlns:p14="http://schemas.microsoft.com/office/powerpoint/2010/main" val="1646234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1442" name="Rectangle 2"/>
          <p:cNvSpPr>
            <a:spLocks noGrp="1" noChangeArrowheads="1"/>
          </p:cNvSpPr>
          <p:nvPr>
            <p:ph type="ctrTitle" hasCustomPrompt="1"/>
          </p:nvPr>
        </p:nvSpPr>
        <p:spPr>
          <a:xfrm>
            <a:off x="685800" y="1133475"/>
            <a:ext cx="7772400" cy="2339975"/>
          </a:xfrm>
        </p:spPr>
        <p:txBody>
          <a:bodyPr/>
          <a:lstStyle>
            <a:lvl1pPr marL="0" marR="0" indent="0" algn="ctr" defTabSz="914400" rtl="0" eaLnBrk="1" fontAlgn="base" latinLnBrk="0" hangingPunct="1">
              <a:lnSpc>
                <a:spcPct val="100000"/>
              </a:lnSpc>
              <a:spcBef>
                <a:spcPct val="0"/>
              </a:spcBef>
              <a:spcAft>
                <a:spcPct val="0"/>
              </a:spcAft>
              <a:buClrTx/>
              <a:buSzTx/>
              <a:buFontTx/>
              <a:buNone/>
              <a:tabLst/>
              <a:defRPr sz="5400" b="0" i="0" baseline="0"/>
            </a:lvl1pPr>
          </a:lstStyle>
          <a:p>
            <a:r>
              <a:rPr lang="en-US" altLang="zh-CN" dirty="0" smtClean="0"/>
              <a:t/>
            </a:r>
            <a:br>
              <a:rPr lang="en-US" altLang="zh-CN" dirty="0" smtClean="0"/>
            </a:br>
            <a:r>
              <a:rPr lang="en-US" altLang="zh-CN" dirty="0" smtClean="0"/>
              <a:t/>
            </a:r>
            <a:br>
              <a:rPr lang="en-US" altLang="zh-CN" dirty="0" smtClean="0"/>
            </a:br>
            <a:endParaRPr lang="zh-CN" altLang="en-US" dirty="0"/>
          </a:p>
        </p:txBody>
      </p:sp>
      <p:sp>
        <p:nvSpPr>
          <p:cNvPr id="701443" name="Rectangle 3"/>
          <p:cNvSpPr>
            <a:spLocks noGrp="1" noChangeArrowheads="1"/>
          </p:cNvSpPr>
          <p:nvPr>
            <p:ph type="subTitle" idx="1"/>
          </p:nvPr>
        </p:nvSpPr>
        <p:spPr>
          <a:xfrm>
            <a:off x="701675" y="3833813"/>
            <a:ext cx="7756525" cy="1600200"/>
          </a:xfrm>
        </p:spPr>
        <p:txBody>
          <a:bodyPr/>
          <a:lstStyle>
            <a:lvl1pPr marL="0" marR="0" indent="0" algn="ctr" defTabSz="914400" rtl="0" eaLnBrk="1" fontAlgn="base" latinLnBrk="0" hangingPunct="1">
              <a:lnSpc>
                <a:spcPct val="100000"/>
              </a:lnSpc>
              <a:spcBef>
                <a:spcPct val="10000"/>
              </a:spcBef>
              <a:spcAft>
                <a:spcPct val="0"/>
              </a:spcAft>
              <a:buClr>
                <a:schemeClr val="accent2"/>
              </a:buClr>
              <a:buSzTx/>
              <a:buFont typeface="Wingdings" panose="05000000000000000000" pitchFamily="2" charset="2"/>
              <a:buNone/>
              <a:tabLst/>
              <a:defRPr sz="2800" b="0" i="0" baseline="0">
                <a:solidFill>
                  <a:srgbClr val="0000FF"/>
                </a:solidFill>
              </a:defRPr>
            </a:lvl1pPr>
          </a:lstStyle>
          <a:p>
            <a:endParaRPr lang="zh-CN" altLang="en-US" dirty="0" smtClean="0"/>
          </a:p>
        </p:txBody>
      </p:sp>
    </p:spTree>
    <p:extLst>
      <p:ext uri="{BB962C8B-B14F-4D97-AF65-F5344CB8AC3E}">
        <p14:creationId xmlns:p14="http://schemas.microsoft.com/office/powerpoint/2010/main" val="2596943433"/>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0C0DE6C7-0B27-4605-A175-02DF5075474C}" type="slidenum">
              <a:rPr lang="en-US" altLang="zh-CN"/>
              <a:pPr>
                <a:defRPr/>
              </a:pPr>
              <a:t>‹#›</a:t>
            </a:fld>
            <a:endParaRPr lang="en-US" altLang="zh-CN"/>
          </a:p>
        </p:txBody>
      </p:sp>
    </p:spTree>
    <p:extLst>
      <p:ext uri="{BB962C8B-B14F-4D97-AF65-F5344CB8AC3E}">
        <p14:creationId xmlns:p14="http://schemas.microsoft.com/office/powerpoint/2010/main" val="153842386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lvl1pPr>
              <a:defRPr b="0"/>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6003925"/>
          </a:xfrm>
        </p:spPr>
        <p:txBody>
          <a:bodyPr vert="eaVert"/>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3EA38CCE-7BE9-4878-A905-626C9B5E68EE}" type="slidenum">
              <a:rPr lang="en-US" altLang="zh-CN"/>
              <a:pPr>
                <a:defRPr/>
              </a:pPr>
              <a:t>‹#›</a:t>
            </a:fld>
            <a:endParaRPr lang="en-US" altLang="zh-CN"/>
          </a:p>
        </p:txBody>
      </p:sp>
    </p:spTree>
    <p:extLst>
      <p:ext uri="{BB962C8B-B14F-4D97-AF65-F5344CB8AC3E}">
        <p14:creationId xmlns:p14="http://schemas.microsoft.com/office/powerpoint/2010/main" val="229365401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剪贴画占位符 2"/>
          <p:cNvSpPr>
            <a:spLocks noGrp="1"/>
          </p:cNvSpPr>
          <p:nvPr>
            <p:ph type="clipArt" sz="half" idx="1"/>
          </p:nvPr>
        </p:nvSpPr>
        <p:spPr>
          <a:xfrm>
            <a:off x="566738" y="1341438"/>
            <a:ext cx="3924300" cy="4967287"/>
          </a:xfrm>
        </p:spPr>
        <p:txBody>
          <a:bodyPr/>
          <a:lstStyle>
            <a:lvl1pPr>
              <a:defRPr b="0" baseline="0"/>
            </a:lvl1pPr>
          </a:lstStyle>
          <a:p>
            <a:pPr lvl="0"/>
            <a:r>
              <a:rPr lang="zh-CN" altLang="en-US" noProof="0" smtClean="0"/>
              <a:t>单击图标添加剪 贴画</a:t>
            </a:r>
          </a:p>
        </p:txBody>
      </p:sp>
      <p:sp>
        <p:nvSpPr>
          <p:cNvPr id="4" name="文本占位符 3"/>
          <p:cNvSpPr>
            <a:spLocks noGrp="1"/>
          </p:cNvSpPr>
          <p:nvPr>
            <p:ph type="body"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D96474B6-6BB1-4C4C-A717-A33167B75120}" type="slidenum">
              <a:rPr lang="en-US" altLang="zh-CN"/>
              <a:pPr>
                <a:defRPr/>
              </a:pPr>
              <a:t>‹#›</a:t>
            </a:fld>
            <a:endParaRPr lang="en-US" altLang="zh-CN"/>
          </a:p>
        </p:txBody>
      </p:sp>
    </p:spTree>
    <p:extLst>
      <p:ext uri="{BB962C8B-B14F-4D97-AF65-F5344CB8AC3E}">
        <p14:creationId xmlns:p14="http://schemas.microsoft.com/office/powerpoint/2010/main" val="15510267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1E8A594D-7A5F-4080-AB3B-0A3D13BBD9F3}" type="slidenum">
              <a:rPr lang="en-US" altLang="zh-CN"/>
              <a:pPr>
                <a:defRPr/>
              </a:pPr>
              <a:t>‹#›</a:t>
            </a:fld>
            <a:endParaRPr lang="en-US" altLang="zh-CN"/>
          </a:p>
        </p:txBody>
      </p:sp>
    </p:spTree>
    <p:extLst>
      <p:ext uri="{BB962C8B-B14F-4D97-AF65-F5344CB8AC3E}">
        <p14:creationId xmlns:p14="http://schemas.microsoft.com/office/powerpoint/2010/main" val="419066256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lvl1pPr>
              <a:defRPr b="0" baseline="0"/>
            </a:lvl1pPr>
          </a:lstStyle>
          <a:p>
            <a:r>
              <a:rPr lang="zh-CN" altLang="en-US" smtClean="0"/>
              <a:t>单击此处编辑母版标题样式</a:t>
            </a:r>
            <a:endParaRPr lang="zh-CN" altLang="en-US" dirty="0"/>
          </a:p>
        </p:txBody>
      </p:sp>
      <p:sp>
        <p:nvSpPr>
          <p:cNvPr id="3" name="文本占位符 2"/>
          <p:cNvSpPr>
            <a:spLocks noGrp="1"/>
          </p:cNvSpPr>
          <p:nvPr>
            <p:ph type="body" sz="half" idx="1"/>
          </p:nvPr>
        </p:nvSpPr>
        <p:spPr>
          <a:xfrm>
            <a:off x="566738" y="1341438"/>
            <a:ext cx="3924300" cy="4967287"/>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quarter" idx="2"/>
          </p:nvPr>
        </p:nvSpPr>
        <p:spPr>
          <a:xfrm>
            <a:off x="4643438" y="1341438"/>
            <a:ext cx="3924300" cy="2406650"/>
          </a:xfrm>
        </p:spPr>
        <p:txBody>
          <a:bodyPr/>
          <a:lstStyle>
            <a:lvl1pPr>
              <a:defRPr b="0" baseline="0"/>
            </a:lvl1pPr>
            <a:lvl2pPr>
              <a:defRPr b="0" baseline="0"/>
            </a:lvl2pPr>
            <a:lvl3pPr>
              <a:defRPr b="0" baseline="0"/>
            </a:lvl3pPr>
            <a:lvl4pPr>
              <a:defRPr b="0" baseline="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内容占位符 4"/>
          <p:cNvSpPr>
            <a:spLocks noGrp="1"/>
          </p:cNvSpPr>
          <p:nvPr>
            <p:ph sz="quarter" idx="3"/>
          </p:nvPr>
        </p:nvSpPr>
        <p:spPr>
          <a:xfrm>
            <a:off x="4643438" y="3900488"/>
            <a:ext cx="3924300" cy="2408237"/>
          </a:xfrm>
        </p:spPr>
        <p:txBody>
          <a:bodyPr/>
          <a:lstStyle>
            <a:lvl1pPr>
              <a:defRPr b="0"/>
            </a:lvl1pPr>
            <a:lvl2pPr>
              <a:defRPr b="0"/>
            </a:lvl2pPr>
            <a:lvl3pPr>
              <a:defRPr b="0"/>
            </a:lvl3pPr>
            <a:lvl4pPr>
              <a:defRPr b="0"/>
            </a:lvl4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6" name="Rectangle 7"/>
          <p:cNvSpPr>
            <a:spLocks noGrp="1" noChangeArrowheads="1"/>
          </p:cNvSpPr>
          <p:nvPr>
            <p:ph type="ftr" sz="quarter" idx="10"/>
          </p:nvPr>
        </p:nvSpPr>
        <p:spPr>
          <a:ln/>
        </p:spPr>
        <p:txBody>
          <a:bodyPr/>
          <a:lstStyle>
            <a:lvl1pPr>
              <a:defRPr/>
            </a:lvl1pPr>
          </a:lstStyle>
          <a:p>
            <a:pPr>
              <a:defRPr/>
            </a:pPr>
            <a:fld id="{46F49601-8143-4E6A-89E3-9735F4DBCAC4}" type="slidenum">
              <a:rPr lang="en-US" altLang="zh-CN"/>
              <a:pPr>
                <a:defRPr/>
              </a:pPr>
              <a:t>‹#›</a:t>
            </a:fld>
            <a:endParaRPr lang="en-US" altLang="zh-CN"/>
          </a:p>
        </p:txBody>
      </p:sp>
    </p:spTree>
    <p:extLst>
      <p:ext uri="{BB962C8B-B14F-4D97-AF65-F5344CB8AC3E}">
        <p14:creationId xmlns:p14="http://schemas.microsoft.com/office/powerpoint/2010/main" val="37342407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atin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b="0" i="0" baseline="0">
                <a:solidFill>
                  <a:schemeClr val="tx1"/>
                </a:solidFill>
                <a:latin typeface="Times New Roman" panose="02020603050405020304" pitchFamily="18" charset="0"/>
              </a:defRPr>
            </a:lvl1pPr>
            <a:lvl2pPr>
              <a:defRPr b="0" i="0" baseline="0">
                <a:solidFill>
                  <a:srgbClr val="0000FF"/>
                </a:solidFill>
                <a:latin typeface="Times New Roman" panose="02020603050405020304" pitchFamily="18" charset="0"/>
              </a:defRPr>
            </a:lvl2pPr>
            <a:lvl3pPr>
              <a:defRPr b="0" i="0" baseline="0">
                <a:latin typeface="Times New Roman" panose="02020603050405020304" pitchFamily="18" charset="0"/>
              </a:defRPr>
            </a:lvl3pPr>
            <a:lvl4pPr>
              <a:defRPr b="0" i="0" baseline="0">
                <a:latin typeface="Times New Roman" panose="02020603050405020304" pitchFamily="18" charset="0"/>
              </a:defRPr>
            </a:lvl4pPr>
            <a:lvl5pPr>
              <a:defRPr b="1" i="0" baseline="0">
                <a:latin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7"/>
          <p:cNvSpPr>
            <a:spLocks noGrp="1" noChangeArrowheads="1"/>
          </p:cNvSpPr>
          <p:nvPr>
            <p:ph type="ftr" sz="quarter" idx="10"/>
          </p:nvPr>
        </p:nvSpPr>
        <p:spPr>
          <a:ln/>
        </p:spPr>
        <p:txBody>
          <a:bodyPr/>
          <a:lstStyle>
            <a:lvl1pPr>
              <a:defRPr/>
            </a:lvl1pPr>
          </a:lstStyle>
          <a:p>
            <a:pPr>
              <a:defRPr/>
            </a:pPr>
            <a:fld id="{535937AA-C22C-49A1-B1A2-AA4B34E89984}" type="slidenum">
              <a:rPr lang="en-US" altLang="zh-CN"/>
              <a:pPr>
                <a:defRPr/>
              </a:pPr>
              <a:t>‹#›</a:t>
            </a:fld>
            <a:endParaRPr lang="en-US" altLang="zh-CN"/>
          </a:p>
        </p:txBody>
      </p:sp>
    </p:spTree>
    <p:extLst>
      <p:ext uri="{BB962C8B-B14F-4D97-AF65-F5344CB8AC3E}">
        <p14:creationId xmlns:p14="http://schemas.microsoft.com/office/powerpoint/2010/main" val="2226860541"/>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0" i="0" cap="all" baseline="0"/>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ftr" sz="quarter" idx="10"/>
          </p:nvPr>
        </p:nvSpPr>
        <p:spPr>
          <a:ln/>
        </p:spPr>
        <p:txBody>
          <a:bodyPr/>
          <a:lstStyle>
            <a:lvl1pPr>
              <a:defRPr/>
            </a:lvl1pPr>
          </a:lstStyle>
          <a:p>
            <a:pPr>
              <a:defRPr/>
            </a:pPr>
            <a:fld id="{80248C33-A3B8-4BFA-9D98-A0243536F6BA}" type="slidenum">
              <a:rPr lang="en-US" altLang="zh-CN"/>
              <a:pPr>
                <a:defRPr/>
              </a:pPr>
              <a:t>‹#›</a:t>
            </a:fld>
            <a:endParaRPr lang="en-US" altLang="zh-CN"/>
          </a:p>
        </p:txBody>
      </p:sp>
    </p:spTree>
    <p:extLst>
      <p:ext uri="{BB962C8B-B14F-4D97-AF65-F5344CB8AC3E}">
        <p14:creationId xmlns:p14="http://schemas.microsoft.com/office/powerpoint/2010/main" val="650758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i="0" baseline="0"/>
            </a:lvl1p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5667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baseline="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4643438" y="1341438"/>
            <a:ext cx="3924300" cy="4967287"/>
          </a:xfrm>
        </p:spPr>
        <p:txBody>
          <a:bodyPr/>
          <a:lstStyle>
            <a:lvl1pPr>
              <a:defRPr sz="2800" b="0" i="0" baseline="0"/>
            </a:lvl1pPr>
            <a:lvl2pPr>
              <a:defRPr sz="2400" b="0" i="0" baseline="0"/>
            </a:lvl2pPr>
            <a:lvl3pPr>
              <a:defRPr sz="2000" b="0" i="0" baseline="0"/>
            </a:lvl3pPr>
            <a:lvl4pPr>
              <a:defRPr sz="1800" b="0" i="0" baseline="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7"/>
          <p:cNvSpPr>
            <a:spLocks noGrp="1" noChangeArrowheads="1"/>
          </p:cNvSpPr>
          <p:nvPr>
            <p:ph type="ftr" sz="quarter" idx="10"/>
          </p:nvPr>
        </p:nvSpPr>
        <p:spPr>
          <a:ln/>
        </p:spPr>
        <p:txBody>
          <a:bodyPr/>
          <a:lstStyle>
            <a:lvl1pPr>
              <a:defRPr/>
            </a:lvl1pPr>
          </a:lstStyle>
          <a:p>
            <a:pPr>
              <a:defRPr/>
            </a:pPr>
            <a:fld id="{9AFB64B4-7870-4014-9E60-F5289DBF5B39}" type="slidenum">
              <a:rPr lang="en-US" altLang="zh-CN"/>
              <a:pPr>
                <a:defRPr/>
              </a:pPr>
              <a:t>‹#›</a:t>
            </a:fld>
            <a:endParaRPr lang="en-US" altLang="zh-CN"/>
          </a:p>
        </p:txBody>
      </p:sp>
    </p:spTree>
    <p:extLst>
      <p:ext uri="{BB962C8B-B14F-4D97-AF65-F5344CB8AC3E}">
        <p14:creationId xmlns:p14="http://schemas.microsoft.com/office/powerpoint/2010/main" val="3347640637"/>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340768"/>
            <a:ext cx="4040188"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文本占位符 4"/>
          <p:cNvSpPr>
            <a:spLocks noGrp="1"/>
          </p:cNvSpPr>
          <p:nvPr>
            <p:ph type="body" sz="quarter" idx="3"/>
          </p:nvPr>
        </p:nvSpPr>
        <p:spPr>
          <a:xfrm>
            <a:off x="4645025" y="1340768"/>
            <a:ext cx="4041775" cy="639762"/>
          </a:xfrm>
        </p:spPr>
        <p:txBody>
          <a:bodyPr anchor="b"/>
          <a:lstStyle>
            <a:lvl1pPr marL="0" indent="0">
              <a:buNone/>
              <a:defRPr sz="2400" b="0" i="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b="0" i="0" baseline="0"/>
            </a:lvl1pPr>
            <a:lvl2pPr>
              <a:defRPr sz="2000" b="0" i="0" baseline="0"/>
            </a:lvl2pPr>
            <a:lvl3pPr>
              <a:defRPr sz="1800" b="0" i="0" baseline="0"/>
            </a:lvl3pPr>
            <a:lvl4pPr>
              <a:defRPr sz="1600" b="0" i="0" baseline="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7" name="Rectangle 7"/>
          <p:cNvSpPr>
            <a:spLocks noGrp="1" noChangeArrowheads="1"/>
          </p:cNvSpPr>
          <p:nvPr>
            <p:ph type="ftr" sz="quarter" idx="10"/>
          </p:nvPr>
        </p:nvSpPr>
        <p:spPr>
          <a:ln/>
        </p:spPr>
        <p:txBody>
          <a:bodyPr/>
          <a:lstStyle>
            <a:lvl1pPr>
              <a:defRPr/>
            </a:lvl1pPr>
          </a:lstStyle>
          <a:p>
            <a:pPr>
              <a:defRPr/>
            </a:pPr>
            <a:fld id="{1106B0B2-36EB-4993-85CE-7E68B59D117A}" type="slidenum">
              <a:rPr lang="en-US" altLang="zh-CN"/>
              <a:pPr>
                <a:defRPr/>
              </a:pPr>
              <a:t>‹#›</a:t>
            </a:fld>
            <a:endParaRPr lang="en-US" altLang="zh-CN"/>
          </a:p>
        </p:txBody>
      </p:sp>
      <p:sp>
        <p:nvSpPr>
          <p:cNvPr id="8" name="标题 1"/>
          <p:cNvSpPr>
            <a:spLocks noGrp="1"/>
          </p:cNvSpPr>
          <p:nvPr>
            <p:ph type="title"/>
          </p:nvPr>
        </p:nvSpPr>
        <p:spPr>
          <a:xfrm>
            <a:off x="574675" y="304800"/>
            <a:ext cx="8001000" cy="676275"/>
          </a:xfrm>
        </p:spPr>
        <p:txBody>
          <a:bodyPr/>
          <a:lstStyle>
            <a:lvl1pPr>
              <a:defRPr b="0" i="0" baseline="0"/>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60719646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vl1pPr>
          </a:lstStyle>
          <a:p>
            <a:r>
              <a:rPr lang="zh-CN" altLang="en-US" smtClean="0"/>
              <a:t>单击此处编辑母版标题样式</a:t>
            </a:r>
            <a:endParaRPr lang="zh-CN" altLang="en-US" dirty="0"/>
          </a:p>
        </p:txBody>
      </p:sp>
      <p:sp>
        <p:nvSpPr>
          <p:cNvPr id="3" name="Rectangle 7"/>
          <p:cNvSpPr>
            <a:spLocks noGrp="1" noChangeArrowheads="1"/>
          </p:cNvSpPr>
          <p:nvPr>
            <p:ph type="ftr" sz="quarter" idx="10"/>
          </p:nvPr>
        </p:nvSpPr>
        <p:spPr>
          <a:ln/>
        </p:spPr>
        <p:txBody>
          <a:bodyPr/>
          <a:lstStyle>
            <a:lvl1pPr>
              <a:defRPr/>
            </a:lvl1pPr>
          </a:lstStyle>
          <a:p>
            <a:pPr>
              <a:defRPr/>
            </a:pPr>
            <a:fld id="{027411BE-AD21-43D4-B815-A1AF3371CCBF}" type="slidenum">
              <a:rPr lang="en-US" altLang="zh-CN"/>
              <a:pPr>
                <a:defRPr/>
              </a:pPr>
              <a:t>‹#›</a:t>
            </a:fld>
            <a:endParaRPr lang="en-US" altLang="zh-CN"/>
          </a:p>
        </p:txBody>
      </p:sp>
    </p:spTree>
    <p:extLst>
      <p:ext uri="{BB962C8B-B14F-4D97-AF65-F5344CB8AC3E}">
        <p14:creationId xmlns:p14="http://schemas.microsoft.com/office/powerpoint/2010/main" val="24937074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pPr>
              <a:defRPr/>
            </a:pPr>
            <a:fld id="{40CAD6FA-EEC6-4240-9102-059DD1037EC5}" type="slidenum">
              <a:rPr lang="en-US" altLang="zh-CN"/>
              <a:pPr>
                <a:defRPr/>
              </a:pPr>
              <a:t>‹#›</a:t>
            </a:fld>
            <a:endParaRPr lang="en-US" altLang="zh-CN"/>
          </a:p>
        </p:txBody>
      </p:sp>
    </p:spTree>
    <p:extLst>
      <p:ext uri="{BB962C8B-B14F-4D97-AF65-F5344CB8AC3E}">
        <p14:creationId xmlns:p14="http://schemas.microsoft.com/office/powerpoint/2010/main" val="23988629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0"/>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b="0"/>
            </a:lvl1pPr>
            <a:lvl2pPr>
              <a:defRPr sz="2800" b="0"/>
            </a:lvl2pPr>
            <a:lvl3pPr>
              <a:defRPr sz="2400" b="0"/>
            </a:lvl3pPr>
            <a:lvl4pPr>
              <a:defRPr sz="2000" b="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3D2F0B36-F29F-466D-8342-8D0240CE67AE}" type="slidenum">
              <a:rPr lang="en-US" altLang="zh-CN"/>
              <a:pPr>
                <a:defRPr/>
              </a:pPr>
              <a:t>‹#›</a:t>
            </a:fld>
            <a:endParaRPr lang="en-US" altLang="zh-CN"/>
          </a:p>
        </p:txBody>
      </p:sp>
    </p:spTree>
    <p:extLst>
      <p:ext uri="{BB962C8B-B14F-4D97-AF65-F5344CB8AC3E}">
        <p14:creationId xmlns:p14="http://schemas.microsoft.com/office/powerpoint/2010/main" val="264991861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0"/>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ftr" sz="quarter" idx="10"/>
          </p:nvPr>
        </p:nvSpPr>
        <p:spPr>
          <a:ln/>
        </p:spPr>
        <p:txBody>
          <a:bodyPr/>
          <a:lstStyle>
            <a:lvl1pPr>
              <a:defRPr/>
            </a:lvl1pPr>
          </a:lstStyle>
          <a:p>
            <a:pPr>
              <a:defRPr/>
            </a:pPr>
            <a:fld id="{FF103688-6F1B-4A11-826D-D57C4C0ECCB1}" type="slidenum">
              <a:rPr lang="en-US" altLang="zh-CN"/>
              <a:pPr>
                <a:defRPr/>
              </a:pPr>
              <a:t>‹#›</a:t>
            </a:fld>
            <a:endParaRPr lang="en-US" altLang="zh-CN"/>
          </a:p>
        </p:txBody>
      </p:sp>
    </p:spTree>
    <p:extLst>
      <p:ext uri="{BB962C8B-B14F-4D97-AF65-F5344CB8AC3E}">
        <p14:creationId xmlns:p14="http://schemas.microsoft.com/office/powerpoint/2010/main" val="42304074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00423" name="Rectangle 7"/>
          <p:cNvSpPr>
            <a:spLocks noGrp="1" noChangeArrowheads="1"/>
          </p:cNvSpPr>
          <p:nvPr>
            <p:ph type="ftr" sz="quarter" idx="3"/>
          </p:nvPr>
        </p:nvSpPr>
        <p:spPr bwMode="auto">
          <a:xfrm>
            <a:off x="8569325" y="6308725"/>
            <a:ext cx="538163" cy="5222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i="0"/>
            </a:lvl1pPr>
          </a:lstStyle>
          <a:p>
            <a:pPr>
              <a:defRPr/>
            </a:pPr>
            <a:fld id="{41C9CCE8-8676-4BFA-93AF-CE62F0AED3C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88"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Lst>
  <p:transition/>
  <p:timing>
    <p:tnLst>
      <p:par>
        <p:cTn id="1" dur="indefinite" restart="never" nodeType="tmRoot"/>
      </p:par>
    </p:tnLst>
  </p:timing>
  <p:hf sldNum="0" hdr="0" dt="0"/>
  <p:txStyles>
    <p:titleStyle>
      <a:lvl1pPr algn="l" rtl="0" eaLnBrk="1" fontAlgn="base" hangingPunct="1">
        <a:spcBef>
          <a:spcPct val="0"/>
        </a:spcBef>
        <a:spcAft>
          <a:spcPct val="0"/>
        </a:spcAft>
        <a:defRPr sz="4200">
          <a:solidFill>
            <a:schemeClr val="tx2"/>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4200">
          <a:solidFill>
            <a:schemeClr val="tx2"/>
          </a:solidFill>
          <a:latin typeface="Times New Roman" pitchFamily="18" charset="0"/>
          <a:ea typeface="黑体" pitchFamily="2" charset="-122"/>
        </a:defRPr>
      </a:lvl2pPr>
      <a:lvl3pPr algn="l" rtl="0" eaLnBrk="1" fontAlgn="base" hangingPunct="1">
        <a:spcBef>
          <a:spcPct val="0"/>
        </a:spcBef>
        <a:spcAft>
          <a:spcPct val="0"/>
        </a:spcAft>
        <a:defRPr sz="4200">
          <a:solidFill>
            <a:schemeClr val="tx2"/>
          </a:solidFill>
          <a:latin typeface="Times New Roman" pitchFamily="18" charset="0"/>
          <a:ea typeface="黑体" pitchFamily="2" charset="-122"/>
        </a:defRPr>
      </a:lvl3pPr>
      <a:lvl4pPr algn="l" rtl="0" eaLnBrk="1" fontAlgn="base" hangingPunct="1">
        <a:spcBef>
          <a:spcPct val="0"/>
        </a:spcBef>
        <a:spcAft>
          <a:spcPct val="0"/>
        </a:spcAft>
        <a:defRPr sz="4200">
          <a:solidFill>
            <a:schemeClr val="tx2"/>
          </a:solidFill>
          <a:latin typeface="Times New Roman" pitchFamily="18" charset="0"/>
          <a:ea typeface="黑体" pitchFamily="2" charset="-122"/>
        </a:defRPr>
      </a:lvl4pPr>
      <a:lvl5pPr algn="l" rtl="0" eaLnBrk="1" fontAlgn="base" hangingPunct="1">
        <a:spcBef>
          <a:spcPct val="0"/>
        </a:spcBef>
        <a:spcAft>
          <a:spcPct val="0"/>
        </a:spcAft>
        <a:defRPr sz="4200">
          <a:solidFill>
            <a:schemeClr val="tx2"/>
          </a:solidFill>
          <a:latin typeface="Times New Roman" pitchFamily="18" charset="0"/>
          <a:ea typeface="黑体" pitchFamily="2" charset="-122"/>
        </a:defRPr>
      </a:lvl5pPr>
      <a:lvl6pPr marL="457200" algn="l" rtl="0" eaLnBrk="1" fontAlgn="base" hangingPunct="1">
        <a:spcBef>
          <a:spcPct val="0"/>
        </a:spcBef>
        <a:spcAft>
          <a:spcPct val="0"/>
        </a:spcAft>
        <a:defRPr sz="4200">
          <a:solidFill>
            <a:schemeClr val="tx2"/>
          </a:solidFill>
          <a:latin typeface="Times New Roman" pitchFamily="18" charset="0"/>
          <a:ea typeface="黑体" pitchFamily="2" charset="-122"/>
        </a:defRPr>
      </a:lvl6pPr>
      <a:lvl7pPr marL="914400" algn="l" rtl="0" eaLnBrk="1" fontAlgn="base" hangingPunct="1">
        <a:spcBef>
          <a:spcPct val="0"/>
        </a:spcBef>
        <a:spcAft>
          <a:spcPct val="0"/>
        </a:spcAft>
        <a:defRPr sz="4200">
          <a:solidFill>
            <a:schemeClr val="tx2"/>
          </a:solidFill>
          <a:latin typeface="Times New Roman"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Times New Roman"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1" fontAlgn="base" hangingPunct="1">
        <a:spcBef>
          <a:spcPct val="10000"/>
        </a:spcBef>
        <a:spcAft>
          <a:spcPct val="0"/>
        </a:spcAft>
        <a:buClr>
          <a:schemeClr val="accent2"/>
        </a:buClr>
        <a:buFont typeface="Wingdings" panose="05000000000000000000" pitchFamily="2" charset="2"/>
        <a:buChar char="o"/>
        <a:defRPr sz="2800" b="1">
          <a:solidFill>
            <a:schemeClr val="tx1"/>
          </a:solidFill>
          <a:latin typeface="Times New Roman" panose="02020603050405020304" pitchFamily="18" charset="0"/>
          <a:ea typeface="黑体" panose="02010609060101010101" pitchFamily="49" charset="-122"/>
          <a:cs typeface="+mn-cs"/>
        </a:defRPr>
      </a:lvl1pPr>
      <a:lvl2pPr marL="908050" indent="-436563" algn="l" rtl="0" eaLnBrk="1" fontAlgn="base" hangingPunct="1">
        <a:spcBef>
          <a:spcPct val="10000"/>
        </a:spcBef>
        <a:spcAft>
          <a:spcPct val="0"/>
        </a:spcAft>
        <a:buClr>
          <a:schemeClr val="accent2"/>
        </a:buClr>
        <a:buFont typeface="Wingdings" panose="05000000000000000000" pitchFamily="2" charset="2"/>
        <a:buChar char="l"/>
        <a:defRPr sz="2400" b="1">
          <a:solidFill>
            <a:srgbClr val="0000FF"/>
          </a:solidFill>
          <a:latin typeface="Times New Roman" panose="02020603050405020304" pitchFamily="18" charset="0"/>
          <a:ea typeface="黑体" panose="02010609060101010101" pitchFamily="49" charset="-122"/>
        </a:defRPr>
      </a:lvl2pPr>
      <a:lvl3pPr marL="1304925" indent="-395288" algn="l" rtl="0" eaLnBrk="1" fontAlgn="base" hangingPunct="1">
        <a:spcBef>
          <a:spcPct val="10000"/>
        </a:spcBef>
        <a:spcAft>
          <a:spcPct val="0"/>
        </a:spcAft>
        <a:buClr>
          <a:schemeClr val="accent2"/>
        </a:buClr>
        <a:buFont typeface="Wingdings" panose="05000000000000000000" pitchFamily="2" charset="2"/>
        <a:buChar char="u"/>
        <a:defRPr sz="2000" b="1" baseline="0">
          <a:solidFill>
            <a:srgbClr val="C00000"/>
          </a:solidFill>
          <a:latin typeface="Times New Roman" panose="02020603050405020304" pitchFamily="18" charset="0"/>
          <a:ea typeface="黑体" panose="02010609060101010101" pitchFamily="49" charset="-122"/>
        </a:defRPr>
      </a:lvl3pPr>
      <a:lvl4pPr marL="1693863" indent="-387350" algn="l" rtl="0" eaLnBrk="1" fontAlgn="base" hangingPunct="1">
        <a:spcBef>
          <a:spcPct val="10000"/>
        </a:spcBef>
        <a:spcAft>
          <a:spcPct val="0"/>
        </a:spcAft>
        <a:buClr>
          <a:schemeClr val="accent2"/>
        </a:buClr>
        <a:buFont typeface="Wingdings" panose="05000000000000000000" pitchFamily="2" charset="2"/>
        <a:buChar char="n"/>
        <a:defRPr sz="2000" b="1">
          <a:solidFill>
            <a:srgbClr val="7030A0"/>
          </a:solidFill>
          <a:latin typeface="Times New Roman" panose="02020603050405020304" pitchFamily="18" charset="0"/>
          <a:ea typeface="黑体" panose="02010609060101010101" pitchFamily="49" charset="-122"/>
        </a:defRPr>
      </a:lvl4pPr>
      <a:lvl5pPr marL="2093913" indent="-398463" algn="l" rtl="0" eaLnBrk="1" fontAlgn="base" hangingPunct="1">
        <a:spcBef>
          <a:spcPct val="10000"/>
        </a:spcBef>
        <a:spcAft>
          <a:spcPct val="0"/>
        </a:spcAft>
        <a:buClr>
          <a:schemeClr val="accent2"/>
        </a:buClr>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homepages.cs.ncl.ac.uk/brian.randell/NATO/N1968/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0" y="1133475"/>
            <a:ext cx="9144000" cy="2339975"/>
          </a:xfrm>
        </p:spPr>
        <p:txBody>
          <a:bodyPr/>
          <a:lstStyle/>
          <a:p>
            <a:r>
              <a:rPr lang="zh-CN" altLang="en-US" sz="4800" dirty="0" smtClean="0"/>
              <a:t>软件工程专业英语</a:t>
            </a:r>
          </a:p>
        </p:txBody>
      </p:sp>
      <p:sp>
        <p:nvSpPr>
          <p:cNvPr id="5123" name="副标题 2"/>
          <p:cNvSpPr>
            <a:spLocks noGrp="1"/>
          </p:cNvSpPr>
          <p:nvPr>
            <p:ph type="subTitle" idx="1"/>
          </p:nvPr>
        </p:nvSpPr>
        <p:spPr/>
        <p:txBody>
          <a:bodyPr/>
          <a:lstStyle/>
          <a:p>
            <a:r>
              <a:rPr lang="en-US" altLang="zh-CN" sz="3600" dirty="0" smtClean="0"/>
              <a:t>Unit 1</a:t>
            </a:r>
            <a:r>
              <a:rPr lang="zh-CN" altLang="en-US" sz="3600" dirty="0" smtClean="0"/>
              <a:t>：</a:t>
            </a:r>
            <a:r>
              <a:rPr lang="en-US" altLang="zh-CN" sz="3600" dirty="0" smtClean="0"/>
              <a:t>Starting a Software Project</a:t>
            </a:r>
          </a:p>
        </p:txBody>
      </p:sp>
      <p:sp>
        <p:nvSpPr>
          <p:cNvPr id="2" name="TextBox 1"/>
          <p:cNvSpPr txBox="1"/>
          <p:nvPr/>
        </p:nvSpPr>
        <p:spPr>
          <a:xfrm>
            <a:off x="3275856" y="548680"/>
            <a:ext cx="5472608" cy="132343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zh-CN" altLang="en-US" sz="4000" b="1" i="0" dirty="0" smtClean="0">
                <a:latin typeface="华文行楷" panose="02010800040101010101" pitchFamily="2" charset="-122"/>
                <a:ea typeface="华文行楷" panose="02010800040101010101" pitchFamily="2" charset="-122"/>
              </a:rPr>
              <a:t>计算机科学学院</a:t>
            </a:r>
            <a:endParaRPr lang="en-US" altLang="zh-CN" sz="4000" b="1" i="0" dirty="0" smtClean="0">
              <a:latin typeface="华文行楷" panose="02010800040101010101" pitchFamily="2" charset="-122"/>
              <a:ea typeface="华文行楷" panose="02010800040101010101" pitchFamily="2" charset="-122"/>
            </a:endParaRPr>
          </a:p>
          <a:p>
            <a:pPr algn="ctr"/>
            <a:r>
              <a:rPr lang="en-US" altLang="zh-CN" sz="4000" b="1" i="0" dirty="0" smtClean="0">
                <a:latin typeface="华文行楷" panose="02010800040101010101" pitchFamily="2" charset="-122"/>
                <a:ea typeface="华文行楷" panose="02010800040101010101" pitchFamily="2" charset="-122"/>
              </a:rPr>
              <a:t>School of Computer Science</a:t>
            </a:r>
            <a:endParaRPr lang="zh-CN" altLang="en-US" sz="4000" b="1" i="0" dirty="0">
              <a:latin typeface="华文行楷" panose="02010800040101010101" pitchFamily="2" charset="-122"/>
              <a:ea typeface="华文行楷" panose="02010800040101010101" pitchFamily="2" charset="-122"/>
            </a:endParaRPr>
          </a:p>
        </p:txBody>
      </p:sp>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3179" y="16977"/>
            <a:ext cx="2446653" cy="2446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189905"/>
            <a:ext cx="8001000" cy="4967287"/>
          </a:xfrm>
        </p:spPr>
        <p:txBody>
          <a:bodyPr/>
          <a:lstStyle/>
          <a:p>
            <a:r>
              <a:rPr lang="en-US" altLang="zh-CN" dirty="0" smtClean="0"/>
              <a:t>The </a:t>
            </a:r>
            <a:r>
              <a:rPr lang="en-US" altLang="zh-CN" dirty="0" smtClean="0">
                <a:solidFill>
                  <a:srgbClr val="FF0000"/>
                </a:solidFill>
              </a:rPr>
              <a:t>1</a:t>
            </a:r>
            <a:r>
              <a:rPr lang="en-US" altLang="zh-CN" baseline="30000" dirty="0" smtClean="0">
                <a:solidFill>
                  <a:srgbClr val="FF0000"/>
                </a:solidFill>
              </a:rPr>
              <a:t>st</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10</a:t>
            </a:fld>
            <a:endParaRPr lang="en-US" altLang="zh-CN"/>
          </a:p>
        </p:txBody>
      </p:sp>
      <p:sp>
        <p:nvSpPr>
          <p:cNvPr id="5" name="矩形 4"/>
          <p:cNvSpPr/>
          <p:nvPr/>
        </p:nvSpPr>
        <p:spPr>
          <a:xfrm>
            <a:off x="653311" y="764704"/>
            <a:ext cx="8023145" cy="236988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800" b="1" i="0" kern="100" dirty="0">
                <a:solidFill>
                  <a:srgbClr val="FF0000"/>
                </a:solidFill>
              </a:rPr>
              <a:t>Virtually</a:t>
            </a:r>
            <a:r>
              <a:rPr lang="en-US" altLang="zh-CN" sz="2000" b="1" i="0" kern="100" dirty="0"/>
              <a:t> all countries now </a:t>
            </a:r>
            <a:r>
              <a:rPr lang="en-US" altLang="zh-CN" sz="2000" b="1" i="0" kern="100" dirty="0">
                <a:solidFill>
                  <a:srgbClr val="FF0000"/>
                </a:solidFill>
              </a:rPr>
              <a:t>depend on </a:t>
            </a:r>
            <a:r>
              <a:rPr lang="en-US" altLang="zh-CN" sz="2000" b="1" i="0" kern="100" dirty="0"/>
              <a:t>complex </a:t>
            </a:r>
            <a:r>
              <a:rPr lang="en-US" altLang="zh-CN" sz="2000" b="1" i="0" kern="100" dirty="0" smtClean="0"/>
              <a:t>computer-based </a:t>
            </a:r>
            <a:r>
              <a:rPr lang="en-US" altLang="zh-CN" sz="2000" b="1" i="0" kern="100" dirty="0"/>
              <a:t>systems. </a:t>
            </a:r>
            <a:r>
              <a:rPr lang="en-US" altLang="zh-CN" sz="2000" i="0" kern="100" dirty="0">
                <a:solidFill>
                  <a:schemeClr val="bg1">
                    <a:lumMod val="85000"/>
                  </a:schemeClr>
                </a:solidFill>
              </a:rPr>
              <a:t>National infrastructures [ˈ</a:t>
            </a:r>
            <a:r>
              <a:rPr lang="en-US" altLang="zh-CN" sz="2000" i="0" kern="100" dirty="0" err="1">
                <a:solidFill>
                  <a:schemeClr val="bg1">
                    <a:lumMod val="85000"/>
                  </a:schemeClr>
                </a:solidFill>
              </a:rPr>
              <a:t>ɪnfrəstrʌktʃər</a:t>
            </a:r>
            <a:r>
              <a:rPr lang="en-US" altLang="zh-CN" sz="2000" i="0" kern="100" dirty="0">
                <a:solidFill>
                  <a:schemeClr val="bg1">
                    <a:lumMod val="85000"/>
                  </a:schemeClr>
                </a:solidFill>
              </a:rPr>
              <a:t>] and utilities [</a:t>
            </a:r>
            <a:r>
              <a:rPr lang="en-US" altLang="zh-CN" sz="2000" i="0" kern="100" dirty="0" err="1">
                <a:solidFill>
                  <a:schemeClr val="bg1">
                    <a:lumMod val="85000"/>
                  </a:schemeClr>
                </a:solidFill>
              </a:rPr>
              <a:t>ju</a:t>
            </a:r>
            <a:r>
              <a:rPr lang="en-US" altLang="zh-CN" sz="2000" i="0" kern="100" dirty="0">
                <a:solidFill>
                  <a:schemeClr val="bg1">
                    <a:lumMod val="85000"/>
                  </a:schemeClr>
                </a:solidFill>
              </a:rPr>
              <a:t>ːˈ</a:t>
            </a:r>
            <a:r>
              <a:rPr lang="en-US" altLang="zh-CN" sz="2000" i="0" kern="100" dirty="0" err="1">
                <a:solidFill>
                  <a:schemeClr val="bg1">
                    <a:lumMod val="85000"/>
                  </a:schemeClr>
                </a:solidFill>
              </a:rPr>
              <a:t>tɪləti</a:t>
            </a:r>
            <a:r>
              <a:rPr lang="en-US" altLang="zh-CN" sz="2000" i="0" kern="100" dirty="0">
                <a:solidFill>
                  <a:schemeClr val="bg1">
                    <a:lumMod val="85000"/>
                  </a:schemeClr>
                </a:solidFill>
              </a:rPr>
              <a:t>] rely on computer based systems and most electrical products include a computer and controlling software. Industrial manufacturing and distribution is completely computerized, as is the financial system. Therefore, producing and maintaining software cost-effectively is essential [</a:t>
            </a:r>
            <a:r>
              <a:rPr lang="en-US" altLang="zh-CN" sz="2000" i="0" kern="100" dirty="0" err="1">
                <a:solidFill>
                  <a:schemeClr val="bg1">
                    <a:lumMod val="85000"/>
                  </a:schemeClr>
                </a:solidFill>
              </a:rPr>
              <a:t>ɪˈsenʃl</a:t>
            </a:r>
            <a:r>
              <a:rPr lang="en-US" altLang="zh-CN" sz="2000" i="0" kern="100" dirty="0">
                <a:solidFill>
                  <a:schemeClr val="bg1">
                    <a:lumMod val="85000"/>
                  </a:schemeClr>
                </a:solidFill>
              </a:rPr>
              <a:t>] for the functioning of national and international economies.</a:t>
            </a:r>
            <a:endParaRPr lang="zh-CN" altLang="en-US" sz="2000" i="0" dirty="0">
              <a:solidFill>
                <a:schemeClr val="bg1">
                  <a:lumMod val="85000"/>
                </a:schemeClr>
              </a:solidFill>
            </a:endParaRPr>
          </a:p>
        </p:txBody>
      </p:sp>
      <p:sp>
        <p:nvSpPr>
          <p:cNvPr id="6" name="矩形 5"/>
          <p:cNvSpPr/>
          <p:nvPr/>
        </p:nvSpPr>
        <p:spPr>
          <a:xfrm>
            <a:off x="683568" y="3506232"/>
            <a:ext cx="3816424"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i="0" dirty="0" smtClean="0"/>
              <a:t>virtual [</a:t>
            </a:r>
            <a:r>
              <a:rPr lang="en-US" altLang="zh-CN" sz="2000" i="0" dirty="0"/>
              <a:t>ˈ</a:t>
            </a:r>
            <a:r>
              <a:rPr lang="en-US" altLang="zh-CN" sz="2000" i="0" dirty="0" err="1"/>
              <a:t>vɜːrtʃuəl</a:t>
            </a:r>
            <a:r>
              <a:rPr lang="en-US" altLang="zh-CN" sz="2000" i="0" dirty="0" smtClean="0"/>
              <a:t>] </a:t>
            </a:r>
          </a:p>
          <a:p>
            <a:r>
              <a:rPr lang="en-US" altLang="zh-CN" sz="2000" i="0" dirty="0" smtClean="0"/>
              <a:t>adj</a:t>
            </a:r>
            <a:r>
              <a:rPr lang="en-US" altLang="zh-CN" sz="2000" i="0" dirty="0"/>
              <a:t>.</a:t>
            </a:r>
          </a:p>
          <a:p>
            <a:r>
              <a:rPr lang="en-US" altLang="zh-CN" sz="2000" i="0" dirty="0" smtClean="0"/>
              <a:t>1</a:t>
            </a:r>
            <a:r>
              <a:rPr lang="zh-CN" altLang="en-US" sz="2000" i="0" dirty="0" smtClean="0"/>
              <a:t>）很</a:t>
            </a:r>
            <a:r>
              <a:rPr lang="zh-CN" altLang="en-US" sz="2000" i="0" dirty="0"/>
              <a:t>接近的</a:t>
            </a:r>
            <a:r>
              <a:rPr lang="en-US" altLang="zh-CN" sz="2000" i="0" dirty="0" smtClean="0"/>
              <a:t>; </a:t>
            </a:r>
            <a:r>
              <a:rPr lang="zh-CN" altLang="en-US" sz="2000" i="0" dirty="0" smtClean="0"/>
              <a:t>几乎</a:t>
            </a:r>
            <a:r>
              <a:rPr lang="en-US" altLang="zh-CN" sz="2000" i="0" dirty="0"/>
              <a:t>…</a:t>
            </a:r>
            <a:r>
              <a:rPr lang="zh-CN" altLang="en-US" sz="2000" i="0" dirty="0"/>
              <a:t>的</a:t>
            </a:r>
            <a:r>
              <a:rPr lang="en-US" altLang="zh-CN" sz="2000" i="0" dirty="0" smtClean="0"/>
              <a:t>; </a:t>
            </a:r>
            <a:r>
              <a:rPr lang="zh-CN" altLang="en-US" sz="2000" i="0" dirty="0" smtClean="0"/>
              <a:t>事实上</a:t>
            </a:r>
            <a:r>
              <a:rPr lang="zh-CN" altLang="en-US" sz="2000" i="0" dirty="0"/>
              <a:t>的</a:t>
            </a:r>
            <a:r>
              <a:rPr lang="en-US" altLang="zh-CN" sz="2000" i="0" dirty="0" smtClean="0"/>
              <a:t>; </a:t>
            </a:r>
            <a:r>
              <a:rPr lang="zh-CN" altLang="en-US" sz="2000" i="0" dirty="0" smtClean="0"/>
              <a:t>实际上</a:t>
            </a:r>
            <a:r>
              <a:rPr lang="zh-CN" altLang="en-US" sz="2000" i="0" dirty="0"/>
              <a:t>的</a:t>
            </a:r>
            <a:r>
              <a:rPr lang="en-US" altLang="zh-CN" sz="2000" i="0" dirty="0" smtClean="0"/>
              <a:t>; </a:t>
            </a:r>
            <a:r>
              <a:rPr lang="zh-CN" altLang="en-US" sz="2000" i="0" dirty="0" smtClean="0"/>
              <a:t>实质上的</a:t>
            </a:r>
            <a:endParaRPr lang="en-US" altLang="zh-CN" sz="2000" i="0" dirty="0" smtClean="0"/>
          </a:p>
          <a:p>
            <a:r>
              <a:rPr lang="en-US" altLang="zh-CN" sz="2000" i="0" dirty="0" smtClean="0"/>
              <a:t>2</a:t>
            </a:r>
            <a:r>
              <a:rPr lang="zh-CN" altLang="en-US" sz="2000" i="0" dirty="0" smtClean="0"/>
              <a:t>）</a:t>
            </a:r>
            <a:r>
              <a:rPr lang="en-US" altLang="zh-CN" sz="2000" i="0" dirty="0" smtClean="0"/>
              <a:t> (</a:t>
            </a:r>
            <a:r>
              <a:rPr lang="zh-CN" altLang="en-US" sz="2000" i="0" dirty="0"/>
              <a:t>通过计算机软件，如在互联网上</a:t>
            </a:r>
            <a:r>
              <a:rPr lang="en-US" altLang="zh-CN" sz="2000" i="0" dirty="0"/>
              <a:t>)</a:t>
            </a:r>
            <a:r>
              <a:rPr lang="zh-CN" altLang="en-US" sz="2000" i="0" dirty="0"/>
              <a:t>模拟的，虚拟的</a:t>
            </a:r>
          </a:p>
        </p:txBody>
      </p:sp>
      <p:sp>
        <p:nvSpPr>
          <p:cNvPr id="7" name="矩形 6"/>
          <p:cNvSpPr/>
          <p:nvPr/>
        </p:nvSpPr>
        <p:spPr>
          <a:xfrm>
            <a:off x="4901680" y="4043526"/>
            <a:ext cx="3816424"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i="0" dirty="0" smtClean="0"/>
              <a:t>virtual reality </a:t>
            </a:r>
            <a:r>
              <a:rPr lang="zh-CN" altLang="en-US" sz="2000" i="0" dirty="0" smtClean="0"/>
              <a:t>虚拟现实</a:t>
            </a:r>
            <a:endParaRPr lang="en-US" altLang="zh-CN" sz="2000" i="0" dirty="0" smtClean="0"/>
          </a:p>
          <a:p>
            <a:r>
              <a:rPr lang="en-US" altLang="zh-CN" sz="2000" i="0" dirty="0" smtClean="0"/>
              <a:t>virtual function/method </a:t>
            </a:r>
            <a:r>
              <a:rPr lang="zh-CN" altLang="en-US" sz="2000" i="0" dirty="0" smtClean="0"/>
              <a:t>虚函数</a:t>
            </a:r>
            <a:r>
              <a:rPr lang="en-US" altLang="zh-CN" sz="2000" i="0" dirty="0" smtClean="0"/>
              <a:t> </a:t>
            </a:r>
            <a:endParaRPr lang="zh-CN" altLang="en-US" sz="2000" i="0" dirty="0"/>
          </a:p>
        </p:txBody>
      </p:sp>
    </p:spTree>
    <p:extLst>
      <p:ext uri="{BB962C8B-B14F-4D97-AF65-F5344CB8AC3E}">
        <p14:creationId xmlns:p14="http://schemas.microsoft.com/office/powerpoint/2010/main" val="15924445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189905"/>
            <a:ext cx="8001000" cy="4967287"/>
          </a:xfrm>
        </p:spPr>
        <p:txBody>
          <a:bodyPr/>
          <a:lstStyle/>
          <a:p>
            <a:r>
              <a:rPr lang="en-US" altLang="zh-CN" dirty="0" smtClean="0"/>
              <a:t>The </a:t>
            </a:r>
            <a:r>
              <a:rPr lang="en-US" altLang="zh-CN" dirty="0" smtClean="0">
                <a:solidFill>
                  <a:srgbClr val="FF0000"/>
                </a:solidFill>
              </a:rPr>
              <a:t>1</a:t>
            </a:r>
            <a:r>
              <a:rPr lang="en-US" altLang="zh-CN" baseline="30000" dirty="0" smtClean="0">
                <a:solidFill>
                  <a:srgbClr val="FF0000"/>
                </a:solidFill>
              </a:rPr>
              <a:t>st</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653311" y="764704"/>
            <a:ext cx="8023145" cy="236988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00" cap="none" spc="0" normalizeH="0" baseline="0" noProof="0" dirty="0">
                <a:ln>
                  <a:noFill/>
                </a:ln>
                <a:solidFill>
                  <a:schemeClr val="bg1">
                    <a:lumMod val="50000"/>
                  </a:schemeClr>
                </a:solidFill>
                <a:effectLst/>
                <a:uLnTx/>
                <a:uFillTx/>
                <a:latin typeface="Times New Roman"/>
                <a:ea typeface="黑体"/>
                <a:cs typeface="+mn-cs"/>
              </a:rPr>
              <a:t>Virtually all countries now depend on complex computer based systems. </a:t>
            </a:r>
            <a:r>
              <a:rPr kumimoji="0" lang="en-US" altLang="zh-CN" sz="2000" b="1" i="0" u="none" strike="noStrike" kern="100" cap="none" spc="0" normalizeH="0" baseline="0" noProof="0" dirty="0">
                <a:ln>
                  <a:noFill/>
                </a:ln>
                <a:solidFill>
                  <a:srgbClr val="000000"/>
                </a:solidFill>
                <a:effectLst/>
                <a:uLnTx/>
                <a:uFillTx/>
                <a:latin typeface="Times New Roman"/>
                <a:ea typeface="黑体"/>
                <a:cs typeface="+mn-cs"/>
              </a:rPr>
              <a:t>National </a:t>
            </a:r>
            <a:r>
              <a:rPr kumimoji="0" lang="en-US" altLang="zh-CN" sz="2800" b="1" i="0" u="none" strike="noStrike" kern="100" cap="none" spc="0" normalizeH="0" baseline="0" noProof="0" dirty="0">
                <a:ln>
                  <a:noFill/>
                </a:ln>
                <a:solidFill>
                  <a:srgbClr val="FF0000"/>
                </a:solidFill>
                <a:effectLst/>
                <a:uLnTx/>
                <a:uFillTx/>
                <a:latin typeface="Times New Roman"/>
                <a:ea typeface="黑体"/>
                <a:cs typeface="+mn-cs"/>
              </a:rPr>
              <a:t>infrastructures</a:t>
            </a:r>
            <a:r>
              <a:rPr kumimoji="0" lang="en-US" altLang="zh-CN" sz="2000" b="1" i="0" u="none" strike="noStrike" kern="100" cap="none" spc="0" normalizeH="0" baseline="0" noProof="0" dirty="0">
                <a:ln>
                  <a:noFill/>
                </a:ln>
                <a:solidFill>
                  <a:srgbClr val="000000"/>
                </a:solidFill>
                <a:effectLst/>
                <a:uLnTx/>
                <a:uFillTx/>
                <a:latin typeface="Times New Roman"/>
                <a:ea typeface="黑体"/>
                <a:cs typeface="+mn-cs"/>
              </a:rPr>
              <a:t> </a:t>
            </a:r>
            <a:r>
              <a:rPr kumimoji="0" lang="en-US" altLang="zh-CN" sz="2000" b="1" i="0" u="none" strike="noStrike" kern="100" cap="none" spc="0" normalizeH="0" baseline="0" noProof="0" dirty="0">
                <a:ln>
                  <a:noFill/>
                </a:ln>
                <a:solidFill>
                  <a:srgbClr val="2F5496"/>
                </a:solidFill>
                <a:effectLst/>
                <a:uLnTx/>
                <a:uFillTx/>
                <a:latin typeface="Times New Roman"/>
                <a:ea typeface="黑体"/>
                <a:cs typeface="+mn-cs"/>
              </a:rPr>
              <a:t>[ˈ</a:t>
            </a:r>
            <a:r>
              <a:rPr kumimoji="0" lang="en-US" altLang="zh-CN" sz="2000" b="1" i="0" u="none" strike="noStrike" kern="100" cap="none" spc="0" normalizeH="0" baseline="0" noProof="0" dirty="0" err="1">
                <a:ln>
                  <a:noFill/>
                </a:ln>
                <a:solidFill>
                  <a:srgbClr val="2F5496"/>
                </a:solidFill>
                <a:effectLst/>
                <a:uLnTx/>
                <a:uFillTx/>
                <a:latin typeface="Times New Roman"/>
                <a:ea typeface="黑体"/>
                <a:cs typeface="+mn-cs"/>
              </a:rPr>
              <a:t>ɪnfrəstrʌktʃər</a:t>
            </a:r>
            <a:r>
              <a:rPr kumimoji="0" lang="en-US" altLang="zh-CN" sz="2000" b="1" i="0" u="none" strike="noStrike" kern="100" cap="none" spc="0" normalizeH="0" baseline="0" noProof="0" dirty="0">
                <a:ln>
                  <a:noFill/>
                </a:ln>
                <a:solidFill>
                  <a:srgbClr val="2F5496"/>
                </a:solidFill>
                <a:effectLst/>
                <a:uLnTx/>
                <a:uFillTx/>
                <a:latin typeface="Times New Roman"/>
                <a:ea typeface="黑体"/>
                <a:cs typeface="+mn-cs"/>
              </a:rPr>
              <a:t>]</a:t>
            </a:r>
            <a:r>
              <a:rPr kumimoji="0" lang="en-US" altLang="zh-CN" sz="2000" b="1" i="0" u="none" strike="noStrike" kern="100" cap="none" spc="0" normalizeH="0" baseline="0" noProof="0" dirty="0">
                <a:ln>
                  <a:noFill/>
                </a:ln>
                <a:solidFill>
                  <a:srgbClr val="000000"/>
                </a:solidFill>
                <a:effectLst/>
                <a:uLnTx/>
                <a:uFillTx/>
                <a:latin typeface="Times New Roman"/>
                <a:ea typeface="黑体"/>
                <a:cs typeface="+mn-cs"/>
              </a:rPr>
              <a:t> and </a:t>
            </a:r>
            <a:r>
              <a:rPr kumimoji="0" lang="en-US" altLang="zh-CN" sz="2000" b="1" i="0" u="none" strike="noStrike" kern="100" cap="none" spc="0" normalizeH="0" baseline="0" noProof="0" dirty="0">
                <a:ln>
                  <a:noFill/>
                </a:ln>
                <a:solidFill>
                  <a:srgbClr val="FF0000"/>
                </a:solidFill>
                <a:effectLst/>
                <a:uLnTx/>
                <a:uFillTx/>
                <a:latin typeface="Times New Roman"/>
                <a:ea typeface="黑体"/>
                <a:cs typeface="+mn-cs"/>
              </a:rPr>
              <a:t>utilities</a:t>
            </a:r>
            <a:r>
              <a:rPr kumimoji="0" lang="en-US" altLang="zh-CN" sz="2000" b="1" i="0" u="none" strike="noStrike" kern="100" cap="none" spc="0" normalizeH="0" baseline="0" noProof="0" dirty="0">
                <a:ln>
                  <a:noFill/>
                </a:ln>
                <a:solidFill>
                  <a:srgbClr val="000000"/>
                </a:solidFill>
                <a:effectLst/>
                <a:uLnTx/>
                <a:uFillTx/>
                <a:latin typeface="Times New Roman"/>
                <a:ea typeface="黑体"/>
                <a:cs typeface="+mn-cs"/>
              </a:rPr>
              <a:t> </a:t>
            </a:r>
            <a:r>
              <a:rPr kumimoji="0" lang="en-US" altLang="zh-CN" sz="2000" b="1" i="0" u="none" strike="noStrike" kern="100" cap="none" spc="0" normalizeH="0" baseline="0" noProof="0" dirty="0">
                <a:ln>
                  <a:noFill/>
                </a:ln>
                <a:solidFill>
                  <a:srgbClr val="2F5496"/>
                </a:solidFill>
                <a:effectLst/>
                <a:uLnTx/>
                <a:uFillTx/>
                <a:latin typeface="Times New Roman"/>
                <a:ea typeface="黑体"/>
                <a:cs typeface="+mn-cs"/>
              </a:rPr>
              <a:t>[</a:t>
            </a:r>
            <a:r>
              <a:rPr kumimoji="0" lang="en-US" altLang="zh-CN" sz="2000" b="1" i="0" u="none" strike="noStrike" kern="100" cap="none" spc="0" normalizeH="0" baseline="0" noProof="0" dirty="0" err="1">
                <a:ln>
                  <a:noFill/>
                </a:ln>
                <a:solidFill>
                  <a:srgbClr val="2F5496"/>
                </a:solidFill>
                <a:effectLst/>
                <a:uLnTx/>
                <a:uFillTx/>
                <a:latin typeface="Times New Roman"/>
                <a:ea typeface="黑体"/>
                <a:cs typeface="+mn-cs"/>
              </a:rPr>
              <a:t>ju</a:t>
            </a:r>
            <a:r>
              <a:rPr kumimoji="0" lang="en-US" altLang="zh-CN" sz="2000" b="1" i="0" u="none" strike="noStrike" kern="100" cap="none" spc="0" normalizeH="0" baseline="0" noProof="0" dirty="0">
                <a:ln>
                  <a:noFill/>
                </a:ln>
                <a:solidFill>
                  <a:srgbClr val="2F5496"/>
                </a:solidFill>
                <a:effectLst/>
                <a:uLnTx/>
                <a:uFillTx/>
                <a:latin typeface="Times New Roman"/>
                <a:ea typeface="黑体"/>
                <a:cs typeface="+mn-cs"/>
              </a:rPr>
              <a:t>ːˈ</a:t>
            </a:r>
            <a:r>
              <a:rPr kumimoji="0" lang="en-US" altLang="zh-CN" sz="2000" b="1" i="0" u="none" strike="noStrike" kern="100" cap="none" spc="0" normalizeH="0" baseline="0" noProof="0" dirty="0" err="1">
                <a:ln>
                  <a:noFill/>
                </a:ln>
                <a:solidFill>
                  <a:srgbClr val="2F5496"/>
                </a:solidFill>
                <a:effectLst/>
                <a:uLnTx/>
                <a:uFillTx/>
                <a:latin typeface="Times New Roman"/>
                <a:ea typeface="黑体"/>
                <a:cs typeface="+mn-cs"/>
              </a:rPr>
              <a:t>tɪləti</a:t>
            </a:r>
            <a:r>
              <a:rPr kumimoji="0" lang="en-US" altLang="zh-CN" sz="2000" b="1" i="0" u="none" strike="noStrike" kern="100" cap="none" spc="0" normalizeH="0" baseline="0" noProof="0" dirty="0">
                <a:ln>
                  <a:noFill/>
                </a:ln>
                <a:solidFill>
                  <a:srgbClr val="2F5496"/>
                </a:solidFill>
                <a:effectLst/>
                <a:uLnTx/>
                <a:uFillTx/>
                <a:latin typeface="Times New Roman"/>
                <a:ea typeface="黑体"/>
                <a:cs typeface="+mn-cs"/>
              </a:rPr>
              <a:t>]</a:t>
            </a:r>
            <a:r>
              <a:rPr kumimoji="0" lang="en-US" altLang="zh-CN" sz="2000" b="1" i="0" u="none" strike="noStrike" kern="100" cap="none" spc="0" normalizeH="0" baseline="0" noProof="0" dirty="0">
                <a:ln>
                  <a:noFill/>
                </a:ln>
                <a:solidFill>
                  <a:srgbClr val="000000"/>
                </a:solidFill>
                <a:effectLst/>
                <a:uLnTx/>
                <a:uFillTx/>
                <a:latin typeface="Times New Roman"/>
                <a:ea typeface="黑体"/>
                <a:cs typeface="+mn-cs"/>
              </a:rPr>
              <a:t> </a:t>
            </a:r>
            <a:r>
              <a:rPr kumimoji="0" lang="en-US" altLang="zh-CN" sz="2000" b="1" i="0" u="none" strike="noStrike" kern="100" cap="none" spc="0" normalizeH="0" baseline="0" noProof="0" dirty="0">
                <a:ln>
                  <a:noFill/>
                </a:ln>
                <a:solidFill>
                  <a:srgbClr val="FF0000"/>
                </a:solidFill>
                <a:effectLst/>
                <a:uLnTx/>
                <a:uFillTx/>
                <a:latin typeface="Times New Roman"/>
                <a:ea typeface="黑体"/>
                <a:cs typeface="+mn-cs"/>
              </a:rPr>
              <a:t>rely on </a:t>
            </a:r>
            <a:r>
              <a:rPr kumimoji="0" lang="en-US" altLang="zh-CN" sz="2000" b="1" i="0" u="none" strike="noStrike" kern="100" cap="none" spc="0" normalizeH="0" baseline="0" noProof="0" dirty="0">
                <a:ln>
                  <a:noFill/>
                </a:ln>
                <a:solidFill>
                  <a:srgbClr val="000000"/>
                </a:solidFill>
                <a:effectLst/>
                <a:uLnTx/>
                <a:uFillTx/>
                <a:latin typeface="Times New Roman"/>
                <a:ea typeface="黑体"/>
                <a:cs typeface="+mn-cs"/>
              </a:rPr>
              <a:t>computer based systems and most electrical products include a computer and controlling software. </a:t>
            </a:r>
            <a:r>
              <a:rPr kumimoji="0" lang="en-US" altLang="zh-CN" sz="2000" b="0" i="0" u="none" strike="noStrike" kern="100" cap="none" spc="0" normalizeH="0" baseline="0" noProof="0" dirty="0">
                <a:ln>
                  <a:noFill/>
                </a:ln>
                <a:solidFill>
                  <a:schemeClr val="bg1">
                    <a:lumMod val="95000"/>
                  </a:schemeClr>
                </a:solidFill>
                <a:effectLst/>
                <a:uLnTx/>
                <a:uFillTx/>
                <a:latin typeface="Times New Roman"/>
                <a:ea typeface="黑体"/>
                <a:cs typeface="+mn-cs"/>
              </a:rPr>
              <a:t>Industrial manufacturing and distribution is completely computerized, </a:t>
            </a:r>
            <a:r>
              <a:rPr kumimoji="0" lang="en-US" altLang="zh-CN" sz="2000" b="0" i="0" strike="noStrike" kern="100" cap="none" spc="0" normalizeH="0" baseline="0" noProof="0" dirty="0">
                <a:ln>
                  <a:noFill/>
                </a:ln>
                <a:solidFill>
                  <a:schemeClr val="bg1">
                    <a:lumMod val="95000"/>
                  </a:schemeClr>
                </a:solidFill>
                <a:effectLst/>
                <a:uLnTx/>
                <a:uFillTx/>
                <a:latin typeface="Times New Roman"/>
                <a:ea typeface="黑体"/>
                <a:cs typeface="+mn-cs"/>
              </a:rPr>
              <a:t>as is the financial system</a:t>
            </a:r>
            <a:r>
              <a:rPr kumimoji="0" lang="en-US" altLang="zh-CN" sz="2000" b="0" i="0" u="none" strike="noStrike" kern="100" cap="none" spc="0" normalizeH="0" baseline="0" noProof="0" dirty="0">
                <a:ln>
                  <a:noFill/>
                </a:ln>
                <a:solidFill>
                  <a:schemeClr val="bg1">
                    <a:lumMod val="95000"/>
                  </a:schemeClr>
                </a:solidFill>
                <a:effectLst/>
                <a:uLnTx/>
                <a:uFillTx/>
                <a:latin typeface="Times New Roman"/>
                <a:ea typeface="黑体"/>
                <a:cs typeface="+mn-cs"/>
              </a:rPr>
              <a:t>. Therefore, producing and maintaining software cost-effectively is essential [</a:t>
            </a:r>
            <a:r>
              <a:rPr kumimoji="0" lang="en-US" altLang="zh-CN" sz="2000" b="0" i="0" u="none" strike="noStrike" kern="100" cap="none" spc="0" normalizeH="0" baseline="0" noProof="0" dirty="0" err="1">
                <a:ln>
                  <a:noFill/>
                </a:ln>
                <a:solidFill>
                  <a:schemeClr val="bg1">
                    <a:lumMod val="95000"/>
                  </a:schemeClr>
                </a:solidFill>
                <a:effectLst/>
                <a:uLnTx/>
                <a:uFillTx/>
                <a:latin typeface="Times New Roman"/>
                <a:ea typeface="黑体"/>
                <a:cs typeface="+mn-cs"/>
              </a:rPr>
              <a:t>ɪˈsenʃl</a:t>
            </a:r>
            <a:r>
              <a:rPr kumimoji="0" lang="en-US" altLang="zh-CN" sz="2000" b="0" i="0" u="none" strike="noStrike" kern="100" cap="none" spc="0" normalizeH="0" baseline="0" noProof="0" dirty="0">
                <a:ln>
                  <a:noFill/>
                </a:ln>
                <a:solidFill>
                  <a:schemeClr val="bg1">
                    <a:lumMod val="95000"/>
                  </a:schemeClr>
                </a:solidFill>
                <a:effectLst/>
                <a:uLnTx/>
                <a:uFillTx/>
                <a:latin typeface="Times New Roman"/>
                <a:ea typeface="黑体"/>
                <a:cs typeface="+mn-cs"/>
              </a:rPr>
              <a:t>] for the functioning of national and international economies.</a:t>
            </a:r>
            <a:endParaRPr kumimoji="0" lang="zh-CN" altLang="en-US" sz="2000" b="0" i="0" u="none" strike="noStrike" kern="1200" cap="none" spc="0" normalizeH="0" baseline="0" noProof="0" dirty="0">
              <a:ln>
                <a:noFill/>
              </a:ln>
              <a:solidFill>
                <a:schemeClr val="bg1">
                  <a:lumMod val="95000"/>
                </a:schemeClr>
              </a:solidFill>
              <a:effectLst/>
              <a:uLnTx/>
              <a:uFillTx/>
              <a:latin typeface="Times New Roman"/>
              <a:ea typeface="黑体"/>
              <a:cs typeface="+mn-cs"/>
            </a:endParaRPr>
          </a:p>
        </p:txBody>
      </p:sp>
      <p:sp>
        <p:nvSpPr>
          <p:cNvPr id="6" name="矩形 5"/>
          <p:cNvSpPr/>
          <p:nvPr/>
        </p:nvSpPr>
        <p:spPr>
          <a:xfrm>
            <a:off x="653311" y="3225170"/>
            <a:ext cx="8023145"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n-US" altLang="zh-CN" sz="2000" i="0" dirty="0" smtClean="0">
                <a:solidFill>
                  <a:srgbClr val="000000"/>
                </a:solidFill>
              </a:rPr>
              <a:t>infrastructure [</a:t>
            </a:r>
            <a:r>
              <a:rPr lang="en-US" altLang="zh-CN" sz="2000" i="0" dirty="0">
                <a:solidFill>
                  <a:srgbClr val="000000"/>
                </a:solidFill>
              </a:rPr>
              <a:t>'</a:t>
            </a:r>
            <a:r>
              <a:rPr lang="en-US" altLang="zh-CN" sz="2000" i="0" dirty="0" err="1">
                <a:solidFill>
                  <a:srgbClr val="000000"/>
                </a:solidFill>
              </a:rPr>
              <a:t>ɪnfrə.strʌktʃər</a:t>
            </a:r>
            <a:r>
              <a:rPr lang="en-US" altLang="zh-CN" sz="2000" i="0" dirty="0">
                <a:solidFill>
                  <a:srgbClr val="000000"/>
                </a:solidFill>
              </a:rPr>
              <a:t>]</a:t>
            </a:r>
          </a:p>
          <a:p>
            <a:pPr lvl="0"/>
            <a:r>
              <a:rPr lang="en-US" altLang="zh-CN" sz="2000" i="0" dirty="0" smtClean="0">
                <a:solidFill>
                  <a:srgbClr val="000000"/>
                </a:solidFill>
              </a:rPr>
              <a:t>n</a:t>
            </a:r>
            <a:r>
              <a:rPr lang="en-US" altLang="zh-CN" sz="2000" i="0" dirty="0">
                <a:solidFill>
                  <a:srgbClr val="000000"/>
                </a:solidFill>
              </a:rPr>
              <a:t>.</a:t>
            </a:r>
            <a:r>
              <a:rPr lang="zh-CN" altLang="en-US" sz="2000" i="0" dirty="0">
                <a:solidFill>
                  <a:srgbClr val="000000"/>
                </a:solidFill>
              </a:rPr>
              <a:t>（国家或机构的）基础</a:t>
            </a:r>
            <a:r>
              <a:rPr lang="zh-CN" altLang="en-US" sz="2000" i="0" dirty="0" smtClean="0">
                <a:solidFill>
                  <a:srgbClr val="000000"/>
                </a:solidFill>
              </a:rPr>
              <a:t>设施；</a:t>
            </a:r>
            <a:r>
              <a:rPr lang="en-US" altLang="zh-CN" sz="2000" i="0" dirty="0" smtClean="0">
                <a:solidFill>
                  <a:srgbClr val="000000"/>
                </a:solidFill>
              </a:rPr>
              <a:t>Web</a:t>
            </a:r>
            <a:r>
              <a:rPr lang="zh-CN" altLang="en-US" sz="2000" i="0" dirty="0">
                <a:solidFill>
                  <a:srgbClr val="000000"/>
                </a:solidFill>
              </a:rPr>
              <a:t>基础建设；基础结构；基础</a:t>
            </a:r>
            <a:r>
              <a:rPr lang="zh-CN" altLang="en-US" sz="2000" i="0" dirty="0" smtClean="0">
                <a:solidFill>
                  <a:srgbClr val="000000"/>
                </a:solidFill>
              </a:rPr>
              <a:t>架构</a:t>
            </a:r>
            <a:endParaRPr lang="zh-CN" altLang="en-US" sz="2000" i="0" dirty="0">
              <a:solidFill>
                <a:srgbClr val="000000"/>
              </a:solidFill>
            </a:endParaRPr>
          </a:p>
        </p:txBody>
      </p:sp>
      <p:sp>
        <p:nvSpPr>
          <p:cNvPr id="7" name="矩形 6"/>
          <p:cNvSpPr/>
          <p:nvPr/>
        </p:nvSpPr>
        <p:spPr>
          <a:xfrm>
            <a:off x="653310" y="5399735"/>
            <a:ext cx="8023145"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000" i="0" dirty="0">
                <a:solidFill>
                  <a:srgbClr val="000000"/>
                </a:solidFill>
              </a:rPr>
              <a:t>Because so much of the </a:t>
            </a:r>
            <a:r>
              <a:rPr lang="en-US" altLang="zh-CN" sz="2000" i="0" dirty="0">
                <a:solidFill>
                  <a:srgbClr val="FF0000"/>
                </a:solidFill>
              </a:rPr>
              <a:t>infrastructure</a:t>
            </a:r>
            <a:r>
              <a:rPr lang="en-US" altLang="zh-CN" sz="2000" i="0" dirty="0">
                <a:solidFill>
                  <a:srgbClr val="000000"/>
                </a:solidFill>
              </a:rPr>
              <a:t> is provided by the </a:t>
            </a:r>
            <a:r>
              <a:rPr lang="en-US" altLang="zh-CN" sz="2000" i="0" dirty="0">
                <a:solidFill>
                  <a:srgbClr val="0000FF"/>
                </a:solidFill>
              </a:rPr>
              <a:t>base class</a:t>
            </a:r>
            <a:r>
              <a:rPr lang="en-US" altLang="zh-CN" sz="2000" i="0" dirty="0">
                <a:solidFill>
                  <a:srgbClr val="000000"/>
                </a:solidFill>
              </a:rPr>
              <a:t>, it is relatively easy to develop your own Windows Forms controls.</a:t>
            </a:r>
          </a:p>
          <a:p>
            <a:pPr lvl="0" algn="just"/>
            <a:r>
              <a:rPr lang="zh-CN" altLang="en-US" sz="2000" i="0" dirty="0">
                <a:solidFill>
                  <a:srgbClr val="000000"/>
                </a:solidFill>
              </a:rPr>
              <a:t>由于基类提供了很多基础结构</a:t>
            </a:r>
            <a:r>
              <a:rPr lang="zh-CN" altLang="en-US" sz="2000" i="0" dirty="0" smtClean="0">
                <a:solidFill>
                  <a:srgbClr val="000000"/>
                </a:solidFill>
              </a:rPr>
              <a:t>，开发</a:t>
            </a:r>
            <a:r>
              <a:rPr lang="zh-CN" altLang="en-US" sz="2000" i="0" dirty="0">
                <a:solidFill>
                  <a:srgbClr val="000000"/>
                </a:solidFill>
              </a:rPr>
              <a:t>自己的</a:t>
            </a:r>
            <a:r>
              <a:rPr lang="en-US" altLang="zh-CN" sz="2000" i="0" dirty="0">
                <a:solidFill>
                  <a:srgbClr val="000000"/>
                </a:solidFill>
              </a:rPr>
              <a:t>Windows</a:t>
            </a:r>
            <a:r>
              <a:rPr lang="zh-CN" altLang="en-US" sz="2000" i="0" dirty="0">
                <a:solidFill>
                  <a:srgbClr val="000000"/>
                </a:solidFill>
              </a:rPr>
              <a:t>窗体控件变得相对</a:t>
            </a:r>
            <a:r>
              <a:rPr lang="zh-CN" altLang="en-US" sz="2000" i="0" dirty="0" smtClean="0">
                <a:solidFill>
                  <a:srgbClr val="000000"/>
                </a:solidFill>
              </a:rPr>
              <a:t>简单了。</a:t>
            </a:r>
            <a:endParaRPr kumimoji="0" lang="zh-CN" altLang="en-US" sz="2000" b="0" i="0" u="none" strike="noStrike" kern="1200" cap="none" spc="0" normalizeH="0" baseline="0" noProof="0" dirty="0">
              <a:ln>
                <a:noFill/>
              </a:ln>
              <a:solidFill>
                <a:srgbClr val="000000"/>
              </a:solidFill>
              <a:effectLst/>
              <a:uLnTx/>
              <a:uFillTx/>
              <a:latin typeface="Times New Roman"/>
              <a:ea typeface="黑体"/>
              <a:cs typeface="+mn-cs"/>
            </a:endParaRPr>
          </a:p>
        </p:txBody>
      </p:sp>
      <p:sp>
        <p:nvSpPr>
          <p:cNvPr id="8" name="矩形 7"/>
          <p:cNvSpPr/>
          <p:nvPr/>
        </p:nvSpPr>
        <p:spPr>
          <a:xfrm>
            <a:off x="653311" y="4018247"/>
            <a:ext cx="8023145"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000" i="0" dirty="0">
                <a:solidFill>
                  <a:srgbClr val="000000"/>
                </a:solidFill>
              </a:rPr>
              <a:t>The product itself has no hardware like a CPU or hard drive, this </a:t>
            </a:r>
            <a:r>
              <a:rPr lang="en-US" altLang="zh-CN" sz="2000" i="0" dirty="0">
                <a:solidFill>
                  <a:srgbClr val="FF0000"/>
                </a:solidFill>
              </a:rPr>
              <a:t>infrastructure</a:t>
            </a:r>
            <a:r>
              <a:rPr lang="en-US" altLang="zh-CN" sz="2000" i="0" dirty="0">
                <a:solidFill>
                  <a:srgbClr val="000000"/>
                </a:solidFill>
              </a:rPr>
              <a:t> is provided by the service provider.</a:t>
            </a:r>
          </a:p>
          <a:p>
            <a:pPr lvl="0" algn="just"/>
            <a:r>
              <a:rPr lang="zh-CN" altLang="en-US" sz="2000" i="0" dirty="0">
                <a:solidFill>
                  <a:srgbClr val="000000"/>
                </a:solidFill>
              </a:rPr>
              <a:t>该</a:t>
            </a:r>
            <a:r>
              <a:rPr lang="zh-CN" altLang="en-US" sz="2000" i="0" dirty="0" smtClean="0">
                <a:solidFill>
                  <a:srgbClr val="000000"/>
                </a:solidFill>
              </a:rPr>
              <a:t>产品本身没有</a:t>
            </a:r>
            <a:r>
              <a:rPr lang="en-US" altLang="zh-CN" sz="2000" i="0" dirty="0" smtClean="0">
                <a:solidFill>
                  <a:srgbClr val="000000"/>
                </a:solidFill>
              </a:rPr>
              <a:t>CPU</a:t>
            </a:r>
            <a:r>
              <a:rPr lang="zh-CN" altLang="en-US" sz="2000" i="0" dirty="0" smtClean="0">
                <a:solidFill>
                  <a:srgbClr val="000000"/>
                </a:solidFill>
              </a:rPr>
              <a:t>或硬盘这样的硬件，这个基础设施是由服务供应商提供的。</a:t>
            </a:r>
            <a:endParaRPr kumimoji="0" lang="zh-CN" altLang="en-US" sz="2000" b="0" i="0" u="none" strike="noStrike" kern="1200" cap="none" spc="0" normalizeH="0" baseline="0" noProof="0" dirty="0">
              <a:ln>
                <a:noFill/>
              </a:ln>
              <a:solidFill>
                <a:srgbClr val="000000"/>
              </a:solidFill>
              <a:effectLst/>
              <a:uLnTx/>
              <a:uFillTx/>
              <a:latin typeface="Times New Roman"/>
              <a:ea typeface="黑体"/>
              <a:cs typeface="+mn-cs"/>
            </a:endParaRPr>
          </a:p>
        </p:txBody>
      </p:sp>
    </p:spTree>
    <p:extLst>
      <p:ext uri="{BB962C8B-B14F-4D97-AF65-F5344CB8AC3E}">
        <p14:creationId xmlns:p14="http://schemas.microsoft.com/office/powerpoint/2010/main" val="33168858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189905"/>
            <a:ext cx="8001000" cy="4967287"/>
          </a:xfrm>
        </p:spPr>
        <p:txBody>
          <a:bodyPr/>
          <a:lstStyle/>
          <a:p>
            <a:r>
              <a:rPr lang="en-US" altLang="zh-CN" dirty="0" smtClean="0"/>
              <a:t>The </a:t>
            </a:r>
            <a:r>
              <a:rPr lang="en-US" altLang="zh-CN" dirty="0" smtClean="0">
                <a:solidFill>
                  <a:srgbClr val="FF0000"/>
                </a:solidFill>
              </a:rPr>
              <a:t>1</a:t>
            </a:r>
            <a:r>
              <a:rPr lang="en-US" altLang="zh-CN" baseline="30000" dirty="0" smtClean="0">
                <a:solidFill>
                  <a:srgbClr val="FF0000"/>
                </a:solidFill>
              </a:rPr>
              <a:t>st</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653311" y="764704"/>
            <a:ext cx="8023145" cy="236988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Virtually all countries now depend on complex computer based systems. </a:t>
            </a:r>
            <a:r>
              <a:rPr kumimoji="0" lang="en-US" altLang="zh-CN" sz="2000" b="1" i="0" u="none" strike="noStrike" kern="100" cap="none" spc="0" normalizeH="0" baseline="0" noProof="0" dirty="0">
                <a:ln>
                  <a:noFill/>
                </a:ln>
                <a:solidFill>
                  <a:srgbClr val="000000"/>
                </a:solidFill>
                <a:effectLst/>
                <a:uLnTx/>
                <a:uFillTx/>
                <a:latin typeface="Times New Roman"/>
                <a:ea typeface="黑体"/>
                <a:cs typeface="+mn-cs"/>
              </a:rPr>
              <a:t>National </a:t>
            </a:r>
            <a:r>
              <a:rPr kumimoji="0" lang="en-US" altLang="zh-CN" sz="2000" b="1" i="0" u="none" strike="noStrike" kern="100" cap="none" spc="0" normalizeH="0" baseline="0" noProof="0" dirty="0">
                <a:ln>
                  <a:noFill/>
                </a:ln>
                <a:solidFill>
                  <a:srgbClr val="FF0000"/>
                </a:solidFill>
                <a:effectLst/>
                <a:uLnTx/>
                <a:uFillTx/>
                <a:latin typeface="Times New Roman"/>
                <a:ea typeface="黑体"/>
                <a:cs typeface="+mn-cs"/>
              </a:rPr>
              <a:t>infrastructures</a:t>
            </a:r>
            <a:r>
              <a:rPr kumimoji="0" lang="en-US" altLang="zh-CN" sz="2000" b="1" i="0" u="none" strike="noStrike" kern="100" cap="none" spc="0" normalizeH="0" baseline="0" noProof="0" dirty="0">
                <a:ln>
                  <a:noFill/>
                </a:ln>
                <a:solidFill>
                  <a:srgbClr val="000000"/>
                </a:solidFill>
                <a:effectLst/>
                <a:uLnTx/>
                <a:uFillTx/>
                <a:latin typeface="Times New Roman"/>
                <a:ea typeface="黑体"/>
                <a:cs typeface="+mn-cs"/>
              </a:rPr>
              <a:t> </a:t>
            </a:r>
            <a:r>
              <a:rPr kumimoji="0" lang="en-US" altLang="zh-CN" sz="2000" b="1" i="0" u="none" strike="noStrike" kern="100" cap="none" spc="0" normalizeH="0" baseline="0" noProof="0" dirty="0">
                <a:ln>
                  <a:noFill/>
                </a:ln>
                <a:solidFill>
                  <a:srgbClr val="2F5496"/>
                </a:solidFill>
                <a:effectLst/>
                <a:uLnTx/>
                <a:uFillTx/>
                <a:latin typeface="Times New Roman"/>
                <a:ea typeface="黑体"/>
                <a:cs typeface="+mn-cs"/>
              </a:rPr>
              <a:t>[ˈ</a:t>
            </a:r>
            <a:r>
              <a:rPr kumimoji="0" lang="en-US" altLang="zh-CN" sz="2000" b="1" i="0" u="none" strike="noStrike" kern="100" cap="none" spc="0" normalizeH="0" baseline="0" noProof="0" dirty="0" err="1">
                <a:ln>
                  <a:noFill/>
                </a:ln>
                <a:solidFill>
                  <a:srgbClr val="2F5496"/>
                </a:solidFill>
                <a:effectLst/>
                <a:uLnTx/>
                <a:uFillTx/>
                <a:latin typeface="Times New Roman"/>
                <a:ea typeface="黑体"/>
                <a:cs typeface="+mn-cs"/>
              </a:rPr>
              <a:t>ɪnfrəstrʌktʃər</a:t>
            </a:r>
            <a:r>
              <a:rPr kumimoji="0" lang="en-US" altLang="zh-CN" sz="2000" b="1" i="0" u="none" strike="noStrike" kern="100" cap="none" spc="0" normalizeH="0" baseline="0" noProof="0" dirty="0">
                <a:ln>
                  <a:noFill/>
                </a:ln>
                <a:solidFill>
                  <a:srgbClr val="2F5496"/>
                </a:solidFill>
                <a:effectLst/>
                <a:uLnTx/>
                <a:uFillTx/>
                <a:latin typeface="Times New Roman"/>
                <a:ea typeface="黑体"/>
                <a:cs typeface="+mn-cs"/>
              </a:rPr>
              <a:t>]</a:t>
            </a:r>
            <a:r>
              <a:rPr kumimoji="0" lang="en-US" altLang="zh-CN" sz="2000" b="1" i="0" u="none" strike="noStrike" kern="100" cap="none" spc="0" normalizeH="0" baseline="0" noProof="0" dirty="0">
                <a:ln>
                  <a:noFill/>
                </a:ln>
                <a:solidFill>
                  <a:srgbClr val="000000"/>
                </a:solidFill>
                <a:effectLst/>
                <a:uLnTx/>
                <a:uFillTx/>
                <a:latin typeface="Times New Roman"/>
                <a:ea typeface="黑体"/>
                <a:cs typeface="+mn-cs"/>
              </a:rPr>
              <a:t> and </a:t>
            </a:r>
            <a:r>
              <a:rPr kumimoji="0" lang="en-US" altLang="zh-CN" sz="2800" b="1" i="0" u="none" strike="noStrike" kern="100" cap="none" spc="0" normalizeH="0" baseline="0" noProof="0" dirty="0">
                <a:ln>
                  <a:noFill/>
                </a:ln>
                <a:solidFill>
                  <a:srgbClr val="FF0000"/>
                </a:solidFill>
                <a:effectLst/>
                <a:uLnTx/>
                <a:uFillTx/>
                <a:latin typeface="Times New Roman"/>
                <a:ea typeface="黑体"/>
                <a:cs typeface="+mn-cs"/>
              </a:rPr>
              <a:t>utilities</a:t>
            </a:r>
            <a:r>
              <a:rPr kumimoji="0" lang="en-US" altLang="zh-CN" sz="2000" b="1" i="0" u="none" strike="noStrike" kern="100" cap="none" spc="0" normalizeH="0" baseline="0" noProof="0" dirty="0">
                <a:ln>
                  <a:noFill/>
                </a:ln>
                <a:solidFill>
                  <a:srgbClr val="000000"/>
                </a:solidFill>
                <a:effectLst/>
                <a:uLnTx/>
                <a:uFillTx/>
                <a:latin typeface="Times New Roman"/>
                <a:ea typeface="黑体"/>
                <a:cs typeface="+mn-cs"/>
              </a:rPr>
              <a:t> </a:t>
            </a:r>
            <a:r>
              <a:rPr kumimoji="0" lang="en-US" altLang="zh-CN" sz="2000" b="1" i="0" u="none" strike="noStrike" kern="100" cap="none" spc="0" normalizeH="0" baseline="0" noProof="0" dirty="0">
                <a:ln>
                  <a:noFill/>
                </a:ln>
                <a:solidFill>
                  <a:srgbClr val="2F5496"/>
                </a:solidFill>
                <a:effectLst/>
                <a:uLnTx/>
                <a:uFillTx/>
                <a:latin typeface="Times New Roman"/>
                <a:ea typeface="黑体"/>
                <a:cs typeface="+mn-cs"/>
              </a:rPr>
              <a:t>[</a:t>
            </a:r>
            <a:r>
              <a:rPr kumimoji="0" lang="en-US" altLang="zh-CN" sz="2000" b="1" i="0" u="none" strike="noStrike" kern="100" cap="none" spc="0" normalizeH="0" baseline="0" noProof="0" dirty="0" err="1">
                <a:ln>
                  <a:noFill/>
                </a:ln>
                <a:solidFill>
                  <a:srgbClr val="2F5496"/>
                </a:solidFill>
                <a:effectLst/>
                <a:uLnTx/>
                <a:uFillTx/>
                <a:latin typeface="Times New Roman"/>
                <a:ea typeface="黑体"/>
                <a:cs typeface="+mn-cs"/>
              </a:rPr>
              <a:t>ju</a:t>
            </a:r>
            <a:r>
              <a:rPr kumimoji="0" lang="en-US" altLang="zh-CN" sz="2000" b="1" i="0" u="none" strike="noStrike" kern="100" cap="none" spc="0" normalizeH="0" baseline="0" noProof="0" dirty="0">
                <a:ln>
                  <a:noFill/>
                </a:ln>
                <a:solidFill>
                  <a:srgbClr val="2F5496"/>
                </a:solidFill>
                <a:effectLst/>
                <a:uLnTx/>
                <a:uFillTx/>
                <a:latin typeface="Times New Roman"/>
                <a:ea typeface="黑体"/>
                <a:cs typeface="+mn-cs"/>
              </a:rPr>
              <a:t>ːˈ</a:t>
            </a:r>
            <a:r>
              <a:rPr kumimoji="0" lang="en-US" altLang="zh-CN" sz="2000" b="1" i="0" u="none" strike="noStrike" kern="100" cap="none" spc="0" normalizeH="0" baseline="0" noProof="0" dirty="0" err="1">
                <a:ln>
                  <a:noFill/>
                </a:ln>
                <a:solidFill>
                  <a:srgbClr val="2F5496"/>
                </a:solidFill>
                <a:effectLst/>
                <a:uLnTx/>
                <a:uFillTx/>
                <a:latin typeface="Times New Roman"/>
                <a:ea typeface="黑体"/>
                <a:cs typeface="+mn-cs"/>
              </a:rPr>
              <a:t>tɪləti</a:t>
            </a:r>
            <a:r>
              <a:rPr kumimoji="0" lang="en-US" altLang="zh-CN" sz="2000" b="1" i="0" u="none" strike="noStrike" kern="100" cap="none" spc="0" normalizeH="0" baseline="0" noProof="0" dirty="0">
                <a:ln>
                  <a:noFill/>
                </a:ln>
                <a:solidFill>
                  <a:srgbClr val="2F5496"/>
                </a:solidFill>
                <a:effectLst/>
                <a:uLnTx/>
                <a:uFillTx/>
                <a:latin typeface="Times New Roman"/>
                <a:ea typeface="黑体"/>
                <a:cs typeface="+mn-cs"/>
              </a:rPr>
              <a:t>]</a:t>
            </a:r>
            <a:r>
              <a:rPr kumimoji="0" lang="en-US" altLang="zh-CN" sz="2000" b="1" i="0" u="none" strike="noStrike" kern="100" cap="none" spc="0" normalizeH="0" baseline="0" noProof="0" dirty="0">
                <a:ln>
                  <a:noFill/>
                </a:ln>
                <a:solidFill>
                  <a:srgbClr val="000000"/>
                </a:solidFill>
                <a:effectLst/>
                <a:uLnTx/>
                <a:uFillTx/>
                <a:latin typeface="Times New Roman"/>
                <a:ea typeface="黑体"/>
                <a:cs typeface="+mn-cs"/>
              </a:rPr>
              <a:t> </a:t>
            </a:r>
            <a:r>
              <a:rPr kumimoji="0" lang="en-US" altLang="zh-CN" sz="2000" b="1" i="0" u="none" strike="noStrike" kern="100" cap="none" spc="0" normalizeH="0" baseline="0" noProof="0" dirty="0">
                <a:ln>
                  <a:noFill/>
                </a:ln>
                <a:solidFill>
                  <a:srgbClr val="FF0000"/>
                </a:solidFill>
                <a:effectLst/>
                <a:uLnTx/>
                <a:uFillTx/>
                <a:latin typeface="Times New Roman"/>
                <a:ea typeface="黑体"/>
                <a:cs typeface="+mn-cs"/>
              </a:rPr>
              <a:t>rely on </a:t>
            </a:r>
            <a:r>
              <a:rPr kumimoji="0" lang="en-US" altLang="zh-CN" sz="2000" b="1" i="0" u="none" strike="noStrike" kern="100" cap="none" spc="0" normalizeH="0" baseline="0" noProof="0" dirty="0" smtClean="0">
                <a:ln>
                  <a:noFill/>
                </a:ln>
                <a:solidFill>
                  <a:srgbClr val="000000"/>
                </a:solidFill>
                <a:effectLst/>
                <a:uLnTx/>
                <a:uFillTx/>
                <a:latin typeface="Times New Roman"/>
                <a:ea typeface="黑体"/>
                <a:cs typeface="+mn-cs"/>
              </a:rPr>
              <a:t>computer-based </a:t>
            </a:r>
            <a:r>
              <a:rPr kumimoji="0" lang="en-US" altLang="zh-CN" sz="2000" b="1" i="0" u="none" strike="noStrike" kern="100" cap="none" spc="0" normalizeH="0" baseline="0" noProof="0" dirty="0">
                <a:ln>
                  <a:noFill/>
                </a:ln>
                <a:solidFill>
                  <a:srgbClr val="000000"/>
                </a:solidFill>
                <a:effectLst/>
                <a:uLnTx/>
                <a:uFillTx/>
                <a:latin typeface="Times New Roman"/>
                <a:ea typeface="黑体"/>
                <a:cs typeface="+mn-cs"/>
              </a:rPr>
              <a:t>systems and most electrical products include a computer and controlling software. </a:t>
            </a:r>
            <a:r>
              <a:rPr kumimoji="0" lang="en-US" altLang="zh-CN" sz="2000" b="0" i="0" u="none" strike="noStrike" kern="100" cap="none" spc="0" normalizeH="0" baseline="0" noProof="0" dirty="0">
                <a:ln>
                  <a:noFill/>
                </a:ln>
                <a:solidFill>
                  <a:srgbClr val="FFFFFF">
                    <a:lumMod val="95000"/>
                  </a:srgbClr>
                </a:solidFill>
                <a:effectLst/>
                <a:uLnTx/>
                <a:uFillTx/>
                <a:latin typeface="Times New Roman"/>
                <a:ea typeface="黑体"/>
                <a:cs typeface="+mn-cs"/>
              </a:rPr>
              <a:t>Industrial manufacturing and distribution is completely computerized, as is the financial system. Therefore, producing and maintaining software cost-effectively is essential [</a:t>
            </a:r>
            <a:r>
              <a:rPr kumimoji="0" lang="en-US" altLang="zh-CN" sz="2000" b="0" i="0" u="none" strike="noStrike" kern="100" cap="none" spc="0" normalizeH="0" baseline="0" noProof="0" dirty="0" err="1">
                <a:ln>
                  <a:noFill/>
                </a:ln>
                <a:solidFill>
                  <a:srgbClr val="FFFFFF">
                    <a:lumMod val="95000"/>
                  </a:srgbClr>
                </a:solidFill>
                <a:effectLst/>
                <a:uLnTx/>
                <a:uFillTx/>
                <a:latin typeface="Times New Roman"/>
                <a:ea typeface="黑体"/>
                <a:cs typeface="+mn-cs"/>
              </a:rPr>
              <a:t>ɪˈsenʃl</a:t>
            </a:r>
            <a:r>
              <a:rPr kumimoji="0" lang="en-US" altLang="zh-CN" sz="2000" b="0" i="0" u="none" strike="noStrike" kern="100" cap="none" spc="0" normalizeH="0" baseline="0" noProof="0" dirty="0">
                <a:ln>
                  <a:noFill/>
                </a:ln>
                <a:solidFill>
                  <a:srgbClr val="FFFFFF">
                    <a:lumMod val="95000"/>
                  </a:srgbClr>
                </a:solidFill>
                <a:effectLst/>
                <a:uLnTx/>
                <a:uFillTx/>
                <a:latin typeface="Times New Roman"/>
                <a:ea typeface="黑体"/>
                <a:cs typeface="+mn-cs"/>
              </a:rPr>
              <a:t>] for the functioning of national and international economies.</a:t>
            </a:r>
            <a:endParaRPr kumimoji="0" lang="zh-CN" altLang="en-US" sz="2000" b="0" i="0" u="none" strike="noStrike" kern="1200" cap="none" spc="0" normalizeH="0" baseline="0" noProof="0" dirty="0">
              <a:ln>
                <a:noFill/>
              </a:ln>
              <a:solidFill>
                <a:srgbClr val="FFFFFF">
                  <a:lumMod val="95000"/>
                </a:srgbClr>
              </a:solidFill>
              <a:effectLst/>
              <a:uLnTx/>
              <a:uFillTx/>
              <a:latin typeface="Times New Roman"/>
              <a:ea typeface="黑体"/>
              <a:cs typeface="+mn-cs"/>
            </a:endParaRPr>
          </a:p>
        </p:txBody>
      </p:sp>
      <p:sp>
        <p:nvSpPr>
          <p:cNvPr id="9" name="矩形 8"/>
          <p:cNvSpPr/>
          <p:nvPr/>
        </p:nvSpPr>
        <p:spPr>
          <a:xfrm>
            <a:off x="653312" y="3337247"/>
            <a:ext cx="8023144"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n-US" altLang="zh-CN" sz="2000" i="0" dirty="0">
                <a:solidFill>
                  <a:srgbClr val="000000"/>
                </a:solidFill>
              </a:rPr>
              <a:t>utility</a:t>
            </a:r>
          </a:p>
          <a:p>
            <a:pPr lvl="0"/>
            <a:r>
              <a:rPr lang="en-US" altLang="zh-CN" sz="2000" i="0" dirty="0">
                <a:solidFill>
                  <a:srgbClr val="000000"/>
                </a:solidFill>
              </a:rPr>
              <a:t>[C] </a:t>
            </a:r>
            <a:r>
              <a:rPr lang="zh-CN" altLang="en-US" sz="2000" i="0" dirty="0">
                <a:solidFill>
                  <a:srgbClr val="000000"/>
                </a:solidFill>
              </a:rPr>
              <a:t>公用事业 </a:t>
            </a:r>
            <a:r>
              <a:rPr lang="en-US" altLang="zh-CN" sz="2000" i="0" dirty="0">
                <a:solidFill>
                  <a:srgbClr val="000000"/>
                </a:solidFill>
              </a:rPr>
              <a:t>; </a:t>
            </a:r>
            <a:r>
              <a:rPr lang="zh-CN" altLang="en-US" sz="2000" i="0" dirty="0">
                <a:solidFill>
                  <a:srgbClr val="000000"/>
                </a:solidFill>
              </a:rPr>
              <a:t>实用程序</a:t>
            </a:r>
          </a:p>
          <a:p>
            <a:pPr lvl="0"/>
            <a:r>
              <a:rPr lang="en-US" altLang="zh-CN" sz="2000" i="0" dirty="0">
                <a:solidFill>
                  <a:srgbClr val="000000"/>
                </a:solidFill>
              </a:rPr>
              <a:t>[U] </a:t>
            </a:r>
            <a:r>
              <a:rPr lang="zh-CN" altLang="en-US" sz="2000" i="0" dirty="0">
                <a:solidFill>
                  <a:srgbClr val="000000"/>
                </a:solidFill>
              </a:rPr>
              <a:t>实用；效用；有用 </a:t>
            </a:r>
          </a:p>
        </p:txBody>
      </p:sp>
      <p:sp>
        <p:nvSpPr>
          <p:cNvPr id="10" name="矩形 9"/>
          <p:cNvSpPr/>
          <p:nvPr/>
        </p:nvSpPr>
        <p:spPr>
          <a:xfrm>
            <a:off x="653310" y="4573577"/>
            <a:ext cx="8023145"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n-US" altLang="zh-CN" sz="2000" i="0" dirty="0">
                <a:solidFill>
                  <a:srgbClr val="000000"/>
                </a:solidFill>
              </a:rPr>
              <a:t>The previous example illustrated the control of domains using the command-line </a:t>
            </a:r>
            <a:r>
              <a:rPr lang="en-US" altLang="zh-CN" sz="2000" i="0" dirty="0">
                <a:solidFill>
                  <a:srgbClr val="FF0000"/>
                </a:solidFill>
              </a:rPr>
              <a:t>utility</a:t>
            </a:r>
            <a:r>
              <a:rPr lang="en-US" altLang="zh-CN" sz="2000" i="0" dirty="0">
                <a:solidFill>
                  <a:srgbClr val="000000"/>
                </a:solidFill>
              </a:rPr>
              <a:t> </a:t>
            </a:r>
            <a:r>
              <a:rPr lang="en-US" altLang="zh-CN" sz="2000" i="0" dirty="0" err="1">
                <a:solidFill>
                  <a:srgbClr val="000000"/>
                </a:solidFill>
              </a:rPr>
              <a:t>virsh</a:t>
            </a:r>
            <a:r>
              <a:rPr lang="en-US" altLang="zh-CN" sz="2000" i="0" dirty="0">
                <a:solidFill>
                  <a:srgbClr val="000000"/>
                </a:solidFill>
              </a:rPr>
              <a:t>.</a:t>
            </a:r>
          </a:p>
          <a:p>
            <a:pPr lvl="0"/>
            <a:r>
              <a:rPr lang="zh-CN" altLang="en-US" sz="2000" i="0" dirty="0">
                <a:solidFill>
                  <a:srgbClr val="000000"/>
                </a:solidFill>
              </a:rPr>
              <a:t>上一个例子说明了如何使用命令行工具</a:t>
            </a:r>
            <a:r>
              <a:rPr lang="en-US" altLang="zh-CN" sz="2000" i="0" dirty="0" err="1">
                <a:solidFill>
                  <a:srgbClr val="000000"/>
                </a:solidFill>
              </a:rPr>
              <a:t>virsh</a:t>
            </a:r>
            <a:r>
              <a:rPr lang="zh-CN" altLang="en-US" sz="2000" i="0" dirty="0">
                <a:solidFill>
                  <a:srgbClr val="000000"/>
                </a:solidFill>
              </a:rPr>
              <a:t>实现对域的控制。 </a:t>
            </a:r>
          </a:p>
        </p:txBody>
      </p:sp>
    </p:spTree>
    <p:extLst>
      <p:ext uri="{BB962C8B-B14F-4D97-AF65-F5344CB8AC3E}">
        <p14:creationId xmlns:p14="http://schemas.microsoft.com/office/powerpoint/2010/main" val="16274379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189905"/>
            <a:ext cx="8001000" cy="4967287"/>
          </a:xfrm>
        </p:spPr>
        <p:txBody>
          <a:bodyPr/>
          <a:lstStyle/>
          <a:p>
            <a:r>
              <a:rPr lang="en-US" altLang="zh-CN" dirty="0" smtClean="0"/>
              <a:t>The </a:t>
            </a:r>
            <a:r>
              <a:rPr lang="en-US" altLang="zh-CN" dirty="0" smtClean="0">
                <a:solidFill>
                  <a:srgbClr val="FF0000"/>
                </a:solidFill>
              </a:rPr>
              <a:t>1</a:t>
            </a:r>
            <a:r>
              <a:rPr lang="en-US" altLang="zh-CN" baseline="30000" dirty="0" smtClean="0">
                <a:solidFill>
                  <a:srgbClr val="FF0000"/>
                </a:solidFill>
              </a:rPr>
              <a:t>st</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矩形 5"/>
          <p:cNvSpPr/>
          <p:nvPr/>
        </p:nvSpPr>
        <p:spPr>
          <a:xfrm>
            <a:off x="653312" y="3257689"/>
            <a:ext cx="8023144"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n-US" altLang="zh-CN" sz="2000" i="0" dirty="0" smtClean="0">
                <a:solidFill>
                  <a:srgbClr val="000000"/>
                </a:solidFill>
              </a:rPr>
              <a:t>computerize [</a:t>
            </a:r>
            <a:r>
              <a:rPr lang="en-US" altLang="zh-CN" sz="2000" i="0" dirty="0" err="1">
                <a:solidFill>
                  <a:srgbClr val="000000"/>
                </a:solidFill>
              </a:rPr>
              <a:t>kəmˈpjuːtəraɪz</a:t>
            </a:r>
            <a:r>
              <a:rPr lang="en-US" altLang="zh-CN" sz="2000" i="0" dirty="0" smtClean="0">
                <a:solidFill>
                  <a:srgbClr val="000000"/>
                </a:solidFill>
              </a:rPr>
              <a:t>]</a:t>
            </a:r>
          </a:p>
          <a:p>
            <a:pPr lvl="0"/>
            <a:r>
              <a:rPr lang="en-US" altLang="zh-CN" sz="2000" i="0" dirty="0" smtClean="0">
                <a:solidFill>
                  <a:srgbClr val="000000"/>
                </a:solidFill>
              </a:rPr>
              <a:t> </a:t>
            </a:r>
            <a:r>
              <a:rPr lang="en-US" altLang="zh-CN" sz="2000" i="0" dirty="0">
                <a:solidFill>
                  <a:srgbClr val="000000"/>
                </a:solidFill>
              </a:rPr>
              <a:t>[VN]</a:t>
            </a:r>
          </a:p>
          <a:p>
            <a:pPr marL="457200" lvl="0" indent="-457200">
              <a:buAutoNum type="arabicPeriod"/>
            </a:pPr>
            <a:r>
              <a:rPr lang="zh-CN" altLang="en-US" sz="2000" i="0" dirty="0" smtClean="0">
                <a:solidFill>
                  <a:srgbClr val="000000"/>
                </a:solidFill>
              </a:rPr>
              <a:t>用</a:t>
            </a:r>
            <a:r>
              <a:rPr lang="zh-CN" altLang="en-US" sz="2000" i="0" dirty="0">
                <a:solidFill>
                  <a:srgbClr val="000000"/>
                </a:solidFill>
              </a:rPr>
              <a:t>计算机做；使计算机化；使</a:t>
            </a:r>
            <a:r>
              <a:rPr lang="zh-CN" altLang="en-US" sz="2000" i="0" dirty="0" smtClean="0">
                <a:solidFill>
                  <a:srgbClr val="000000"/>
                </a:solidFill>
              </a:rPr>
              <a:t>电脑化</a:t>
            </a:r>
            <a:endParaRPr lang="en-US" altLang="zh-CN" sz="2000" i="0" dirty="0">
              <a:solidFill>
                <a:srgbClr val="000000"/>
              </a:solidFill>
            </a:endParaRPr>
          </a:p>
          <a:p>
            <a:pPr marL="457200" lvl="0" indent="-457200">
              <a:buAutoNum type="arabicPeriod"/>
            </a:pPr>
            <a:r>
              <a:rPr lang="zh-CN" altLang="en-US" sz="2000" i="0" dirty="0" smtClean="0">
                <a:solidFill>
                  <a:srgbClr val="000000"/>
                </a:solidFill>
              </a:rPr>
              <a:t>用</a:t>
            </a:r>
            <a:r>
              <a:rPr lang="zh-CN" altLang="en-US" sz="2000" i="0" dirty="0">
                <a:solidFill>
                  <a:srgbClr val="000000"/>
                </a:solidFill>
              </a:rPr>
              <a:t>计算机储存，用电脑储存（信息）</a:t>
            </a:r>
          </a:p>
        </p:txBody>
      </p:sp>
      <p:sp>
        <p:nvSpPr>
          <p:cNvPr id="7" name="矩形 6"/>
          <p:cNvSpPr/>
          <p:nvPr/>
        </p:nvSpPr>
        <p:spPr>
          <a:xfrm>
            <a:off x="653310" y="4653136"/>
            <a:ext cx="8023145" cy="19389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n-US" altLang="zh-CN" sz="2000" i="0" dirty="0" smtClean="0">
                <a:solidFill>
                  <a:srgbClr val="000000"/>
                </a:solidFill>
              </a:rPr>
              <a:t>as </a:t>
            </a:r>
            <a:r>
              <a:rPr lang="zh-CN" altLang="en-US" sz="2000" i="0" dirty="0" smtClean="0">
                <a:solidFill>
                  <a:srgbClr val="000000"/>
                </a:solidFill>
              </a:rPr>
              <a:t>作连词（</a:t>
            </a:r>
            <a:r>
              <a:rPr lang="en-US" altLang="zh-CN" sz="2000" i="0" dirty="0" smtClean="0">
                <a:solidFill>
                  <a:srgbClr val="000000"/>
                </a:solidFill>
              </a:rPr>
              <a:t>conj.</a:t>
            </a:r>
            <a:r>
              <a:rPr lang="zh-CN" altLang="en-US" sz="2000" i="0" dirty="0" smtClean="0">
                <a:solidFill>
                  <a:srgbClr val="000000"/>
                </a:solidFill>
              </a:rPr>
              <a:t>），意为“正如”“如同”，引导非限制性定语从句</a:t>
            </a:r>
            <a:endParaRPr lang="en-US" altLang="zh-CN" sz="2000" i="0" dirty="0" smtClean="0">
              <a:solidFill>
                <a:srgbClr val="000000"/>
              </a:solidFill>
            </a:endParaRPr>
          </a:p>
          <a:p>
            <a:pPr lvl="0"/>
            <a:r>
              <a:rPr lang="en-US" altLang="zh-CN" sz="2000" i="0" dirty="0" smtClean="0">
                <a:solidFill>
                  <a:srgbClr val="000000"/>
                </a:solidFill>
              </a:rPr>
              <a:t>1</a:t>
            </a:r>
            <a:r>
              <a:rPr lang="zh-CN" altLang="en-US" sz="2000" i="0" dirty="0" smtClean="0">
                <a:solidFill>
                  <a:srgbClr val="000000"/>
                </a:solidFill>
              </a:rPr>
              <a:t>）从句正常语序：</a:t>
            </a:r>
            <a:r>
              <a:rPr lang="en-US" altLang="zh-CN" sz="2000" i="0" dirty="0" smtClean="0">
                <a:solidFill>
                  <a:srgbClr val="000000"/>
                </a:solidFill>
              </a:rPr>
              <a:t>The financial system is (also) completely computerized.</a:t>
            </a:r>
          </a:p>
          <a:p>
            <a:pPr lvl="0"/>
            <a:r>
              <a:rPr lang="en-US" altLang="zh-CN" sz="2000" i="0" dirty="0" smtClean="0">
                <a:solidFill>
                  <a:srgbClr val="000000"/>
                </a:solidFill>
              </a:rPr>
              <a:t>2</a:t>
            </a:r>
            <a:r>
              <a:rPr lang="zh-CN" altLang="en-US" sz="2000" i="0" dirty="0" smtClean="0">
                <a:solidFill>
                  <a:srgbClr val="000000"/>
                </a:solidFill>
              </a:rPr>
              <a:t>）从句省略谓语的一部分，并且倒装。</a:t>
            </a:r>
            <a:endParaRPr lang="en-US" altLang="zh-CN" sz="2000" i="0" dirty="0" smtClean="0">
              <a:solidFill>
                <a:srgbClr val="000000"/>
              </a:solidFill>
            </a:endParaRPr>
          </a:p>
          <a:p>
            <a:pPr lvl="0"/>
            <a:endParaRPr lang="en-US" altLang="zh-CN" sz="2000" i="0" dirty="0">
              <a:solidFill>
                <a:srgbClr val="000000"/>
              </a:solidFill>
            </a:endParaRPr>
          </a:p>
          <a:p>
            <a:pPr lvl="0"/>
            <a:r>
              <a:rPr lang="en-US" altLang="zh-CN" sz="2000" i="0" dirty="0" smtClean="0">
                <a:solidFill>
                  <a:srgbClr val="000000"/>
                </a:solidFill>
              </a:rPr>
              <a:t>【</a:t>
            </a:r>
            <a:r>
              <a:rPr lang="zh-CN" altLang="en-US" sz="2000" i="0" dirty="0" smtClean="0">
                <a:solidFill>
                  <a:srgbClr val="000000"/>
                </a:solidFill>
              </a:rPr>
              <a:t>例</a:t>
            </a:r>
            <a:r>
              <a:rPr lang="en-US" altLang="zh-CN" sz="2000" i="0" dirty="0" smtClean="0">
                <a:solidFill>
                  <a:srgbClr val="000000"/>
                </a:solidFill>
              </a:rPr>
              <a:t>】Water waves are propagated in the form of a sine ware, </a:t>
            </a:r>
            <a:r>
              <a:rPr lang="en-US" altLang="zh-CN" sz="2000" i="0" u="sng" dirty="0" smtClean="0">
                <a:solidFill>
                  <a:srgbClr val="FF0000"/>
                </a:solidFill>
              </a:rPr>
              <a:t>as</a:t>
            </a:r>
            <a:r>
              <a:rPr lang="en-US" altLang="zh-CN" sz="2000" i="0" u="sng" dirty="0" smtClean="0">
                <a:solidFill>
                  <a:srgbClr val="000000"/>
                </a:solidFill>
              </a:rPr>
              <a:t> are electromagnetic (</a:t>
            </a:r>
            <a:r>
              <a:rPr lang="zh-CN" altLang="en-US" sz="2000" i="0" u="sng" dirty="0" smtClean="0">
                <a:solidFill>
                  <a:srgbClr val="000000"/>
                </a:solidFill>
              </a:rPr>
              <a:t>地磁波</a:t>
            </a:r>
            <a:r>
              <a:rPr lang="en-US" altLang="zh-CN" sz="2000" i="0" u="sng" dirty="0" smtClean="0">
                <a:solidFill>
                  <a:srgbClr val="000000"/>
                </a:solidFill>
              </a:rPr>
              <a:t>) wares.</a:t>
            </a:r>
            <a:endParaRPr lang="zh-CN" altLang="en-US" sz="2000" i="0" u="sng" dirty="0">
              <a:solidFill>
                <a:srgbClr val="000000"/>
              </a:solidFill>
            </a:endParaRPr>
          </a:p>
        </p:txBody>
      </p:sp>
      <p:sp>
        <p:nvSpPr>
          <p:cNvPr id="8" name="矩形 7"/>
          <p:cNvSpPr/>
          <p:nvPr/>
        </p:nvSpPr>
        <p:spPr>
          <a:xfrm>
            <a:off x="653311" y="764704"/>
            <a:ext cx="8023145" cy="236988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Virtually all countries now depend on complex computer based systems. </a:t>
            </a:r>
            <a:r>
              <a:rPr kumimoji="0" lang="en-US" altLang="zh-CN" sz="2000" i="0" u="none" strike="noStrike" kern="100" cap="none" spc="0" normalizeH="0" baseline="0" noProof="0" dirty="0">
                <a:ln>
                  <a:noFill/>
                </a:ln>
                <a:solidFill>
                  <a:schemeClr val="bg1">
                    <a:lumMod val="50000"/>
                  </a:schemeClr>
                </a:solidFill>
                <a:effectLst/>
                <a:uLnTx/>
                <a:uFillTx/>
                <a:latin typeface="Times New Roman"/>
                <a:ea typeface="黑体"/>
                <a:cs typeface="+mn-cs"/>
              </a:rPr>
              <a:t>National infrastructures [ˈ</a:t>
            </a:r>
            <a:r>
              <a:rPr kumimoji="0" lang="en-US" altLang="zh-CN" sz="2000" i="0" u="none" strike="noStrike" kern="100" cap="none" spc="0" normalizeH="0" baseline="0" noProof="0" dirty="0" err="1">
                <a:ln>
                  <a:noFill/>
                </a:ln>
                <a:solidFill>
                  <a:schemeClr val="bg1">
                    <a:lumMod val="50000"/>
                  </a:schemeClr>
                </a:solidFill>
                <a:effectLst/>
                <a:uLnTx/>
                <a:uFillTx/>
                <a:latin typeface="Times New Roman"/>
                <a:ea typeface="黑体"/>
                <a:cs typeface="+mn-cs"/>
              </a:rPr>
              <a:t>ɪnfrəstrʌktʃər</a:t>
            </a:r>
            <a:r>
              <a:rPr kumimoji="0" lang="en-US" altLang="zh-CN" sz="2000" i="0" u="none" strike="noStrike" kern="100" cap="none" spc="0" normalizeH="0" baseline="0" noProof="0" dirty="0">
                <a:ln>
                  <a:noFill/>
                </a:ln>
                <a:solidFill>
                  <a:schemeClr val="bg1">
                    <a:lumMod val="50000"/>
                  </a:schemeClr>
                </a:solidFill>
                <a:effectLst/>
                <a:uLnTx/>
                <a:uFillTx/>
                <a:latin typeface="Times New Roman"/>
                <a:ea typeface="黑体"/>
                <a:cs typeface="+mn-cs"/>
              </a:rPr>
              <a:t>] and utilities [</a:t>
            </a:r>
            <a:r>
              <a:rPr kumimoji="0" lang="en-US" altLang="zh-CN" sz="2000" i="0" u="none" strike="noStrike" kern="100" cap="none" spc="0" normalizeH="0" baseline="0" noProof="0" dirty="0" err="1">
                <a:ln>
                  <a:noFill/>
                </a:ln>
                <a:solidFill>
                  <a:schemeClr val="bg1">
                    <a:lumMod val="50000"/>
                  </a:schemeClr>
                </a:solidFill>
                <a:effectLst/>
                <a:uLnTx/>
                <a:uFillTx/>
                <a:latin typeface="Times New Roman"/>
                <a:ea typeface="黑体"/>
                <a:cs typeface="+mn-cs"/>
              </a:rPr>
              <a:t>ju</a:t>
            </a:r>
            <a:r>
              <a:rPr kumimoji="0" lang="en-US" altLang="zh-CN" sz="2000" i="0" u="none" strike="noStrike" kern="100" cap="none" spc="0" normalizeH="0" baseline="0" noProof="0" dirty="0">
                <a:ln>
                  <a:noFill/>
                </a:ln>
                <a:solidFill>
                  <a:schemeClr val="bg1">
                    <a:lumMod val="50000"/>
                  </a:schemeClr>
                </a:solidFill>
                <a:effectLst/>
                <a:uLnTx/>
                <a:uFillTx/>
                <a:latin typeface="Times New Roman"/>
                <a:ea typeface="黑体"/>
                <a:cs typeface="+mn-cs"/>
              </a:rPr>
              <a:t>ːˈ</a:t>
            </a:r>
            <a:r>
              <a:rPr kumimoji="0" lang="en-US" altLang="zh-CN" sz="2000" i="0" u="none" strike="noStrike" kern="100" cap="none" spc="0" normalizeH="0" baseline="0" noProof="0" dirty="0" err="1">
                <a:ln>
                  <a:noFill/>
                </a:ln>
                <a:solidFill>
                  <a:schemeClr val="bg1">
                    <a:lumMod val="50000"/>
                  </a:schemeClr>
                </a:solidFill>
                <a:effectLst/>
                <a:uLnTx/>
                <a:uFillTx/>
                <a:latin typeface="Times New Roman"/>
                <a:ea typeface="黑体"/>
                <a:cs typeface="+mn-cs"/>
              </a:rPr>
              <a:t>tɪləti</a:t>
            </a:r>
            <a:r>
              <a:rPr kumimoji="0" lang="en-US" altLang="zh-CN" sz="2000" i="0" u="none" strike="noStrike" kern="100" cap="none" spc="0" normalizeH="0" baseline="0" noProof="0" dirty="0">
                <a:ln>
                  <a:noFill/>
                </a:ln>
                <a:solidFill>
                  <a:schemeClr val="bg1">
                    <a:lumMod val="50000"/>
                  </a:schemeClr>
                </a:solidFill>
                <a:effectLst/>
                <a:uLnTx/>
                <a:uFillTx/>
                <a:latin typeface="Times New Roman"/>
                <a:ea typeface="黑体"/>
                <a:cs typeface="+mn-cs"/>
              </a:rPr>
              <a:t>] rely on computer based systems and most electrical products include a computer and controlling software. </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Industrial manufacturing and distribution is completely </a:t>
            </a:r>
            <a:r>
              <a:rPr kumimoji="0" lang="en-US" altLang="zh-CN" sz="2800" b="1" i="0" u="none" strike="noStrike" kern="100" cap="none" spc="0" normalizeH="0" baseline="0" noProof="0" dirty="0">
                <a:ln>
                  <a:noFill/>
                </a:ln>
                <a:solidFill>
                  <a:srgbClr val="FF0000"/>
                </a:solidFill>
                <a:effectLst/>
                <a:uLnTx/>
                <a:uFillTx/>
                <a:latin typeface="Times New Roman"/>
                <a:ea typeface="黑体"/>
                <a:cs typeface="+mn-cs"/>
              </a:rPr>
              <a:t>computerized</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 </a:t>
            </a:r>
            <a:r>
              <a:rPr kumimoji="0" lang="en-US" altLang="zh-CN" sz="2000" b="1" i="0" u="sng" strike="noStrike" kern="100" cap="none" spc="0" normalizeH="0" baseline="0" noProof="0" dirty="0">
                <a:ln>
                  <a:noFill/>
                </a:ln>
                <a:solidFill>
                  <a:srgbClr val="FF0000"/>
                </a:solidFill>
                <a:effectLst/>
                <a:uLnTx/>
                <a:uFillTx/>
                <a:latin typeface="Times New Roman"/>
                <a:ea typeface="黑体"/>
                <a:cs typeface="+mn-cs"/>
              </a:rPr>
              <a:t>as</a:t>
            </a:r>
            <a:r>
              <a:rPr kumimoji="0" lang="en-US" altLang="zh-CN" sz="2000" b="1" i="0" u="sng" strike="noStrike" kern="100" cap="none" spc="0" normalizeH="0" baseline="0" noProof="0" dirty="0">
                <a:ln>
                  <a:noFill/>
                </a:ln>
                <a:solidFill>
                  <a:schemeClr val="tx1"/>
                </a:solidFill>
                <a:effectLst/>
                <a:uLnTx/>
                <a:uFillTx/>
                <a:latin typeface="Times New Roman"/>
                <a:ea typeface="黑体"/>
                <a:cs typeface="+mn-cs"/>
              </a:rPr>
              <a:t> is the financial system</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 </a:t>
            </a:r>
            <a:r>
              <a:rPr kumimoji="0" lang="en-US" altLang="zh-CN" sz="2000" b="0" i="0" u="none" strike="noStrike" kern="100" cap="none" spc="0" normalizeH="0" baseline="0" noProof="0" dirty="0">
                <a:ln>
                  <a:noFill/>
                </a:ln>
                <a:solidFill>
                  <a:srgbClr val="FFFFFF">
                    <a:lumMod val="95000"/>
                  </a:srgbClr>
                </a:solidFill>
                <a:effectLst/>
                <a:uLnTx/>
                <a:uFillTx/>
                <a:latin typeface="Times New Roman"/>
                <a:ea typeface="黑体"/>
                <a:cs typeface="+mn-cs"/>
              </a:rPr>
              <a:t>Therefore, producing and maintaining software cost-effectively is essential [</a:t>
            </a:r>
            <a:r>
              <a:rPr kumimoji="0" lang="en-US" altLang="zh-CN" sz="2000" b="0" i="0" u="none" strike="noStrike" kern="100" cap="none" spc="0" normalizeH="0" baseline="0" noProof="0" dirty="0" err="1">
                <a:ln>
                  <a:noFill/>
                </a:ln>
                <a:solidFill>
                  <a:srgbClr val="FFFFFF">
                    <a:lumMod val="95000"/>
                  </a:srgbClr>
                </a:solidFill>
                <a:effectLst/>
                <a:uLnTx/>
                <a:uFillTx/>
                <a:latin typeface="Times New Roman"/>
                <a:ea typeface="黑体"/>
                <a:cs typeface="+mn-cs"/>
              </a:rPr>
              <a:t>ɪˈsenʃl</a:t>
            </a:r>
            <a:r>
              <a:rPr kumimoji="0" lang="en-US" altLang="zh-CN" sz="2000" b="0" i="0" u="none" strike="noStrike" kern="100" cap="none" spc="0" normalizeH="0" baseline="0" noProof="0" dirty="0">
                <a:ln>
                  <a:noFill/>
                </a:ln>
                <a:solidFill>
                  <a:srgbClr val="FFFFFF">
                    <a:lumMod val="95000"/>
                  </a:srgbClr>
                </a:solidFill>
                <a:effectLst/>
                <a:uLnTx/>
                <a:uFillTx/>
                <a:latin typeface="Times New Roman"/>
                <a:ea typeface="黑体"/>
                <a:cs typeface="+mn-cs"/>
              </a:rPr>
              <a:t>] for the functioning of national and international economies.</a:t>
            </a:r>
            <a:endParaRPr kumimoji="0" lang="zh-CN" altLang="en-US" sz="2000" b="0" i="0" u="none" strike="noStrike" kern="1200" cap="none" spc="0" normalizeH="0" baseline="0" noProof="0" dirty="0">
              <a:ln>
                <a:noFill/>
              </a:ln>
              <a:solidFill>
                <a:srgbClr val="FFFFFF">
                  <a:lumMod val="95000"/>
                </a:srgbClr>
              </a:solidFill>
              <a:effectLst/>
              <a:uLnTx/>
              <a:uFillTx/>
              <a:latin typeface="Times New Roman"/>
              <a:ea typeface="黑体"/>
              <a:cs typeface="+mn-cs"/>
            </a:endParaRPr>
          </a:p>
        </p:txBody>
      </p:sp>
    </p:spTree>
    <p:extLst>
      <p:ext uri="{BB962C8B-B14F-4D97-AF65-F5344CB8AC3E}">
        <p14:creationId xmlns:p14="http://schemas.microsoft.com/office/powerpoint/2010/main" val="1814979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189905"/>
            <a:ext cx="8001000" cy="4967287"/>
          </a:xfrm>
        </p:spPr>
        <p:txBody>
          <a:bodyPr/>
          <a:lstStyle/>
          <a:p>
            <a:r>
              <a:rPr lang="en-US" altLang="zh-CN" dirty="0" smtClean="0"/>
              <a:t>The </a:t>
            </a:r>
            <a:r>
              <a:rPr lang="en-US" altLang="zh-CN" dirty="0" smtClean="0">
                <a:solidFill>
                  <a:srgbClr val="FF0000"/>
                </a:solidFill>
              </a:rPr>
              <a:t>1</a:t>
            </a:r>
            <a:r>
              <a:rPr lang="en-US" altLang="zh-CN" baseline="30000" dirty="0" smtClean="0">
                <a:solidFill>
                  <a:srgbClr val="FF0000"/>
                </a:solidFill>
              </a:rPr>
              <a:t>st</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矩形 5"/>
          <p:cNvSpPr/>
          <p:nvPr/>
        </p:nvSpPr>
        <p:spPr>
          <a:xfrm>
            <a:off x="653312" y="3342471"/>
            <a:ext cx="8023144" cy="224676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kumimoji="0" lang="en-US" altLang="zh-CN" sz="2000" b="0" i="0" u="none" strike="noStrike" kern="1200" cap="none" spc="0" normalizeH="0" baseline="0" noProof="0" dirty="0" smtClean="0">
                <a:ln>
                  <a:noFill/>
                </a:ln>
                <a:solidFill>
                  <a:srgbClr val="000000"/>
                </a:solidFill>
                <a:effectLst/>
                <a:uLnTx/>
                <a:uFillTx/>
                <a:latin typeface="Times New Roman"/>
                <a:ea typeface="黑体"/>
                <a:cs typeface="+mn-cs"/>
              </a:rPr>
              <a:t>cost-effective </a:t>
            </a:r>
            <a:r>
              <a:rPr kumimoji="0" lang="zh-CN" altLang="en-US" sz="2000" b="0" i="0" u="none" strike="noStrike" kern="1200" cap="none" spc="0" normalizeH="0" baseline="0" noProof="0" dirty="0" smtClean="0">
                <a:ln>
                  <a:noFill/>
                </a:ln>
                <a:solidFill>
                  <a:srgbClr val="000000"/>
                </a:solidFill>
                <a:effectLst/>
                <a:uLnTx/>
                <a:uFillTx/>
                <a:latin typeface="Times New Roman"/>
                <a:ea typeface="黑体"/>
                <a:cs typeface="+mn-cs"/>
              </a:rPr>
              <a:t>或者 </a:t>
            </a:r>
            <a:r>
              <a:rPr kumimoji="0" lang="en-US" altLang="zh-CN" sz="2000" b="0" i="0" u="none" strike="noStrike" kern="1200" cap="none" spc="0" normalizeH="0" baseline="0" noProof="0" dirty="0" smtClean="0">
                <a:ln>
                  <a:noFill/>
                </a:ln>
                <a:solidFill>
                  <a:srgbClr val="000000"/>
                </a:solidFill>
                <a:effectLst/>
                <a:uLnTx/>
                <a:uFillTx/>
                <a:latin typeface="Times New Roman"/>
                <a:ea typeface="黑体"/>
                <a:cs typeface="+mn-cs"/>
              </a:rPr>
              <a:t>cost effective</a:t>
            </a:r>
            <a:r>
              <a:rPr lang="zh-CN" altLang="en-US" sz="2000" i="0" dirty="0" smtClean="0">
                <a:solidFill>
                  <a:srgbClr val="000000"/>
                </a:solidFill>
                <a:latin typeface="Times New Roman"/>
                <a:ea typeface="黑体"/>
              </a:rPr>
              <a:t>：具有成本效益的</a:t>
            </a:r>
            <a:r>
              <a:rPr lang="zh-CN" altLang="en-US" sz="2000" i="0" dirty="0" smtClean="0">
                <a:solidFill>
                  <a:srgbClr val="000000"/>
                </a:solidFill>
              </a:rPr>
              <a:t>。</a:t>
            </a:r>
            <a:endParaRPr lang="en-US" altLang="zh-CN" sz="2000" i="0" dirty="0" smtClean="0">
              <a:solidFill>
                <a:srgbClr val="000000"/>
              </a:solidFill>
            </a:endParaRPr>
          </a:p>
          <a:p>
            <a:pPr lvl="0"/>
            <a:endParaRPr kumimoji="0" lang="en-US" altLang="zh-CN" sz="2000" b="0" i="0" u="none" strike="noStrike" kern="1200" cap="none" spc="0" normalizeH="0" baseline="0" noProof="0" dirty="0">
              <a:ln>
                <a:noFill/>
              </a:ln>
              <a:solidFill>
                <a:srgbClr val="000000"/>
              </a:solidFill>
              <a:effectLst/>
              <a:uLnTx/>
              <a:uFillTx/>
              <a:latin typeface="Times New Roman"/>
              <a:ea typeface="黑体"/>
              <a:cs typeface="+mn-cs"/>
            </a:endParaRPr>
          </a:p>
          <a:p>
            <a:pPr lvl="0"/>
            <a:r>
              <a:rPr lang="zh-CN" altLang="en-US" sz="2000" i="0" dirty="0" smtClean="0">
                <a:solidFill>
                  <a:srgbClr val="000000"/>
                </a:solidFill>
                <a:latin typeface="Times New Roman"/>
                <a:ea typeface="黑体"/>
              </a:rPr>
              <a:t>类似的合成词有：</a:t>
            </a:r>
            <a:endParaRPr lang="en-US" altLang="zh-CN" sz="2000" i="0" dirty="0" smtClean="0">
              <a:solidFill>
                <a:srgbClr val="000000"/>
              </a:solidFill>
              <a:latin typeface="Times New Roman"/>
              <a:ea typeface="黑体"/>
            </a:endParaRPr>
          </a:p>
          <a:p>
            <a:pPr lvl="0"/>
            <a:r>
              <a:rPr lang="en-US" altLang="zh-CN" sz="2000" i="0" dirty="0" smtClean="0">
                <a:solidFill>
                  <a:srgbClr val="000000"/>
                </a:solidFill>
                <a:latin typeface="Times New Roman"/>
                <a:ea typeface="黑体"/>
              </a:rPr>
              <a:t>energy efficient</a:t>
            </a:r>
          </a:p>
          <a:p>
            <a:pPr lvl="0"/>
            <a:r>
              <a:rPr lang="en-US" altLang="zh-CN" sz="2000" i="0" dirty="0" smtClean="0">
                <a:solidFill>
                  <a:srgbClr val="000000"/>
                </a:solidFill>
                <a:latin typeface="Times New Roman"/>
                <a:ea typeface="黑体"/>
              </a:rPr>
              <a:t>energy saving</a:t>
            </a:r>
          </a:p>
          <a:p>
            <a:pPr lvl="0"/>
            <a:r>
              <a:rPr lang="en-US" altLang="zh-CN" sz="2000" i="0" dirty="0" smtClean="0">
                <a:solidFill>
                  <a:srgbClr val="000000"/>
                </a:solidFill>
                <a:latin typeface="Times New Roman"/>
                <a:ea typeface="黑体"/>
              </a:rPr>
              <a:t>time saving</a:t>
            </a:r>
          </a:p>
          <a:p>
            <a:pPr lvl="0"/>
            <a:r>
              <a:rPr lang="en-US" altLang="zh-CN" sz="2000" i="0" dirty="0" smtClean="0">
                <a:solidFill>
                  <a:srgbClr val="000000"/>
                </a:solidFill>
                <a:latin typeface="Times New Roman"/>
                <a:ea typeface="黑体"/>
              </a:rPr>
              <a:t>time consuming</a:t>
            </a:r>
            <a:endParaRPr kumimoji="0" lang="zh-CN" altLang="en-US" sz="2000" b="0" i="0" u="none" strike="noStrike" kern="1200" cap="none" spc="0" normalizeH="0" baseline="0" noProof="0" dirty="0">
              <a:ln>
                <a:noFill/>
              </a:ln>
              <a:solidFill>
                <a:srgbClr val="000000"/>
              </a:solidFill>
              <a:effectLst/>
              <a:uLnTx/>
              <a:uFillTx/>
              <a:latin typeface="Times New Roman"/>
              <a:ea typeface="黑体"/>
              <a:cs typeface="+mn-cs"/>
            </a:endParaRPr>
          </a:p>
        </p:txBody>
      </p:sp>
      <p:sp>
        <p:nvSpPr>
          <p:cNvPr id="8" name="矩形 7"/>
          <p:cNvSpPr/>
          <p:nvPr/>
        </p:nvSpPr>
        <p:spPr>
          <a:xfrm>
            <a:off x="653311" y="764704"/>
            <a:ext cx="8023145" cy="236988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Virtually all countries now depend on complex computer based systems. National infrastructures [ˈ</a:t>
            </a:r>
            <a:r>
              <a:rPr kumimoji="0" lang="en-US" altLang="zh-CN" sz="2000" b="0" i="0" u="none" strike="noStrike" kern="100" cap="none" spc="0" normalizeH="0" baseline="0" noProof="0" dirty="0" err="1">
                <a:ln>
                  <a:noFill/>
                </a:ln>
                <a:solidFill>
                  <a:srgbClr val="FFFFFF">
                    <a:lumMod val="50000"/>
                  </a:srgbClr>
                </a:solidFill>
                <a:effectLst/>
                <a:uLnTx/>
                <a:uFillTx/>
                <a:latin typeface="Times New Roman"/>
                <a:ea typeface="黑体"/>
                <a:cs typeface="+mn-cs"/>
              </a:rPr>
              <a:t>ɪnfrəstrʌktʃər</a:t>
            </a: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 and utilities [</a:t>
            </a:r>
            <a:r>
              <a:rPr kumimoji="0" lang="en-US" altLang="zh-CN" sz="2000" b="0" i="0" u="none" strike="noStrike" kern="100" cap="none" spc="0" normalizeH="0" baseline="0" noProof="0" dirty="0" err="1">
                <a:ln>
                  <a:noFill/>
                </a:ln>
                <a:solidFill>
                  <a:srgbClr val="FFFFFF">
                    <a:lumMod val="50000"/>
                  </a:srgbClr>
                </a:solidFill>
                <a:effectLst/>
                <a:uLnTx/>
                <a:uFillTx/>
                <a:latin typeface="Times New Roman"/>
                <a:ea typeface="黑体"/>
                <a:cs typeface="+mn-cs"/>
              </a:rPr>
              <a:t>ju</a:t>
            </a: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ːˈ</a:t>
            </a:r>
            <a:r>
              <a:rPr kumimoji="0" lang="en-US" altLang="zh-CN" sz="2000" b="0" i="0" u="none" strike="noStrike" kern="100" cap="none" spc="0" normalizeH="0" baseline="0" noProof="0" dirty="0" err="1">
                <a:ln>
                  <a:noFill/>
                </a:ln>
                <a:solidFill>
                  <a:srgbClr val="FFFFFF">
                    <a:lumMod val="50000"/>
                  </a:srgbClr>
                </a:solidFill>
                <a:effectLst/>
                <a:uLnTx/>
                <a:uFillTx/>
                <a:latin typeface="Times New Roman"/>
                <a:ea typeface="黑体"/>
                <a:cs typeface="+mn-cs"/>
              </a:rPr>
              <a:t>tɪləti</a:t>
            </a: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 rely on computer based systems and most electrical products include a computer and controlling software. </a:t>
            </a:r>
            <a:r>
              <a:rPr kumimoji="0" lang="en-US" altLang="zh-CN" sz="2000" i="0" u="none" strike="noStrike" kern="100" cap="none" spc="0" normalizeH="0" baseline="0" noProof="0" dirty="0">
                <a:ln>
                  <a:noFill/>
                </a:ln>
                <a:solidFill>
                  <a:schemeClr val="bg1">
                    <a:lumMod val="50000"/>
                  </a:schemeClr>
                </a:solidFill>
                <a:effectLst/>
                <a:uLnTx/>
                <a:uFillTx/>
                <a:latin typeface="Times New Roman"/>
                <a:ea typeface="黑体"/>
                <a:cs typeface="+mn-cs"/>
              </a:rPr>
              <a:t>Industrial manufacturing and distribution is completely computerized, </a:t>
            </a:r>
            <a:r>
              <a:rPr kumimoji="0" lang="en-US" altLang="zh-CN" sz="2000" i="0" strike="noStrike" kern="100" cap="none" spc="0" normalizeH="0" baseline="0" noProof="0" dirty="0">
                <a:ln>
                  <a:noFill/>
                </a:ln>
                <a:solidFill>
                  <a:schemeClr val="bg1">
                    <a:lumMod val="50000"/>
                  </a:schemeClr>
                </a:solidFill>
                <a:effectLst/>
                <a:uLnTx/>
                <a:uFillTx/>
                <a:latin typeface="Times New Roman"/>
                <a:ea typeface="黑体"/>
                <a:cs typeface="+mn-cs"/>
              </a:rPr>
              <a:t>as is the financial system</a:t>
            </a:r>
            <a:r>
              <a:rPr kumimoji="0" lang="en-US" altLang="zh-CN" sz="2000" i="0" u="none" strike="noStrike" kern="100" cap="none" spc="0" normalizeH="0" baseline="0" noProof="0" dirty="0">
                <a:ln>
                  <a:noFill/>
                </a:ln>
                <a:solidFill>
                  <a:schemeClr val="bg1">
                    <a:lumMod val="50000"/>
                  </a:schemeClr>
                </a:solidFill>
                <a:effectLst/>
                <a:uLnTx/>
                <a:uFillTx/>
                <a:latin typeface="Times New Roman"/>
                <a:ea typeface="黑体"/>
                <a:cs typeface="+mn-cs"/>
              </a:rPr>
              <a:t>. </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Therefore, producing and maintaining software </a:t>
            </a:r>
            <a:r>
              <a:rPr kumimoji="0" lang="en-US" altLang="zh-CN" sz="2800" b="1" i="0" u="none" strike="noStrike" kern="100" cap="none" spc="0" normalizeH="0" baseline="0" noProof="0" dirty="0">
                <a:ln>
                  <a:noFill/>
                </a:ln>
                <a:solidFill>
                  <a:srgbClr val="FF0000"/>
                </a:solidFill>
                <a:effectLst/>
                <a:uLnTx/>
                <a:uFillTx/>
                <a:latin typeface="Times New Roman"/>
                <a:ea typeface="黑体"/>
                <a:cs typeface="+mn-cs"/>
              </a:rPr>
              <a:t>cost-effectively</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 is essential </a:t>
            </a:r>
            <a:r>
              <a:rPr kumimoji="0" lang="en-US" altLang="zh-CN" sz="2000" b="1" i="0" u="none" strike="noStrike" kern="100" cap="none" spc="0" normalizeH="0" baseline="0" noProof="0" dirty="0">
                <a:ln>
                  <a:noFill/>
                </a:ln>
                <a:solidFill>
                  <a:srgbClr val="0070C0"/>
                </a:solidFill>
                <a:effectLst/>
                <a:uLnTx/>
                <a:uFillTx/>
                <a:latin typeface="Times New Roman"/>
                <a:ea typeface="黑体"/>
                <a:cs typeface="+mn-cs"/>
              </a:rPr>
              <a:t>[</a:t>
            </a:r>
            <a:r>
              <a:rPr kumimoji="0" lang="en-US" altLang="zh-CN" sz="2000" b="1" i="0" u="none" strike="noStrike" kern="100" cap="none" spc="0" normalizeH="0" baseline="0" noProof="0" dirty="0" err="1">
                <a:ln>
                  <a:noFill/>
                </a:ln>
                <a:solidFill>
                  <a:srgbClr val="0070C0"/>
                </a:solidFill>
                <a:effectLst/>
                <a:uLnTx/>
                <a:uFillTx/>
                <a:latin typeface="Times New Roman"/>
                <a:ea typeface="黑体"/>
                <a:cs typeface="+mn-cs"/>
              </a:rPr>
              <a:t>ɪˈsenʃl</a:t>
            </a:r>
            <a:r>
              <a:rPr kumimoji="0" lang="en-US" altLang="zh-CN" sz="2000" b="1" i="0" u="none" strike="noStrike" kern="100" cap="none" spc="0" normalizeH="0" baseline="0" noProof="0" dirty="0">
                <a:ln>
                  <a:noFill/>
                </a:ln>
                <a:solidFill>
                  <a:srgbClr val="0070C0"/>
                </a:solidFill>
                <a:effectLst/>
                <a:uLnTx/>
                <a:uFillTx/>
                <a:latin typeface="Times New Roman"/>
                <a:ea typeface="黑体"/>
                <a:cs typeface="+mn-cs"/>
              </a:rPr>
              <a:t>] </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for the functioning of national and international economies.</a:t>
            </a:r>
            <a:endParaRPr kumimoji="0" lang="zh-CN" altLang="en-US" sz="2000" b="1" i="0" u="none" strike="noStrike" kern="1200" cap="none" spc="0" normalizeH="0" baseline="0" noProof="0" dirty="0">
              <a:ln>
                <a:noFill/>
              </a:ln>
              <a:solidFill>
                <a:schemeClr val="tx1"/>
              </a:solidFill>
              <a:effectLst/>
              <a:uLnTx/>
              <a:uFillTx/>
              <a:latin typeface="Times New Roman"/>
              <a:ea typeface="黑体"/>
              <a:cs typeface="+mn-cs"/>
            </a:endParaRPr>
          </a:p>
        </p:txBody>
      </p:sp>
    </p:spTree>
    <p:extLst>
      <p:ext uri="{BB962C8B-B14F-4D97-AF65-F5344CB8AC3E}">
        <p14:creationId xmlns:p14="http://schemas.microsoft.com/office/powerpoint/2010/main" val="10482245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189905"/>
            <a:ext cx="8001000" cy="4967287"/>
          </a:xfrm>
        </p:spPr>
        <p:txBody>
          <a:bodyPr/>
          <a:lstStyle/>
          <a:p>
            <a:r>
              <a:rPr lang="en-US" altLang="zh-CN" dirty="0" smtClean="0"/>
              <a:t>The </a:t>
            </a:r>
            <a:r>
              <a:rPr lang="en-US" altLang="zh-CN" dirty="0" smtClean="0">
                <a:solidFill>
                  <a:srgbClr val="FF0000"/>
                </a:solidFill>
              </a:rPr>
              <a:t>2</a:t>
            </a:r>
            <a:r>
              <a:rPr lang="en-US" altLang="zh-CN" baseline="30000" dirty="0" smtClean="0">
                <a:solidFill>
                  <a:srgbClr val="FF0000"/>
                </a:solidFill>
              </a:rPr>
              <a:t>nd</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653311" y="764704"/>
            <a:ext cx="8023145"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kern="100" dirty="0">
                <a:solidFill>
                  <a:schemeClr val="tx1"/>
                </a:solidFill>
              </a:rPr>
              <a:t>Software engineering is an </a:t>
            </a:r>
            <a:r>
              <a:rPr lang="en-US" altLang="zh-CN" sz="2800" b="1" i="0" kern="100" dirty="0">
                <a:solidFill>
                  <a:srgbClr val="FF0000"/>
                </a:solidFill>
              </a:rPr>
              <a:t>engineering discipline </a:t>
            </a:r>
            <a:r>
              <a:rPr lang="en-US" altLang="zh-CN" sz="2000" b="1" i="0" kern="100" dirty="0">
                <a:solidFill>
                  <a:srgbClr val="0070C0"/>
                </a:solidFill>
              </a:rPr>
              <a:t>['</a:t>
            </a:r>
            <a:r>
              <a:rPr lang="en-US" altLang="zh-CN" sz="2000" b="1" i="0" kern="100" dirty="0" err="1">
                <a:solidFill>
                  <a:srgbClr val="0070C0"/>
                </a:solidFill>
              </a:rPr>
              <a:t>dɪsəplɪn</a:t>
            </a:r>
            <a:r>
              <a:rPr lang="en-US" altLang="zh-CN" sz="2000" b="1" i="0" kern="100" dirty="0">
                <a:solidFill>
                  <a:srgbClr val="0070C0"/>
                </a:solidFill>
              </a:rPr>
              <a:t>] </a:t>
            </a:r>
            <a:r>
              <a:rPr lang="en-US" altLang="zh-CN" sz="2000" b="1" i="0" kern="100" dirty="0">
                <a:solidFill>
                  <a:schemeClr val="tx1"/>
                </a:solidFill>
              </a:rPr>
              <a:t>whose focus is the cost-effective development of high-quality software systems. </a:t>
            </a:r>
            <a:r>
              <a:rPr lang="en-US" altLang="zh-CN" sz="2000" i="0" kern="100" dirty="0">
                <a:solidFill>
                  <a:schemeClr val="bg1">
                    <a:lumMod val="50000"/>
                  </a:schemeClr>
                </a:solidFill>
              </a:rPr>
              <a:t>Software is abstract and intangible [</a:t>
            </a:r>
            <a:r>
              <a:rPr lang="en-US" altLang="zh-CN" sz="2000" i="0" kern="100" dirty="0" err="1">
                <a:solidFill>
                  <a:schemeClr val="bg1">
                    <a:lumMod val="50000"/>
                  </a:schemeClr>
                </a:solidFill>
              </a:rPr>
              <a:t>ɪnˈtændʒəbl</a:t>
            </a:r>
            <a:r>
              <a:rPr lang="en-US" altLang="zh-CN" sz="2000" i="0" kern="100" dirty="0">
                <a:solidFill>
                  <a:schemeClr val="bg1">
                    <a:lumMod val="50000"/>
                  </a:schemeClr>
                </a:solidFill>
              </a:rPr>
              <a:t>]. It is not constrained [</a:t>
            </a:r>
            <a:r>
              <a:rPr lang="en-US" altLang="zh-CN" sz="2000" i="0" kern="100" dirty="0" err="1">
                <a:solidFill>
                  <a:schemeClr val="bg1">
                    <a:lumMod val="50000"/>
                  </a:schemeClr>
                </a:solidFill>
              </a:rPr>
              <a:t>kənˈstreɪn</a:t>
            </a:r>
            <a:r>
              <a:rPr lang="en-US" altLang="zh-CN" sz="2000" i="0" kern="100" dirty="0">
                <a:solidFill>
                  <a:schemeClr val="bg1">
                    <a:lumMod val="50000"/>
                  </a:schemeClr>
                </a:solidFill>
              </a:rPr>
              <a:t>] by materials or governed by physical laws or by manufacturing processes. In some ways, this simplifies software engineering as they are not physical limitations on the potential of software. However, this lack of natural constraints means that software can easily become extremely [</a:t>
            </a:r>
            <a:r>
              <a:rPr lang="en-US" altLang="zh-CN" sz="2000" i="0" kern="100" dirty="0" err="1">
                <a:solidFill>
                  <a:schemeClr val="bg1">
                    <a:lumMod val="50000"/>
                  </a:schemeClr>
                </a:solidFill>
              </a:rPr>
              <a:t>ɪkˈstriːmli</a:t>
            </a:r>
            <a:r>
              <a:rPr lang="en-US" altLang="zh-CN" sz="2000" i="0" kern="100" dirty="0">
                <a:solidFill>
                  <a:schemeClr val="bg1">
                    <a:lumMod val="50000"/>
                  </a:schemeClr>
                </a:solidFill>
              </a:rPr>
              <a:t>] complex and hence very difficult to understand.</a:t>
            </a:r>
            <a:endParaRPr kumimoji="0" lang="zh-CN" altLang="en-US" sz="2000" b="0" i="0" u="none" strike="noStrike" kern="1200" cap="none" spc="0" normalizeH="0" baseline="0" noProof="0" dirty="0">
              <a:ln>
                <a:noFill/>
              </a:ln>
              <a:solidFill>
                <a:schemeClr val="bg1">
                  <a:lumMod val="50000"/>
                </a:schemeClr>
              </a:solidFill>
              <a:effectLst/>
              <a:uLnTx/>
              <a:uFillTx/>
              <a:latin typeface="Times New Roman"/>
              <a:ea typeface="黑体"/>
            </a:endParaRPr>
          </a:p>
        </p:txBody>
      </p:sp>
      <p:sp>
        <p:nvSpPr>
          <p:cNvPr id="6" name="矩形 5"/>
          <p:cNvSpPr/>
          <p:nvPr/>
        </p:nvSpPr>
        <p:spPr>
          <a:xfrm>
            <a:off x="725320" y="3676962"/>
            <a:ext cx="8023144"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n-US" altLang="zh-CN" sz="2000" i="0" dirty="0">
                <a:solidFill>
                  <a:srgbClr val="000000"/>
                </a:solidFill>
              </a:rPr>
              <a:t>engineering </a:t>
            </a:r>
            <a:r>
              <a:rPr lang="en-US" altLang="zh-CN" sz="2000" i="0" dirty="0" smtClean="0">
                <a:solidFill>
                  <a:srgbClr val="000000"/>
                </a:solidFill>
              </a:rPr>
              <a:t>discipline</a:t>
            </a:r>
            <a:r>
              <a:rPr lang="zh-CN" altLang="en-US" sz="2000" i="0" dirty="0" smtClean="0">
                <a:solidFill>
                  <a:srgbClr val="000000"/>
                </a:solidFill>
              </a:rPr>
              <a:t>：工程学科</a:t>
            </a:r>
            <a:endParaRPr kumimoji="0" lang="zh-CN" altLang="en-US" sz="2000" b="0" i="0" u="none" strike="noStrike" kern="1200" cap="none" spc="0" normalizeH="0" baseline="0" noProof="0" dirty="0">
              <a:ln>
                <a:noFill/>
              </a:ln>
              <a:solidFill>
                <a:srgbClr val="000000"/>
              </a:solidFill>
              <a:effectLst/>
              <a:uLnTx/>
              <a:uFillTx/>
              <a:latin typeface="Times New Roman"/>
              <a:ea typeface="黑体"/>
              <a:cs typeface="+mn-cs"/>
            </a:endParaRPr>
          </a:p>
        </p:txBody>
      </p:sp>
    </p:spTree>
    <p:extLst>
      <p:ext uri="{BB962C8B-B14F-4D97-AF65-F5344CB8AC3E}">
        <p14:creationId xmlns:p14="http://schemas.microsoft.com/office/powerpoint/2010/main" val="35826963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189905"/>
            <a:ext cx="8001000" cy="4967287"/>
          </a:xfrm>
        </p:spPr>
        <p:txBody>
          <a:bodyPr/>
          <a:lstStyle/>
          <a:p>
            <a:r>
              <a:rPr lang="en-US" altLang="zh-CN" dirty="0" smtClean="0"/>
              <a:t>The </a:t>
            </a:r>
            <a:r>
              <a:rPr lang="en-US" altLang="zh-CN" dirty="0" smtClean="0">
                <a:solidFill>
                  <a:srgbClr val="FF0000"/>
                </a:solidFill>
              </a:rPr>
              <a:t>2</a:t>
            </a:r>
            <a:r>
              <a:rPr lang="en-US" altLang="zh-CN" baseline="30000" dirty="0" smtClean="0">
                <a:solidFill>
                  <a:srgbClr val="FF0000"/>
                </a:solidFill>
              </a:rPr>
              <a:t>nd</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653311" y="764704"/>
            <a:ext cx="8023145" cy="298543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Software engineering is an engineering discipline ['</a:t>
            </a:r>
            <a:r>
              <a:rPr kumimoji="0" lang="en-US" altLang="zh-CN" sz="2000" b="0" i="0" u="none" strike="noStrike" kern="100" cap="none" spc="0" normalizeH="0" baseline="0" noProof="0" dirty="0" err="1">
                <a:ln>
                  <a:noFill/>
                </a:ln>
                <a:solidFill>
                  <a:srgbClr val="FFFFFF">
                    <a:lumMod val="50000"/>
                  </a:srgbClr>
                </a:solidFill>
                <a:effectLst/>
                <a:uLnTx/>
                <a:uFillTx/>
                <a:latin typeface="Times New Roman"/>
                <a:ea typeface="黑体"/>
                <a:cs typeface="+mn-cs"/>
              </a:rPr>
              <a:t>dɪsəplɪn</a:t>
            </a: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 whose focus is the cost-effective development of high-quality software systems. </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Software is abstract and </a:t>
            </a:r>
            <a:r>
              <a:rPr kumimoji="0" lang="en-US" altLang="zh-CN" sz="2800" b="1" i="0" u="none" strike="noStrike" kern="100" cap="none" spc="0" normalizeH="0" baseline="0" noProof="0" dirty="0">
                <a:ln>
                  <a:noFill/>
                </a:ln>
                <a:solidFill>
                  <a:srgbClr val="FF0000"/>
                </a:solidFill>
                <a:effectLst/>
                <a:uLnTx/>
                <a:uFillTx/>
                <a:latin typeface="Times New Roman"/>
                <a:ea typeface="黑体"/>
                <a:cs typeface="+mn-cs"/>
              </a:rPr>
              <a:t>intangible</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 </a:t>
            </a:r>
            <a:r>
              <a:rPr kumimoji="0" lang="en-US" altLang="zh-CN" sz="2000" b="1" i="0" u="none" strike="noStrike" kern="100" cap="none" spc="0" normalizeH="0" baseline="0" noProof="0" dirty="0">
                <a:ln>
                  <a:noFill/>
                </a:ln>
                <a:solidFill>
                  <a:srgbClr val="0070C0"/>
                </a:solidFill>
                <a:effectLst/>
                <a:uLnTx/>
                <a:uFillTx/>
                <a:latin typeface="Times New Roman"/>
                <a:ea typeface="黑体"/>
                <a:cs typeface="+mn-cs"/>
              </a:rPr>
              <a:t>[</a:t>
            </a:r>
            <a:r>
              <a:rPr kumimoji="0" lang="en-US" altLang="zh-CN" sz="2000" b="1" i="0" u="none" strike="noStrike" kern="100" cap="none" spc="0" normalizeH="0" baseline="0" noProof="0" dirty="0" err="1">
                <a:ln>
                  <a:noFill/>
                </a:ln>
                <a:solidFill>
                  <a:srgbClr val="0070C0"/>
                </a:solidFill>
                <a:effectLst/>
                <a:uLnTx/>
                <a:uFillTx/>
                <a:latin typeface="Times New Roman"/>
                <a:ea typeface="黑体"/>
                <a:cs typeface="+mn-cs"/>
              </a:rPr>
              <a:t>ɪnˈtændʒəbl</a:t>
            </a:r>
            <a:r>
              <a:rPr kumimoji="0" lang="en-US" altLang="zh-CN" sz="2000" b="1" i="0" u="none" strike="noStrike" kern="100" cap="none" spc="0" normalizeH="0" baseline="0" noProof="0" dirty="0">
                <a:ln>
                  <a:noFill/>
                </a:ln>
                <a:solidFill>
                  <a:srgbClr val="0070C0"/>
                </a:solidFill>
                <a:effectLst/>
                <a:uLnTx/>
                <a:uFillTx/>
                <a:latin typeface="Times New Roman"/>
                <a:ea typeface="黑体"/>
                <a:cs typeface="+mn-cs"/>
              </a:rPr>
              <a:t>]</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 It is not constrained </a:t>
            </a:r>
            <a:r>
              <a:rPr kumimoji="0" lang="en-US" altLang="zh-CN" sz="2000" b="1" i="0" u="none" strike="noStrike" kern="100" cap="none" spc="0" normalizeH="0" baseline="0" noProof="0" dirty="0">
                <a:ln>
                  <a:noFill/>
                </a:ln>
                <a:solidFill>
                  <a:srgbClr val="0070C0"/>
                </a:solidFill>
                <a:effectLst/>
                <a:uLnTx/>
                <a:uFillTx/>
                <a:latin typeface="Times New Roman"/>
                <a:ea typeface="黑体"/>
                <a:cs typeface="+mn-cs"/>
              </a:rPr>
              <a:t>[</a:t>
            </a:r>
            <a:r>
              <a:rPr kumimoji="0" lang="en-US" altLang="zh-CN" sz="2000" b="1" i="0" u="none" strike="noStrike" kern="100" cap="none" spc="0" normalizeH="0" baseline="0" noProof="0" dirty="0" err="1">
                <a:ln>
                  <a:noFill/>
                </a:ln>
                <a:solidFill>
                  <a:srgbClr val="0070C0"/>
                </a:solidFill>
                <a:effectLst/>
                <a:uLnTx/>
                <a:uFillTx/>
                <a:latin typeface="Times New Roman"/>
                <a:ea typeface="黑体"/>
                <a:cs typeface="+mn-cs"/>
              </a:rPr>
              <a:t>kənˈstreɪn</a:t>
            </a:r>
            <a:r>
              <a:rPr kumimoji="0" lang="en-US" altLang="zh-CN" sz="2000" b="1" i="0" u="none" strike="noStrike" kern="100" cap="none" spc="0" normalizeH="0" baseline="0" noProof="0" dirty="0">
                <a:ln>
                  <a:noFill/>
                </a:ln>
                <a:solidFill>
                  <a:srgbClr val="0070C0"/>
                </a:solidFill>
                <a:effectLst/>
                <a:uLnTx/>
                <a:uFillTx/>
                <a:latin typeface="Times New Roman"/>
                <a:ea typeface="黑体"/>
                <a:cs typeface="+mn-cs"/>
              </a:rPr>
              <a:t>] </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by materials or governed by physical laws or by manufacturing processes. </a:t>
            </a: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In some ways, this simplifies software engineering as they are not physical limitations on the potential of software. However, this lack of natural constraints means that software can easily become extremely [</a:t>
            </a:r>
            <a:r>
              <a:rPr kumimoji="0" lang="en-US" altLang="zh-CN" sz="2000" b="0" i="0" u="none" strike="noStrike" kern="100" cap="none" spc="0" normalizeH="0" baseline="0" noProof="0" dirty="0" err="1">
                <a:ln>
                  <a:noFill/>
                </a:ln>
                <a:solidFill>
                  <a:srgbClr val="FFFFFF">
                    <a:lumMod val="50000"/>
                  </a:srgbClr>
                </a:solidFill>
                <a:effectLst/>
                <a:uLnTx/>
                <a:uFillTx/>
                <a:latin typeface="Times New Roman"/>
                <a:ea typeface="黑体"/>
                <a:cs typeface="+mn-cs"/>
              </a:rPr>
              <a:t>ɪkˈstriːmli</a:t>
            </a: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 complex and hence very difficult to understand.</a:t>
            </a:r>
            <a:endParaRPr kumimoji="0" lang="zh-CN" altLang="en-US" sz="2000" b="0" i="0" u="none" strike="noStrike" kern="1200" cap="none" spc="0" normalizeH="0" baseline="0" noProof="0" dirty="0">
              <a:ln>
                <a:noFill/>
              </a:ln>
              <a:solidFill>
                <a:srgbClr val="FFFFFF">
                  <a:lumMod val="50000"/>
                </a:srgbClr>
              </a:solidFill>
              <a:effectLst/>
              <a:uLnTx/>
              <a:uFillTx/>
              <a:latin typeface="Times New Roman"/>
              <a:ea typeface="黑体"/>
              <a:cs typeface="+mn-cs"/>
            </a:endParaRPr>
          </a:p>
        </p:txBody>
      </p:sp>
      <p:sp>
        <p:nvSpPr>
          <p:cNvPr id="6" name="矩形 5"/>
          <p:cNvSpPr/>
          <p:nvPr/>
        </p:nvSpPr>
        <p:spPr>
          <a:xfrm>
            <a:off x="653312" y="4056746"/>
            <a:ext cx="8023144"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n-US" altLang="zh-CN" sz="2000" i="0" dirty="0" smtClean="0">
                <a:solidFill>
                  <a:srgbClr val="000000"/>
                </a:solidFill>
              </a:rPr>
              <a:t>intangible</a:t>
            </a:r>
            <a:r>
              <a:rPr lang="zh-CN" altLang="en-US" sz="2000" i="0" dirty="0" smtClean="0">
                <a:solidFill>
                  <a:srgbClr val="000000"/>
                </a:solidFill>
              </a:rPr>
              <a:t>：无形的；难以形容</a:t>
            </a:r>
            <a:r>
              <a:rPr lang="en-US" altLang="zh-CN" sz="2000" i="0" dirty="0" smtClean="0">
                <a:solidFill>
                  <a:srgbClr val="000000"/>
                </a:solidFill>
              </a:rPr>
              <a:t>(</a:t>
            </a:r>
            <a:r>
              <a:rPr lang="zh-CN" altLang="en-US" sz="2000" i="0" dirty="0" smtClean="0">
                <a:solidFill>
                  <a:srgbClr val="000000"/>
                </a:solidFill>
              </a:rPr>
              <a:t>或理解</a:t>
            </a:r>
            <a:r>
              <a:rPr lang="en-US" altLang="zh-CN" sz="2000" i="0" dirty="0" smtClean="0">
                <a:solidFill>
                  <a:srgbClr val="000000"/>
                </a:solidFill>
              </a:rPr>
              <a:t>)</a:t>
            </a:r>
            <a:r>
              <a:rPr lang="zh-CN" altLang="en-US" sz="2000" i="0" dirty="0" smtClean="0">
                <a:solidFill>
                  <a:srgbClr val="000000"/>
                </a:solidFill>
              </a:rPr>
              <a:t>的；不易度量的</a:t>
            </a:r>
            <a:endParaRPr kumimoji="0" lang="zh-CN" altLang="en-US" sz="2000" b="0" i="0" u="none" strike="noStrike" kern="1200" cap="none" spc="0" normalizeH="0" baseline="0" noProof="0" dirty="0">
              <a:ln>
                <a:noFill/>
              </a:ln>
              <a:solidFill>
                <a:srgbClr val="000000"/>
              </a:solidFill>
              <a:effectLst/>
              <a:uLnTx/>
              <a:uFillTx/>
              <a:latin typeface="Times New Roman"/>
              <a:ea typeface="黑体"/>
              <a:cs typeface="+mn-cs"/>
            </a:endParaRPr>
          </a:p>
        </p:txBody>
      </p:sp>
    </p:spTree>
    <p:extLst>
      <p:ext uri="{BB962C8B-B14F-4D97-AF65-F5344CB8AC3E}">
        <p14:creationId xmlns:p14="http://schemas.microsoft.com/office/powerpoint/2010/main" val="18746487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189905"/>
            <a:ext cx="8001000" cy="4967287"/>
          </a:xfrm>
        </p:spPr>
        <p:txBody>
          <a:bodyPr/>
          <a:lstStyle/>
          <a:p>
            <a:r>
              <a:rPr lang="en-US" altLang="zh-CN" dirty="0" smtClean="0"/>
              <a:t>The </a:t>
            </a:r>
            <a:r>
              <a:rPr lang="en-US" altLang="zh-CN" dirty="0" smtClean="0">
                <a:solidFill>
                  <a:srgbClr val="FF0000"/>
                </a:solidFill>
              </a:rPr>
              <a:t>2</a:t>
            </a:r>
            <a:r>
              <a:rPr lang="en-US" altLang="zh-CN" baseline="30000" dirty="0" smtClean="0">
                <a:solidFill>
                  <a:srgbClr val="FF0000"/>
                </a:solidFill>
              </a:rPr>
              <a:t>nd</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653311" y="764704"/>
            <a:ext cx="8023145" cy="29238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Software engineering is an engineering discipline ['</a:t>
            </a:r>
            <a:r>
              <a:rPr kumimoji="0" lang="en-US" altLang="zh-CN" sz="2000" b="0" i="0" u="none" strike="noStrike" kern="100" cap="none" spc="0" normalizeH="0" baseline="0" noProof="0" dirty="0" err="1">
                <a:ln>
                  <a:noFill/>
                </a:ln>
                <a:solidFill>
                  <a:srgbClr val="FFFFFF">
                    <a:lumMod val="50000"/>
                  </a:srgbClr>
                </a:solidFill>
                <a:effectLst/>
                <a:uLnTx/>
                <a:uFillTx/>
                <a:latin typeface="Times New Roman"/>
                <a:ea typeface="黑体"/>
                <a:cs typeface="+mn-cs"/>
              </a:rPr>
              <a:t>dɪsəplɪn</a:t>
            </a: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 whose focus is the cost-effective development of high-quality software systems</a:t>
            </a:r>
            <a:r>
              <a:rPr kumimoji="0" lang="en-US" altLang="zh-CN" sz="2400" i="0" u="none" strike="noStrike" kern="100" cap="none" spc="0" normalizeH="0" baseline="0" noProof="0" dirty="0">
                <a:ln>
                  <a:noFill/>
                </a:ln>
                <a:solidFill>
                  <a:schemeClr val="bg1">
                    <a:lumMod val="50000"/>
                  </a:schemeClr>
                </a:solidFill>
                <a:effectLst/>
                <a:uLnTx/>
                <a:uFillTx/>
                <a:latin typeface="Times New Roman"/>
                <a:ea typeface="黑体"/>
                <a:cs typeface="+mn-cs"/>
              </a:rPr>
              <a:t>. </a:t>
            </a:r>
            <a:r>
              <a:rPr kumimoji="0" lang="en-US" altLang="zh-CN" sz="2000" i="0" u="none" strike="noStrike" kern="100" cap="none" spc="0" normalizeH="0" baseline="0" noProof="0" dirty="0">
                <a:ln>
                  <a:noFill/>
                </a:ln>
                <a:solidFill>
                  <a:schemeClr val="bg1">
                    <a:lumMod val="50000"/>
                  </a:schemeClr>
                </a:solidFill>
                <a:effectLst/>
                <a:uLnTx/>
                <a:uFillTx/>
                <a:latin typeface="Times New Roman"/>
                <a:ea typeface="黑体"/>
                <a:cs typeface="+mn-cs"/>
              </a:rPr>
              <a:t>Software is abstract and intangible [</a:t>
            </a:r>
            <a:r>
              <a:rPr kumimoji="0" lang="en-US" altLang="zh-CN" sz="2000" i="0" u="none" strike="noStrike" kern="100" cap="none" spc="0" normalizeH="0" baseline="0" noProof="0" dirty="0" err="1">
                <a:ln>
                  <a:noFill/>
                </a:ln>
                <a:solidFill>
                  <a:schemeClr val="bg1">
                    <a:lumMod val="50000"/>
                  </a:schemeClr>
                </a:solidFill>
                <a:effectLst/>
                <a:uLnTx/>
                <a:uFillTx/>
                <a:latin typeface="Times New Roman"/>
                <a:ea typeface="黑体"/>
                <a:cs typeface="+mn-cs"/>
              </a:rPr>
              <a:t>ɪnˈtændʒəbl</a:t>
            </a:r>
            <a:r>
              <a:rPr kumimoji="0" lang="en-US" altLang="zh-CN" sz="2000" i="0" u="none" strike="noStrike" kern="100" cap="none" spc="0" normalizeH="0" baseline="0" noProof="0" dirty="0">
                <a:ln>
                  <a:noFill/>
                </a:ln>
                <a:solidFill>
                  <a:schemeClr val="bg1">
                    <a:lumMod val="50000"/>
                  </a:schemeClr>
                </a:solidFill>
                <a:effectLst/>
                <a:uLnTx/>
                <a:uFillTx/>
                <a:latin typeface="Times New Roman"/>
                <a:ea typeface="黑体"/>
                <a:cs typeface="+mn-cs"/>
              </a:rPr>
              <a:t>]. It is not constrained [</a:t>
            </a:r>
            <a:r>
              <a:rPr kumimoji="0" lang="en-US" altLang="zh-CN" sz="2000" i="0" u="none" strike="noStrike" kern="100" cap="none" spc="0" normalizeH="0" baseline="0" noProof="0" dirty="0" err="1">
                <a:ln>
                  <a:noFill/>
                </a:ln>
                <a:solidFill>
                  <a:schemeClr val="bg1">
                    <a:lumMod val="50000"/>
                  </a:schemeClr>
                </a:solidFill>
                <a:effectLst/>
                <a:uLnTx/>
                <a:uFillTx/>
                <a:latin typeface="Times New Roman"/>
                <a:ea typeface="黑体"/>
                <a:cs typeface="+mn-cs"/>
              </a:rPr>
              <a:t>kənˈstreɪn</a:t>
            </a:r>
            <a:r>
              <a:rPr kumimoji="0" lang="en-US" altLang="zh-CN" sz="2000" i="0" u="none" strike="noStrike" kern="100" cap="none" spc="0" normalizeH="0" baseline="0" noProof="0" dirty="0">
                <a:ln>
                  <a:noFill/>
                </a:ln>
                <a:solidFill>
                  <a:schemeClr val="bg1">
                    <a:lumMod val="50000"/>
                  </a:schemeClr>
                </a:solidFill>
                <a:effectLst/>
                <a:uLnTx/>
                <a:uFillTx/>
                <a:latin typeface="Times New Roman"/>
                <a:ea typeface="黑体"/>
                <a:cs typeface="+mn-cs"/>
              </a:rPr>
              <a:t>] by materials or governed by physical laws or by manufacturing processes. </a:t>
            </a:r>
            <a:r>
              <a:rPr kumimoji="0" lang="en-US" altLang="zh-CN" sz="2800" b="1" i="0" u="none" strike="noStrike" kern="100" cap="none" spc="0" normalizeH="0" baseline="0" noProof="0" dirty="0">
                <a:ln>
                  <a:noFill/>
                </a:ln>
                <a:solidFill>
                  <a:srgbClr val="FF0000"/>
                </a:solidFill>
                <a:effectLst/>
                <a:uLnTx/>
                <a:uFillTx/>
                <a:latin typeface="Times New Roman"/>
                <a:ea typeface="黑体"/>
                <a:cs typeface="+mn-cs"/>
              </a:rPr>
              <a:t>In some ways</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 this simplifies software engineering </a:t>
            </a:r>
            <a:r>
              <a:rPr kumimoji="0" lang="en-US" altLang="zh-CN" sz="2800" b="1" i="0" u="none" strike="noStrike" kern="100" cap="none" spc="0" normalizeH="0" baseline="0" noProof="0" dirty="0">
                <a:ln>
                  <a:noFill/>
                </a:ln>
                <a:solidFill>
                  <a:srgbClr val="FF0000"/>
                </a:solidFill>
                <a:effectLst/>
                <a:uLnTx/>
                <a:uFillTx/>
                <a:latin typeface="Times New Roman"/>
                <a:ea typeface="黑体"/>
                <a:cs typeface="+mn-cs"/>
              </a:rPr>
              <a:t>as</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 </a:t>
            </a:r>
            <a:r>
              <a:rPr kumimoji="0" lang="en-US" altLang="zh-CN" sz="2000" b="1" i="0" u="sng" strike="noStrike" kern="100" cap="none" spc="0" normalizeH="0" baseline="0" noProof="0" dirty="0">
                <a:ln>
                  <a:noFill/>
                </a:ln>
                <a:solidFill>
                  <a:schemeClr val="tx1"/>
                </a:solidFill>
                <a:effectLst/>
                <a:uLnTx/>
                <a:uFillTx/>
                <a:latin typeface="Times New Roman"/>
                <a:ea typeface="黑体"/>
                <a:cs typeface="+mn-cs"/>
              </a:rPr>
              <a:t>they are not physical limitations on the potential of software</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a:t>
            </a: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 However, this lack of natural constraints means that software can easily become extremely [</a:t>
            </a:r>
            <a:r>
              <a:rPr kumimoji="0" lang="en-US" altLang="zh-CN" sz="2000" b="0" i="0" u="none" strike="noStrike" kern="100" cap="none" spc="0" normalizeH="0" baseline="0" noProof="0" dirty="0" err="1">
                <a:ln>
                  <a:noFill/>
                </a:ln>
                <a:solidFill>
                  <a:srgbClr val="FFFFFF">
                    <a:lumMod val="50000"/>
                  </a:srgbClr>
                </a:solidFill>
                <a:effectLst/>
                <a:uLnTx/>
                <a:uFillTx/>
                <a:latin typeface="Times New Roman"/>
                <a:ea typeface="黑体"/>
                <a:cs typeface="+mn-cs"/>
              </a:rPr>
              <a:t>ɪkˈstriːmli</a:t>
            </a: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 complex and hence very difficult to understand.</a:t>
            </a:r>
            <a:endParaRPr kumimoji="0" lang="zh-CN" altLang="en-US" sz="2000" b="0" i="0" u="none" strike="noStrike" kern="1200" cap="none" spc="0" normalizeH="0" baseline="0" noProof="0" dirty="0">
              <a:ln>
                <a:noFill/>
              </a:ln>
              <a:solidFill>
                <a:srgbClr val="FFFFFF">
                  <a:lumMod val="50000"/>
                </a:srgbClr>
              </a:solidFill>
              <a:effectLst/>
              <a:uLnTx/>
              <a:uFillTx/>
              <a:latin typeface="Times New Roman"/>
              <a:ea typeface="黑体"/>
              <a:cs typeface="+mn-cs"/>
            </a:endParaRPr>
          </a:p>
        </p:txBody>
      </p:sp>
      <p:sp>
        <p:nvSpPr>
          <p:cNvPr id="6" name="矩形 5"/>
          <p:cNvSpPr/>
          <p:nvPr/>
        </p:nvSpPr>
        <p:spPr>
          <a:xfrm>
            <a:off x="653312" y="3861048"/>
            <a:ext cx="8023144"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n-US" altLang="zh-CN" sz="2000" i="0" dirty="0">
                <a:solidFill>
                  <a:srgbClr val="000000"/>
                </a:solidFill>
              </a:rPr>
              <a:t>in some ways </a:t>
            </a:r>
            <a:r>
              <a:rPr lang="zh-CN" altLang="en-US" sz="2000" i="0" dirty="0">
                <a:solidFill>
                  <a:srgbClr val="000000"/>
                </a:solidFill>
              </a:rPr>
              <a:t>在某些方面</a:t>
            </a:r>
          </a:p>
          <a:p>
            <a:pPr lvl="0"/>
            <a:r>
              <a:rPr lang="en-US" altLang="zh-CN" sz="2000" i="0" dirty="0">
                <a:solidFill>
                  <a:srgbClr val="000000"/>
                </a:solidFill>
              </a:rPr>
              <a:t>in some cases </a:t>
            </a:r>
            <a:r>
              <a:rPr lang="zh-CN" altLang="en-US" sz="2000" i="0" dirty="0">
                <a:solidFill>
                  <a:srgbClr val="000000"/>
                </a:solidFill>
              </a:rPr>
              <a:t>在某些情况</a:t>
            </a:r>
          </a:p>
          <a:p>
            <a:pPr lvl="0"/>
            <a:r>
              <a:rPr lang="en-US" altLang="zh-CN" sz="2000" i="0" dirty="0">
                <a:solidFill>
                  <a:srgbClr val="000000"/>
                </a:solidFill>
              </a:rPr>
              <a:t>in some sense </a:t>
            </a:r>
            <a:r>
              <a:rPr lang="zh-CN" altLang="en-US" sz="2000" i="0" dirty="0">
                <a:solidFill>
                  <a:srgbClr val="000000"/>
                </a:solidFill>
              </a:rPr>
              <a:t>在某种意义上</a:t>
            </a:r>
          </a:p>
          <a:p>
            <a:pPr lvl="0"/>
            <a:r>
              <a:rPr lang="en-US" altLang="zh-CN" sz="2000" i="0" dirty="0">
                <a:solidFill>
                  <a:srgbClr val="000000"/>
                </a:solidFill>
              </a:rPr>
              <a:t>in some degree </a:t>
            </a:r>
            <a:r>
              <a:rPr lang="zh-CN" altLang="en-US" sz="2000" i="0" dirty="0">
                <a:solidFill>
                  <a:srgbClr val="000000"/>
                </a:solidFill>
              </a:rPr>
              <a:t>在某种程度上</a:t>
            </a:r>
          </a:p>
          <a:p>
            <a:pPr lvl="0"/>
            <a:r>
              <a:rPr lang="en-US" altLang="zh-CN" sz="2000" i="0" dirty="0">
                <a:solidFill>
                  <a:srgbClr val="000000"/>
                </a:solidFill>
              </a:rPr>
              <a:t>in some detail </a:t>
            </a:r>
            <a:r>
              <a:rPr lang="zh-CN" altLang="en-US" sz="2000" i="0" dirty="0">
                <a:solidFill>
                  <a:srgbClr val="000000"/>
                </a:solidFill>
              </a:rPr>
              <a:t>较为详细</a:t>
            </a:r>
          </a:p>
        </p:txBody>
      </p:sp>
      <p:sp>
        <p:nvSpPr>
          <p:cNvPr id="7" name="矩形 6"/>
          <p:cNvSpPr/>
          <p:nvPr/>
        </p:nvSpPr>
        <p:spPr>
          <a:xfrm>
            <a:off x="653312" y="5729642"/>
            <a:ext cx="8023144"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n-US" altLang="zh-CN" sz="2000" i="0" dirty="0" smtClean="0">
                <a:solidFill>
                  <a:srgbClr val="000000"/>
                </a:solidFill>
              </a:rPr>
              <a:t>as </a:t>
            </a:r>
            <a:r>
              <a:rPr lang="zh-CN" altLang="en-US" sz="2000" i="0" dirty="0" smtClean="0">
                <a:solidFill>
                  <a:srgbClr val="000000"/>
                </a:solidFill>
              </a:rPr>
              <a:t>表原因</a:t>
            </a:r>
            <a:endParaRPr lang="zh-CN" altLang="en-US" sz="2000" i="0" dirty="0">
              <a:solidFill>
                <a:srgbClr val="000000"/>
              </a:solidFill>
            </a:endParaRPr>
          </a:p>
        </p:txBody>
      </p:sp>
    </p:spTree>
    <p:extLst>
      <p:ext uri="{BB962C8B-B14F-4D97-AF65-F5344CB8AC3E}">
        <p14:creationId xmlns:p14="http://schemas.microsoft.com/office/powerpoint/2010/main" val="2116547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189905"/>
            <a:ext cx="8001000" cy="4967287"/>
          </a:xfrm>
        </p:spPr>
        <p:txBody>
          <a:bodyPr/>
          <a:lstStyle/>
          <a:p>
            <a:r>
              <a:rPr lang="en-US" altLang="zh-CN" dirty="0" smtClean="0"/>
              <a:t>The </a:t>
            </a:r>
            <a:r>
              <a:rPr lang="en-US" altLang="zh-CN" dirty="0" smtClean="0">
                <a:solidFill>
                  <a:srgbClr val="FF0000"/>
                </a:solidFill>
              </a:rPr>
              <a:t>2</a:t>
            </a:r>
            <a:r>
              <a:rPr lang="en-US" altLang="zh-CN" baseline="30000" dirty="0" smtClean="0">
                <a:solidFill>
                  <a:srgbClr val="FF0000"/>
                </a:solidFill>
              </a:rPr>
              <a:t>nd</a:t>
            </a:r>
            <a:r>
              <a:rPr lang="en-US" altLang="zh-CN" dirty="0" smtClean="0"/>
              <a:t> 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653311" y="764704"/>
            <a:ext cx="8023145" cy="261610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Software engineering is an engineering discipline ['</a:t>
            </a:r>
            <a:r>
              <a:rPr kumimoji="0" lang="en-US" altLang="zh-CN" sz="2000" b="0" i="0" u="none" strike="noStrike" kern="100" cap="none" spc="0" normalizeH="0" baseline="0" noProof="0" dirty="0" err="1">
                <a:ln>
                  <a:noFill/>
                </a:ln>
                <a:solidFill>
                  <a:srgbClr val="FFFFFF">
                    <a:lumMod val="50000"/>
                  </a:srgbClr>
                </a:solidFill>
                <a:effectLst/>
                <a:uLnTx/>
                <a:uFillTx/>
                <a:latin typeface="Times New Roman"/>
                <a:ea typeface="黑体"/>
                <a:cs typeface="+mn-cs"/>
              </a:rPr>
              <a:t>dɪsəplɪn</a:t>
            </a: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 whose focus is the cost-effective development of high-quality software systems</a:t>
            </a:r>
            <a:r>
              <a:rPr kumimoji="0" lang="en-US" altLang="zh-CN" sz="2400" b="0" i="0" u="none" strike="noStrike" kern="100" cap="none" spc="0" normalizeH="0" baseline="0" noProof="0" dirty="0">
                <a:ln>
                  <a:noFill/>
                </a:ln>
                <a:solidFill>
                  <a:srgbClr val="FFFFFF">
                    <a:lumMod val="50000"/>
                  </a:srgbClr>
                </a:solidFill>
                <a:effectLst/>
                <a:uLnTx/>
                <a:uFillTx/>
                <a:latin typeface="Times New Roman"/>
                <a:ea typeface="黑体"/>
                <a:cs typeface="+mn-cs"/>
              </a:rPr>
              <a:t>. </a:t>
            </a: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Software is abstract and intangible [</a:t>
            </a:r>
            <a:r>
              <a:rPr kumimoji="0" lang="en-US" altLang="zh-CN" sz="2000" b="0" i="0" u="none" strike="noStrike" kern="100" cap="none" spc="0" normalizeH="0" baseline="0" noProof="0" dirty="0" err="1">
                <a:ln>
                  <a:noFill/>
                </a:ln>
                <a:solidFill>
                  <a:srgbClr val="FFFFFF">
                    <a:lumMod val="50000"/>
                  </a:srgbClr>
                </a:solidFill>
                <a:effectLst/>
                <a:uLnTx/>
                <a:uFillTx/>
                <a:latin typeface="Times New Roman"/>
                <a:ea typeface="黑体"/>
                <a:cs typeface="+mn-cs"/>
              </a:rPr>
              <a:t>ɪnˈtændʒəbl</a:t>
            </a: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 It is not constrained [</a:t>
            </a:r>
            <a:r>
              <a:rPr kumimoji="0" lang="en-US" altLang="zh-CN" sz="2000" b="0" i="0" u="none" strike="noStrike" kern="100" cap="none" spc="0" normalizeH="0" baseline="0" noProof="0" dirty="0" err="1">
                <a:ln>
                  <a:noFill/>
                </a:ln>
                <a:solidFill>
                  <a:srgbClr val="FFFFFF">
                    <a:lumMod val="50000"/>
                  </a:srgbClr>
                </a:solidFill>
                <a:effectLst/>
                <a:uLnTx/>
                <a:uFillTx/>
                <a:latin typeface="Times New Roman"/>
                <a:ea typeface="黑体"/>
                <a:cs typeface="+mn-cs"/>
              </a:rPr>
              <a:t>kənˈstreɪn</a:t>
            </a: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 by materials or governed by physical laws or by manufacturing processes. In some ways, this simplifies software engineering as they are not physical limitations on the potential of software. </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However, this lack of natural constraints </a:t>
            </a:r>
            <a:r>
              <a:rPr kumimoji="0" lang="en-US" altLang="zh-CN" sz="2000" b="1" i="0" u="none" strike="noStrike" kern="100" cap="none" spc="0" normalizeH="0" baseline="0" noProof="0" dirty="0">
                <a:ln>
                  <a:noFill/>
                </a:ln>
                <a:solidFill>
                  <a:srgbClr val="FF0000"/>
                </a:solidFill>
                <a:effectLst/>
                <a:uLnTx/>
                <a:uFillTx/>
                <a:latin typeface="Times New Roman"/>
                <a:ea typeface="黑体"/>
                <a:cs typeface="+mn-cs"/>
              </a:rPr>
              <a:t>means that</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 software can easily become extremely </a:t>
            </a:r>
            <a:r>
              <a:rPr kumimoji="0" lang="en-US" altLang="zh-CN" sz="2000" b="1" i="0" u="none" strike="noStrike" kern="100" cap="none" spc="0" normalizeH="0" baseline="0" noProof="0" dirty="0">
                <a:ln>
                  <a:noFill/>
                </a:ln>
                <a:solidFill>
                  <a:srgbClr val="0070C0"/>
                </a:solidFill>
                <a:effectLst/>
                <a:uLnTx/>
                <a:uFillTx/>
                <a:latin typeface="Times New Roman"/>
                <a:ea typeface="黑体"/>
                <a:cs typeface="+mn-cs"/>
              </a:rPr>
              <a:t>[</a:t>
            </a:r>
            <a:r>
              <a:rPr kumimoji="0" lang="en-US" altLang="zh-CN" sz="2000" b="1" i="0" u="none" strike="noStrike" kern="100" cap="none" spc="0" normalizeH="0" baseline="0" noProof="0" dirty="0" err="1">
                <a:ln>
                  <a:noFill/>
                </a:ln>
                <a:solidFill>
                  <a:srgbClr val="0070C0"/>
                </a:solidFill>
                <a:effectLst/>
                <a:uLnTx/>
                <a:uFillTx/>
                <a:latin typeface="Times New Roman"/>
                <a:ea typeface="黑体"/>
                <a:cs typeface="+mn-cs"/>
              </a:rPr>
              <a:t>ɪkˈstriːmli</a:t>
            </a:r>
            <a:r>
              <a:rPr kumimoji="0" lang="en-US" altLang="zh-CN" sz="2000" b="1" i="0" u="none" strike="noStrike" kern="100" cap="none" spc="0" normalizeH="0" baseline="0" noProof="0" dirty="0">
                <a:ln>
                  <a:noFill/>
                </a:ln>
                <a:solidFill>
                  <a:srgbClr val="0070C0"/>
                </a:solidFill>
                <a:effectLst/>
                <a:uLnTx/>
                <a:uFillTx/>
                <a:latin typeface="Times New Roman"/>
                <a:ea typeface="黑体"/>
                <a:cs typeface="+mn-cs"/>
              </a:rPr>
              <a:t>] </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complex and hence very difficult to understand.</a:t>
            </a:r>
            <a:endParaRPr kumimoji="0" lang="zh-CN" altLang="en-US" sz="2000" b="1" i="0" u="none" strike="noStrike" kern="1200" cap="none" spc="0" normalizeH="0" baseline="0" noProof="0" dirty="0">
              <a:ln>
                <a:noFill/>
              </a:ln>
              <a:solidFill>
                <a:schemeClr val="tx1"/>
              </a:solidFill>
              <a:effectLst/>
              <a:uLnTx/>
              <a:uFillTx/>
              <a:latin typeface="Times New Roman"/>
              <a:ea typeface="黑体"/>
              <a:cs typeface="+mn-cs"/>
            </a:endParaRPr>
          </a:p>
        </p:txBody>
      </p:sp>
    </p:spTree>
    <p:extLst>
      <p:ext uri="{BB962C8B-B14F-4D97-AF65-F5344CB8AC3E}">
        <p14:creationId xmlns:p14="http://schemas.microsoft.com/office/powerpoint/2010/main" val="423394094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189905"/>
            <a:ext cx="8001000" cy="4967287"/>
          </a:xfrm>
        </p:spPr>
        <p:txBody>
          <a:bodyPr/>
          <a:lstStyle/>
          <a:p>
            <a:r>
              <a:rPr lang="en-US" altLang="zh-CN" dirty="0" smtClean="0"/>
              <a:t>The </a:t>
            </a:r>
            <a:r>
              <a:rPr lang="en-US" altLang="zh-CN" dirty="0" smtClean="0">
                <a:solidFill>
                  <a:srgbClr val="FF0000"/>
                </a:solidFill>
              </a:rPr>
              <a:t>3</a:t>
            </a:r>
            <a:r>
              <a:rPr lang="en-US" altLang="zh-CN" baseline="30000" dirty="0" smtClean="0">
                <a:solidFill>
                  <a:srgbClr val="FF0000"/>
                </a:solidFill>
              </a:rPr>
              <a:t>rd</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653311" y="822191"/>
            <a:ext cx="8023145"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kern="100" dirty="0">
                <a:solidFill>
                  <a:schemeClr val="tx1"/>
                </a:solidFill>
              </a:rPr>
              <a:t>The notion of software engineering was first proposed in 1968 at a conference </a:t>
            </a:r>
            <a:r>
              <a:rPr lang="en-US" altLang="zh-CN" sz="2000" b="1" i="0" u="sng" kern="100" dirty="0">
                <a:solidFill>
                  <a:srgbClr val="7030A0"/>
                </a:solidFill>
              </a:rPr>
              <a:t>held to discuss what was then called the software crisis</a:t>
            </a:r>
            <a:r>
              <a:rPr lang="en-US" altLang="zh-CN" sz="2000" b="1" i="0" kern="100" dirty="0">
                <a:solidFill>
                  <a:schemeClr val="tx1"/>
                </a:solidFill>
              </a:rPr>
              <a:t>. </a:t>
            </a:r>
            <a:r>
              <a:rPr lang="en-US" altLang="zh-CN" sz="2000" i="0" kern="100" dirty="0">
                <a:solidFill>
                  <a:srgbClr val="FFFFFF">
                    <a:lumMod val="50000"/>
                  </a:srgbClr>
                </a:solidFill>
              </a:rPr>
              <a:t>This software crisis resulted directly from the introduction of new computer hardware based on integrated [ˈ</a:t>
            </a:r>
            <a:r>
              <a:rPr lang="en-US" altLang="zh-CN" sz="2000" i="0" kern="100" dirty="0" err="1">
                <a:solidFill>
                  <a:srgbClr val="FFFFFF">
                    <a:lumMod val="50000"/>
                  </a:srgbClr>
                </a:solidFill>
              </a:rPr>
              <a:t>ɪntɪɡreɪtɪd</a:t>
            </a:r>
            <a:r>
              <a:rPr lang="en-US" altLang="zh-CN" sz="2000" i="0" kern="100" dirty="0">
                <a:solidFill>
                  <a:srgbClr val="FFFFFF">
                    <a:lumMod val="50000"/>
                  </a:srgbClr>
                </a:solidFill>
              </a:rPr>
              <a:t>] circuits. Their power made hitherto [ˌ</a:t>
            </a:r>
            <a:r>
              <a:rPr lang="en-US" altLang="zh-CN" sz="2000" i="0" kern="100" dirty="0" err="1">
                <a:solidFill>
                  <a:srgbClr val="FFFFFF">
                    <a:lumMod val="50000"/>
                  </a:srgbClr>
                </a:solidFill>
              </a:rPr>
              <a:t>hɪðərˈtu</a:t>
            </a:r>
            <a:r>
              <a:rPr lang="en-US" altLang="zh-CN" sz="2000" i="0" kern="100" dirty="0">
                <a:solidFill>
                  <a:srgbClr val="FFFFFF">
                    <a:lumMod val="50000"/>
                  </a:srgbClr>
                </a:solidFill>
              </a:rPr>
              <a:t>ː] unrealizable computer applications a feasible proposition [ˌ</a:t>
            </a:r>
            <a:r>
              <a:rPr lang="en-US" altLang="zh-CN" sz="2000" i="0" kern="100" dirty="0" err="1">
                <a:solidFill>
                  <a:srgbClr val="FFFFFF">
                    <a:lumMod val="50000"/>
                  </a:srgbClr>
                </a:solidFill>
              </a:rPr>
              <a:t>prɑːpəˈzɪʃn</a:t>
            </a:r>
            <a:r>
              <a:rPr lang="en-US" altLang="zh-CN" sz="2000" i="0" kern="100" dirty="0">
                <a:solidFill>
                  <a:srgbClr val="FFFFFF">
                    <a:lumMod val="50000"/>
                  </a:srgbClr>
                </a:solidFill>
              </a:rPr>
              <a:t>]. The resulting software was orders of magnitude larger and more complex than previous software systems.</a:t>
            </a:r>
            <a:endParaRPr kumimoji="0" lang="zh-CN" altLang="en-US" sz="2000" b="0" i="0" u="none" strike="noStrike" kern="1200" cap="none" spc="0" normalizeH="0" baseline="0" noProof="0" dirty="0">
              <a:ln>
                <a:noFill/>
              </a:ln>
              <a:solidFill>
                <a:srgbClr val="FFFFFF">
                  <a:lumMod val="50000"/>
                </a:srgbClr>
              </a:solidFill>
              <a:effectLst/>
              <a:uLnTx/>
              <a:uFillTx/>
              <a:latin typeface="Times New Roman"/>
              <a:ea typeface="黑体"/>
              <a:cs typeface="+mn-cs"/>
            </a:endParaRPr>
          </a:p>
        </p:txBody>
      </p:sp>
      <p:sp>
        <p:nvSpPr>
          <p:cNvPr id="6" name="矩形 5"/>
          <p:cNvSpPr/>
          <p:nvPr/>
        </p:nvSpPr>
        <p:spPr>
          <a:xfrm>
            <a:off x="653312" y="3429000"/>
            <a:ext cx="8023144"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i="0" dirty="0" smtClean="0">
                <a:solidFill>
                  <a:srgbClr val="000000"/>
                </a:solidFill>
                <a:latin typeface="Times New Roman"/>
                <a:ea typeface="黑体"/>
              </a:rPr>
              <a:t>分词作定语修饰前面的</a:t>
            </a:r>
            <a:r>
              <a:rPr lang="en-US" altLang="zh-CN" sz="2000" i="0" dirty="0" smtClean="0">
                <a:solidFill>
                  <a:srgbClr val="000000"/>
                </a:solidFill>
                <a:latin typeface="Times New Roman"/>
                <a:ea typeface="黑体"/>
              </a:rPr>
              <a:t>conference</a:t>
            </a:r>
            <a:endParaRPr kumimoji="0" lang="zh-CN" altLang="en-US" sz="2000" b="0" i="0" u="none" strike="noStrike" kern="1200" cap="none" spc="0" normalizeH="0" baseline="0" noProof="0" dirty="0">
              <a:ln>
                <a:noFill/>
              </a:ln>
              <a:solidFill>
                <a:srgbClr val="000000"/>
              </a:solidFill>
              <a:effectLst/>
              <a:uLnTx/>
              <a:uFillTx/>
              <a:latin typeface="Times New Roman"/>
              <a:ea typeface="黑体"/>
              <a:cs typeface="+mn-cs"/>
            </a:endParaRPr>
          </a:p>
        </p:txBody>
      </p:sp>
      <p:cxnSp>
        <p:nvCxnSpPr>
          <p:cNvPr id="7" name="直接箭头连接符 6"/>
          <p:cNvCxnSpPr/>
          <p:nvPr/>
        </p:nvCxnSpPr>
        <p:spPr bwMode="auto">
          <a:xfrm flipH="1">
            <a:off x="3131840" y="1484784"/>
            <a:ext cx="864096" cy="19442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矩形 7"/>
          <p:cNvSpPr/>
          <p:nvPr/>
        </p:nvSpPr>
        <p:spPr>
          <a:xfrm>
            <a:off x="666707" y="4027123"/>
            <a:ext cx="4444647"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1600" dirty="0"/>
              <a:t>1968</a:t>
            </a:r>
            <a:r>
              <a:rPr lang="zh-CN" altLang="en-US" sz="1600" dirty="0"/>
              <a:t>年秋季，</a:t>
            </a:r>
            <a:r>
              <a:rPr lang="en-US" altLang="zh-CN" sz="1600" dirty="0"/>
              <a:t>NATO</a:t>
            </a:r>
            <a:r>
              <a:rPr lang="zh-CN" altLang="en-US" sz="1600" dirty="0"/>
              <a:t>（北约）的科技委员会召集了近</a:t>
            </a:r>
            <a:r>
              <a:rPr lang="en-US" altLang="zh-CN" sz="1600" dirty="0"/>
              <a:t>50</a:t>
            </a:r>
            <a:r>
              <a:rPr lang="zh-CN" altLang="en-US" sz="1600" dirty="0"/>
              <a:t>名一流的编程人员、计算机科学家和工业界巨头，讨论和制定摆脱“软件危机”的对策。在那次会议上第一次提出了软件工程（</a:t>
            </a:r>
            <a:r>
              <a:rPr lang="en-US" altLang="zh-CN" sz="1600" dirty="0"/>
              <a:t>software engineering</a:t>
            </a:r>
            <a:r>
              <a:rPr lang="zh-CN" altLang="en-US" sz="1600" dirty="0"/>
              <a:t>）这个</a:t>
            </a:r>
            <a:r>
              <a:rPr lang="zh-CN" altLang="en-US" sz="1600" dirty="0" smtClean="0"/>
              <a:t>概念</a:t>
            </a:r>
            <a:r>
              <a:rPr lang="zh-CN" altLang="en-US" sz="1600" dirty="0"/>
              <a:t>。</a:t>
            </a:r>
          </a:p>
        </p:txBody>
      </p:sp>
      <p:sp>
        <p:nvSpPr>
          <p:cNvPr id="10" name="矩形 9"/>
          <p:cNvSpPr/>
          <p:nvPr/>
        </p:nvSpPr>
        <p:spPr>
          <a:xfrm>
            <a:off x="666707" y="5445224"/>
            <a:ext cx="4444647"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dirty="0">
                <a:hlinkClick r:id="rId2"/>
              </a:rPr>
              <a:t>http://</a:t>
            </a:r>
            <a:r>
              <a:rPr lang="en-US" altLang="zh-CN" sz="2000" dirty="0" smtClean="0">
                <a:hlinkClick r:id="rId2"/>
              </a:rPr>
              <a:t>homepages.cs.ncl.ac.uk/brian.randell/NATO/N1968/index.html</a:t>
            </a:r>
            <a:endParaRPr lang="en-US" altLang="zh-CN" sz="2000" dirty="0" smtClean="0"/>
          </a:p>
          <a:p>
            <a:r>
              <a:rPr lang="en-US" altLang="zh-CN" sz="2000" dirty="0"/>
              <a:t>NATO Software Engineering </a:t>
            </a:r>
            <a:r>
              <a:rPr lang="en-US" altLang="zh-CN" sz="2000" dirty="0" smtClean="0"/>
              <a:t>Conference</a:t>
            </a:r>
            <a:endParaRPr lang="en-US" altLang="zh-CN" sz="2000" dirty="0"/>
          </a:p>
          <a:p>
            <a:r>
              <a:rPr lang="en-US" altLang="zh-CN" sz="2000" dirty="0" err="1"/>
              <a:t>Garmisch</a:t>
            </a:r>
            <a:r>
              <a:rPr lang="en-US" altLang="zh-CN" sz="2000" dirty="0"/>
              <a:t>, Germany, 7-11 Oct 1968</a:t>
            </a:r>
            <a:endParaRPr lang="zh-CN" altLang="en-US" sz="2000" dirty="0"/>
          </a:p>
        </p:txBody>
      </p:sp>
      <p:pic>
        <p:nvPicPr>
          <p:cNvPr id="11" name="图片 10"/>
          <p:cNvPicPr>
            <a:picLocks noChangeAspect="1"/>
          </p:cNvPicPr>
          <p:nvPr/>
        </p:nvPicPr>
        <p:blipFill>
          <a:blip r:embed="rId3"/>
          <a:stretch>
            <a:fillRect/>
          </a:stretch>
        </p:blipFill>
        <p:spPr>
          <a:xfrm>
            <a:off x="5220072" y="4027123"/>
            <a:ext cx="3456384" cy="2741540"/>
          </a:xfrm>
          <a:prstGeom prst="rect">
            <a:avLst/>
          </a:prstGeom>
        </p:spPr>
      </p:pic>
    </p:spTree>
    <p:extLst>
      <p:ext uri="{BB962C8B-B14F-4D97-AF65-F5344CB8AC3E}">
        <p14:creationId xmlns:p14="http://schemas.microsoft.com/office/powerpoint/2010/main" val="23748833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Outline</a:t>
            </a:r>
            <a:endParaRPr lang="zh-CN" altLang="en-US" sz="3200" dirty="0"/>
          </a:p>
        </p:txBody>
      </p:sp>
      <p:sp>
        <p:nvSpPr>
          <p:cNvPr id="3" name="内容占位符 2"/>
          <p:cNvSpPr>
            <a:spLocks noGrp="1"/>
          </p:cNvSpPr>
          <p:nvPr>
            <p:ph idx="1"/>
          </p:nvPr>
        </p:nvSpPr>
        <p:spPr/>
        <p:txBody>
          <a:bodyPr/>
          <a:lstStyle/>
          <a:p>
            <a:r>
              <a:rPr lang="en-US" altLang="zh-CN" dirty="0" smtClean="0"/>
              <a:t>1. Part </a:t>
            </a:r>
            <a:r>
              <a:rPr lang="en-US" altLang="zh-CN" dirty="0"/>
              <a:t>1, Dialogue: Starting a Software </a:t>
            </a:r>
            <a:r>
              <a:rPr lang="en-US" altLang="zh-CN" dirty="0" smtClean="0"/>
              <a:t>Project</a:t>
            </a:r>
          </a:p>
          <a:p>
            <a:r>
              <a:rPr lang="en-US" altLang="zh-CN" dirty="0" smtClean="0">
                <a:solidFill>
                  <a:schemeClr val="bg1">
                    <a:lumMod val="95000"/>
                  </a:schemeClr>
                </a:solidFill>
              </a:rPr>
              <a:t>2</a:t>
            </a:r>
            <a:r>
              <a:rPr lang="en-US" altLang="zh-CN" dirty="0">
                <a:solidFill>
                  <a:schemeClr val="bg1">
                    <a:lumMod val="95000"/>
                  </a:schemeClr>
                </a:solidFill>
              </a:rPr>
              <a:t>. Part 2, Translating: Software Engineering</a:t>
            </a:r>
            <a:endParaRPr lang="zh-CN" altLang="en-US" dirty="0">
              <a:solidFill>
                <a:schemeClr val="bg1">
                  <a:lumMod val="95000"/>
                </a:schemeClr>
              </a:solidFill>
            </a:endParaRPr>
          </a:p>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2</a:t>
            </a:fld>
            <a:endParaRPr lang="en-US" altLang="zh-CN"/>
          </a:p>
        </p:txBody>
      </p:sp>
    </p:spTree>
    <p:extLst>
      <p:ext uri="{BB962C8B-B14F-4D97-AF65-F5344CB8AC3E}">
        <p14:creationId xmlns:p14="http://schemas.microsoft.com/office/powerpoint/2010/main" val="6556734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189905"/>
            <a:ext cx="8001000" cy="4967287"/>
          </a:xfrm>
        </p:spPr>
        <p:txBody>
          <a:bodyPr/>
          <a:lstStyle/>
          <a:p>
            <a:r>
              <a:rPr lang="en-US" altLang="zh-CN" dirty="0" smtClean="0"/>
              <a:t>The </a:t>
            </a:r>
            <a:r>
              <a:rPr lang="en-US" altLang="zh-CN" dirty="0" smtClean="0">
                <a:solidFill>
                  <a:srgbClr val="FF0000"/>
                </a:solidFill>
              </a:rPr>
              <a:t>3</a:t>
            </a:r>
            <a:r>
              <a:rPr lang="en-US" altLang="zh-CN" baseline="30000" dirty="0" smtClean="0">
                <a:solidFill>
                  <a:srgbClr val="FF0000"/>
                </a:solidFill>
              </a:rPr>
              <a:t>rd</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653311" y="822191"/>
            <a:ext cx="8023145" cy="236988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The notion of software engineering was first proposed in 1968 at a conference held to discuss what was then called the software crisis. </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This software crisis </a:t>
            </a:r>
            <a:r>
              <a:rPr kumimoji="0" lang="en-US" altLang="zh-CN" sz="2800" b="1" i="0" u="none" strike="noStrike" kern="100" cap="none" spc="0" normalizeH="0" baseline="0" noProof="0" dirty="0">
                <a:ln>
                  <a:noFill/>
                </a:ln>
                <a:solidFill>
                  <a:srgbClr val="FF0000"/>
                </a:solidFill>
                <a:effectLst/>
                <a:uLnTx/>
                <a:uFillTx/>
                <a:latin typeface="Times New Roman"/>
                <a:ea typeface="黑体"/>
                <a:cs typeface="+mn-cs"/>
              </a:rPr>
              <a:t>resulted</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 directly </a:t>
            </a:r>
            <a:r>
              <a:rPr kumimoji="0" lang="en-US" altLang="zh-CN" sz="2800" b="1" i="0" u="none" strike="noStrike" kern="100" cap="none" spc="0" normalizeH="0" baseline="0" noProof="0" dirty="0">
                <a:ln>
                  <a:noFill/>
                </a:ln>
                <a:solidFill>
                  <a:srgbClr val="FF0000"/>
                </a:solidFill>
                <a:effectLst/>
                <a:uLnTx/>
                <a:uFillTx/>
                <a:latin typeface="Times New Roman"/>
                <a:ea typeface="黑体"/>
                <a:cs typeface="+mn-cs"/>
              </a:rPr>
              <a:t>from</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 the introduction of new computer hardware based on integrated </a:t>
            </a:r>
            <a:r>
              <a:rPr kumimoji="0" lang="en-US" altLang="zh-CN" sz="2000" b="1" i="0" u="none" strike="noStrike" kern="100" cap="none" spc="0" normalizeH="0" baseline="0" noProof="0" dirty="0">
                <a:ln>
                  <a:noFill/>
                </a:ln>
                <a:solidFill>
                  <a:srgbClr val="0070C0"/>
                </a:solidFill>
                <a:effectLst/>
                <a:uLnTx/>
                <a:uFillTx/>
                <a:latin typeface="Times New Roman"/>
                <a:ea typeface="黑体"/>
                <a:cs typeface="+mn-cs"/>
              </a:rPr>
              <a:t>[ˈ</a:t>
            </a:r>
            <a:r>
              <a:rPr kumimoji="0" lang="en-US" altLang="zh-CN" sz="2000" b="1" i="0" u="none" strike="noStrike" kern="100" cap="none" spc="0" normalizeH="0" baseline="0" noProof="0" dirty="0" err="1">
                <a:ln>
                  <a:noFill/>
                </a:ln>
                <a:solidFill>
                  <a:srgbClr val="0070C0"/>
                </a:solidFill>
                <a:effectLst/>
                <a:uLnTx/>
                <a:uFillTx/>
                <a:latin typeface="Times New Roman"/>
                <a:ea typeface="黑体"/>
                <a:cs typeface="+mn-cs"/>
              </a:rPr>
              <a:t>ɪntɪɡreɪtɪd</a:t>
            </a:r>
            <a:r>
              <a:rPr kumimoji="0" lang="en-US" altLang="zh-CN" sz="2000" b="1" i="0" u="none" strike="noStrike" kern="100" cap="none" spc="0" normalizeH="0" baseline="0" noProof="0" dirty="0">
                <a:ln>
                  <a:noFill/>
                </a:ln>
                <a:solidFill>
                  <a:srgbClr val="0070C0"/>
                </a:solidFill>
                <a:effectLst/>
                <a:uLnTx/>
                <a:uFillTx/>
                <a:latin typeface="Times New Roman"/>
                <a:ea typeface="黑体"/>
                <a:cs typeface="+mn-cs"/>
              </a:rPr>
              <a:t>] </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circuits.</a:t>
            </a: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 Their power made hitherto [ˌ</a:t>
            </a:r>
            <a:r>
              <a:rPr kumimoji="0" lang="en-US" altLang="zh-CN" sz="2000" b="0" i="0" u="none" strike="noStrike" kern="100" cap="none" spc="0" normalizeH="0" baseline="0" noProof="0" dirty="0" err="1">
                <a:ln>
                  <a:noFill/>
                </a:ln>
                <a:solidFill>
                  <a:srgbClr val="FFFFFF">
                    <a:lumMod val="50000"/>
                  </a:srgbClr>
                </a:solidFill>
                <a:effectLst/>
                <a:uLnTx/>
                <a:uFillTx/>
                <a:latin typeface="Times New Roman"/>
                <a:ea typeface="黑体"/>
                <a:cs typeface="+mn-cs"/>
              </a:rPr>
              <a:t>hɪðərˈtu</a:t>
            </a: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ː] unrealizable computer applications a feasible proposition [ˌ</a:t>
            </a:r>
            <a:r>
              <a:rPr kumimoji="0" lang="en-US" altLang="zh-CN" sz="2000" b="0" i="0" u="none" strike="noStrike" kern="100" cap="none" spc="0" normalizeH="0" baseline="0" noProof="0" dirty="0" err="1">
                <a:ln>
                  <a:noFill/>
                </a:ln>
                <a:solidFill>
                  <a:srgbClr val="FFFFFF">
                    <a:lumMod val="50000"/>
                  </a:srgbClr>
                </a:solidFill>
                <a:effectLst/>
                <a:uLnTx/>
                <a:uFillTx/>
                <a:latin typeface="Times New Roman"/>
                <a:ea typeface="黑体"/>
                <a:cs typeface="+mn-cs"/>
              </a:rPr>
              <a:t>prɑːpəˈzɪʃn</a:t>
            </a: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 The resulting software was orders of magnitude larger and more complex than previous software systems.</a:t>
            </a:r>
            <a:endParaRPr kumimoji="0" lang="zh-CN" altLang="en-US" sz="2000" b="0" i="0" u="none" strike="noStrike" kern="1200" cap="none" spc="0" normalizeH="0" baseline="0" noProof="0" dirty="0">
              <a:ln>
                <a:noFill/>
              </a:ln>
              <a:solidFill>
                <a:srgbClr val="FFFFFF">
                  <a:lumMod val="50000"/>
                </a:srgbClr>
              </a:solidFill>
              <a:effectLst/>
              <a:uLnTx/>
              <a:uFillTx/>
              <a:latin typeface="Times New Roman"/>
              <a:ea typeface="黑体"/>
              <a:cs typeface="+mn-cs"/>
            </a:endParaRPr>
          </a:p>
        </p:txBody>
      </p:sp>
      <p:sp>
        <p:nvSpPr>
          <p:cNvPr id="6" name="矩形 5"/>
          <p:cNvSpPr/>
          <p:nvPr/>
        </p:nvSpPr>
        <p:spPr>
          <a:xfrm>
            <a:off x="653312" y="3356992"/>
            <a:ext cx="8023144"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n-US" altLang="zh-CN" sz="2000" i="0" dirty="0">
                <a:solidFill>
                  <a:srgbClr val="000000"/>
                </a:solidFill>
              </a:rPr>
              <a:t>result </a:t>
            </a:r>
            <a:r>
              <a:rPr lang="en-US" altLang="zh-CN" sz="2000" i="0" dirty="0" smtClean="0">
                <a:solidFill>
                  <a:srgbClr val="000000"/>
                </a:solidFill>
              </a:rPr>
              <a:t>from </a:t>
            </a:r>
            <a:r>
              <a:rPr lang="zh-CN" altLang="en-US" sz="2000" i="0" dirty="0" smtClean="0">
                <a:solidFill>
                  <a:srgbClr val="000000"/>
                </a:solidFill>
              </a:rPr>
              <a:t>由于</a:t>
            </a:r>
            <a:endParaRPr lang="en-US" altLang="zh-CN" sz="2000" i="0" dirty="0" smtClean="0">
              <a:solidFill>
                <a:srgbClr val="000000"/>
              </a:solidFill>
            </a:endParaRPr>
          </a:p>
          <a:p>
            <a:pPr lvl="0"/>
            <a:r>
              <a:rPr lang="en-US" altLang="zh-CN" sz="2000" i="0" dirty="0">
                <a:solidFill>
                  <a:srgbClr val="000000"/>
                </a:solidFill>
              </a:rPr>
              <a:t> </a:t>
            </a:r>
          </a:p>
          <a:p>
            <a:pPr lvl="0"/>
            <a:r>
              <a:rPr lang="en-US" altLang="zh-CN" sz="2000" i="0" dirty="0" smtClean="0">
                <a:solidFill>
                  <a:srgbClr val="000000"/>
                </a:solidFill>
              </a:rPr>
              <a:t>This </a:t>
            </a:r>
            <a:r>
              <a:rPr lang="en-US" altLang="zh-CN" sz="2000" i="0" dirty="0">
                <a:solidFill>
                  <a:srgbClr val="000000"/>
                </a:solidFill>
              </a:rPr>
              <a:t>helps avoid bugs that </a:t>
            </a:r>
            <a:r>
              <a:rPr lang="en-US" altLang="zh-CN" sz="2000" i="0" dirty="0">
                <a:solidFill>
                  <a:srgbClr val="FF0000"/>
                </a:solidFill>
              </a:rPr>
              <a:t>result from </a:t>
            </a:r>
            <a:r>
              <a:rPr lang="en-US" altLang="zh-CN" sz="2000" i="0" dirty="0">
                <a:solidFill>
                  <a:srgbClr val="000000"/>
                </a:solidFill>
              </a:rPr>
              <a:t>unintentional use of uninitialized variables.</a:t>
            </a:r>
          </a:p>
          <a:p>
            <a:pPr lvl="0"/>
            <a:r>
              <a:rPr lang="zh-CN" altLang="en-US" sz="2000" i="0" dirty="0" smtClean="0">
                <a:solidFill>
                  <a:srgbClr val="000000"/>
                </a:solidFill>
              </a:rPr>
              <a:t>这</a:t>
            </a:r>
            <a:r>
              <a:rPr lang="zh-CN" altLang="en-US" sz="2000" i="0" dirty="0">
                <a:solidFill>
                  <a:srgbClr val="000000"/>
                </a:solidFill>
              </a:rPr>
              <a:t>有助于避免因意外使用了未经初始化的变量而导致的</a:t>
            </a:r>
            <a:r>
              <a:rPr lang="en-US" altLang="zh-CN" sz="2000" i="0" dirty="0" smtClean="0">
                <a:solidFill>
                  <a:srgbClr val="000000"/>
                </a:solidFill>
              </a:rPr>
              <a:t>bug</a:t>
            </a:r>
            <a:r>
              <a:rPr lang="zh-CN" altLang="en-US" sz="2000" i="0" dirty="0" smtClean="0">
                <a:solidFill>
                  <a:srgbClr val="000000"/>
                </a:solidFill>
              </a:rPr>
              <a:t>。</a:t>
            </a:r>
            <a:endParaRPr kumimoji="0" lang="zh-CN" altLang="en-US" sz="2000" b="0" i="0" u="none" strike="noStrike" kern="1200" cap="none" spc="0" normalizeH="0" baseline="0" noProof="0" dirty="0">
              <a:ln>
                <a:noFill/>
              </a:ln>
              <a:solidFill>
                <a:srgbClr val="000000"/>
              </a:solidFill>
              <a:effectLst/>
              <a:uLnTx/>
              <a:uFillTx/>
              <a:latin typeface="Times New Roman"/>
              <a:ea typeface="黑体"/>
              <a:cs typeface="+mn-cs"/>
            </a:endParaRPr>
          </a:p>
        </p:txBody>
      </p:sp>
      <p:sp>
        <p:nvSpPr>
          <p:cNvPr id="7" name="矩形 6"/>
          <p:cNvSpPr/>
          <p:nvPr/>
        </p:nvSpPr>
        <p:spPr>
          <a:xfrm>
            <a:off x="653312" y="5129897"/>
            <a:ext cx="8023144"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r>
              <a:rPr lang="en-US" altLang="zh-CN" sz="2000" i="0" dirty="0">
                <a:solidFill>
                  <a:srgbClr val="000000"/>
                </a:solidFill>
              </a:rPr>
              <a:t>result </a:t>
            </a:r>
            <a:r>
              <a:rPr lang="en-US" altLang="zh-CN" sz="2000" i="0" dirty="0" smtClean="0">
                <a:solidFill>
                  <a:srgbClr val="000000"/>
                </a:solidFill>
              </a:rPr>
              <a:t>in </a:t>
            </a:r>
            <a:r>
              <a:rPr lang="zh-CN" altLang="en-US" sz="2000" i="0" dirty="0" smtClean="0">
                <a:solidFill>
                  <a:srgbClr val="000000"/>
                </a:solidFill>
              </a:rPr>
              <a:t>导致</a:t>
            </a:r>
            <a:endParaRPr lang="en-US" altLang="zh-CN" sz="2000" i="0" dirty="0" smtClean="0">
              <a:solidFill>
                <a:srgbClr val="000000"/>
              </a:solidFill>
            </a:endParaRPr>
          </a:p>
          <a:p>
            <a:pPr lvl="0"/>
            <a:r>
              <a:rPr lang="en-US" altLang="zh-CN" sz="2000" i="0" dirty="0">
                <a:solidFill>
                  <a:srgbClr val="000000"/>
                </a:solidFill>
              </a:rPr>
              <a:t> </a:t>
            </a:r>
            <a:endParaRPr lang="en-US" altLang="zh-CN" sz="2000" i="0" dirty="0" smtClean="0">
              <a:solidFill>
                <a:srgbClr val="000000"/>
              </a:solidFill>
            </a:endParaRPr>
          </a:p>
          <a:p>
            <a:pPr lvl="0"/>
            <a:r>
              <a:rPr lang="en-US" altLang="zh-CN" sz="2000" i="0" dirty="0" smtClean="0">
                <a:solidFill>
                  <a:srgbClr val="000000"/>
                </a:solidFill>
              </a:rPr>
              <a:t>This </a:t>
            </a:r>
            <a:r>
              <a:rPr lang="en-US" altLang="zh-CN" sz="2000" i="0" dirty="0">
                <a:solidFill>
                  <a:srgbClr val="000000"/>
                </a:solidFill>
              </a:rPr>
              <a:t>can </a:t>
            </a:r>
            <a:r>
              <a:rPr lang="en-US" altLang="zh-CN" sz="2000" i="0" dirty="0">
                <a:solidFill>
                  <a:srgbClr val="FF0000"/>
                </a:solidFill>
              </a:rPr>
              <a:t>result in </a:t>
            </a:r>
            <a:r>
              <a:rPr lang="en-US" altLang="zh-CN" sz="2000" i="0" dirty="0">
                <a:solidFill>
                  <a:srgbClr val="000000"/>
                </a:solidFill>
              </a:rPr>
              <a:t>a variety of scalability and maintenance problems.</a:t>
            </a:r>
          </a:p>
          <a:p>
            <a:pPr lvl="0"/>
            <a:r>
              <a:rPr lang="zh-CN" altLang="en-US" sz="2000" i="0" dirty="0" smtClean="0">
                <a:solidFill>
                  <a:srgbClr val="000000"/>
                </a:solidFill>
              </a:rPr>
              <a:t>这会</a:t>
            </a:r>
            <a:r>
              <a:rPr lang="zh-CN" altLang="en-US" sz="2000" i="0" dirty="0">
                <a:solidFill>
                  <a:srgbClr val="000000"/>
                </a:solidFill>
              </a:rPr>
              <a:t>导致各种可伸缩性和维护问题</a:t>
            </a:r>
            <a:r>
              <a:rPr lang="zh-CN" altLang="en-US" sz="2000" i="0" dirty="0" smtClean="0">
                <a:solidFill>
                  <a:srgbClr val="000000"/>
                </a:solidFill>
              </a:rPr>
              <a:t>。</a:t>
            </a:r>
            <a:endParaRPr kumimoji="0" lang="zh-CN" altLang="en-US" sz="2000" b="0" i="0" u="none" strike="noStrike" kern="1200" cap="none" spc="0" normalizeH="0" baseline="0" noProof="0" dirty="0">
              <a:ln>
                <a:noFill/>
              </a:ln>
              <a:solidFill>
                <a:srgbClr val="000000"/>
              </a:solidFill>
              <a:effectLst/>
              <a:uLnTx/>
              <a:uFillTx/>
              <a:latin typeface="Times New Roman"/>
              <a:ea typeface="黑体"/>
              <a:cs typeface="+mn-cs"/>
            </a:endParaRPr>
          </a:p>
        </p:txBody>
      </p:sp>
    </p:spTree>
    <p:extLst>
      <p:ext uri="{BB962C8B-B14F-4D97-AF65-F5344CB8AC3E}">
        <p14:creationId xmlns:p14="http://schemas.microsoft.com/office/powerpoint/2010/main" val="283068263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189905"/>
            <a:ext cx="8001000" cy="4967287"/>
          </a:xfrm>
        </p:spPr>
        <p:txBody>
          <a:bodyPr/>
          <a:lstStyle/>
          <a:p>
            <a:r>
              <a:rPr lang="en-US" altLang="zh-CN" dirty="0" smtClean="0"/>
              <a:t>The </a:t>
            </a:r>
            <a:r>
              <a:rPr lang="en-US" altLang="zh-CN" dirty="0" smtClean="0">
                <a:solidFill>
                  <a:srgbClr val="FF0000"/>
                </a:solidFill>
              </a:rPr>
              <a:t>3</a:t>
            </a:r>
            <a:r>
              <a:rPr lang="en-US" altLang="zh-CN" baseline="30000" dirty="0" smtClean="0">
                <a:solidFill>
                  <a:srgbClr val="FF0000"/>
                </a:solidFill>
              </a:rPr>
              <a:t>rd</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653311" y="822191"/>
            <a:ext cx="8023145" cy="280076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The notion of software engineering was first proposed in 1968 at a conference held to discuss what was then called the software crisis. This software crisis resulted directly from the introduction of new computer hardware based on integrated [ˈ</a:t>
            </a:r>
            <a:r>
              <a:rPr kumimoji="0" lang="en-US" altLang="zh-CN" sz="2000" b="0" i="0" u="none" strike="noStrike" kern="100" cap="none" spc="0" normalizeH="0" baseline="0" noProof="0" dirty="0" err="1">
                <a:ln>
                  <a:noFill/>
                </a:ln>
                <a:solidFill>
                  <a:srgbClr val="FFFFFF">
                    <a:lumMod val="50000"/>
                  </a:srgbClr>
                </a:solidFill>
                <a:effectLst/>
                <a:uLnTx/>
                <a:uFillTx/>
                <a:latin typeface="Times New Roman"/>
                <a:ea typeface="黑体"/>
                <a:cs typeface="+mn-cs"/>
              </a:rPr>
              <a:t>ɪntɪɡreɪtɪd</a:t>
            </a: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 circuits. </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Their power made hitherto </a:t>
            </a:r>
            <a:r>
              <a:rPr kumimoji="0" lang="en-US" altLang="zh-CN" sz="2000" b="1" i="0" u="none" strike="noStrike" kern="100" cap="none" spc="0" normalizeH="0" baseline="0" noProof="0" dirty="0">
                <a:ln>
                  <a:noFill/>
                </a:ln>
                <a:solidFill>
                  <a:srgbClr val="0070C0"/>
                </a:solidFill>
                <a:effectLst/>
                <a:uLnTx/>
                <a:uFillTx/>
                <a:latin typeface="Times New Roman"/>
                <a:ea typeface="黑体"/>
                <a:cs typeface="+mn-cs"/>
              </a:rPr>
              <a:t>[ˌ</a:t>
            </a:r>
            <a:r>
              <a:rPr kumimoji="0" lang="en-US" altLang="zh-CN" sz="2000" b="1" i="0" u="none" strike="noStrike" kern="100" cap="none" spc="0" normalizeH="0" baseline="0" noProof="0" dirty="0" err="1">
                <a:ln>
                  <a:noFill/>
                </a:ln>
                <a:solidFill>
                  <a:srgbClr val="0070C0"/>
                </a:solidFill>
                <a:effectLst/>
                <a:uLnTx/>
                <a:uFillTx/>
                <a:latin typeface="Times New Roman"/>
                <a:ea typeface="黑体"/>
                <a:cs typeface="+mn-cs"/>
              </a:rPr>
              <a:t>hɪðərˈtu</a:t>
            </a:r>
            <a:r>
              <a:rPr kumimoji="0" lang="en-US" altLang="zh-CN" sz="2000" b="1" i="0" u="none" strike="noStrike" kern="100" cap="none" spc="0" normalizeH="0" baseline="0" noProof="0" dirty="0">
                <a:ln>
                  <a:noFill/>
                </a:ln>
                <a:solidFill>
                  <a:srgbClr val="0070C0"/>
                </a:solidFill>
                <a:effectLst/>
                <a:uLnTx/>
                <a:uFillTx/>
                <a:latin typeface="Times New Roman"/>
                <a:ea typeface="黑体"/>
                <a:cs typeface="+mn-cs"/>
              </a:rPr>
              <a:t>ː] </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unrealizable computer applications a feasible proposition </a:t>
            </a:r>
            <a:r>
              <a:rPr kumimoji="0" lang="en-US" altLang="zh-CN" sz="2000" b="1" i="0" u="none" strike="noStrike" kern="100" cap="none" spc="0" normalizeH="0" baseline="0" noProof="0" dirty="0">
                <a:ln>
                  <a:noFill/>
                </a:ln>
                <a:solidFill>
                  <a:srgbClr val="0070C0"/>
                </a:solidFill>
                <a:effectLst/>
                <a:uLnTx/>
                <a:uFillTx/>
                <a:latin typeface="Times New Roman"/>
                <a:ea typeface="黑体"/>
                <a:cs typeface="+mn-cs"/>
              </a:rPr>
              <a:t>[ˌ</a:t>
            </a:r>
            <a:r>
              <a:rPr kumimoji="0" lang="en-US" altLang="zh-CN" sz="2000" b="1" i="0" u="none" strike="noStrike" kern="100" cap="none" spc="0" normalizeH="0" baseline="0" noProof="0" dirty="0" err="1">
                <a:ln>
                  <a:noFill/>
                </a:ln>
                <a:solidFill>
                  <a:srgbClr val="0070C0"/>
                </a:solidFill>
                <a:effectLst/>
                <a:uLnTx/>
                <a:uFillTx/>
                <a:latin typeface="Times New Roman"/>
                <a:ea typeface="黑体"/>
                <a:cs typeface="+mn-cs"/>
              </a:rPr>
              <a:t>prɑːpəˈzɪʃn</a:t>
            </a:r>
            <a:r>
              <a:rPr kumimoji="0" lang="en-US" altLang="zh-CN" sz="2000" b="1" i="0" u="none" strike="noStrike" kern="100" cap="none" spc="0" normalizeH="0" baseline="0" noProof="0" dirty="0">
                <a:ln>
                  <a:noFill/>
                </a:ln>
                <a:solidFill>
                  <a:srgbClr val="0070C0"/>
                </a:solidFill>
                <a:effectLst/>
                <a:uLnTx/>
                <a:uFillTx/>
                <a:latin typeface="Times New Roman"/>
                <a:ea typeface="黑体"/>
                <a:cs typeface="+mn-cs"/>
              </a:rPr>
              <a:t>]</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a:t>
            </a:r>
            <a:r>
              <a:rPr kumimoji="0" lang="en-US" altLang="zh-CN" sz="2000" b="0" i="0" u="none" strike="noStrike" kern="100" cap="none" spc="0" normalizeH="0" baseline="0" noProof="0" dirty="0">
                <a:ln>
                  <a:noFill/>
                </a:ln>
                <a:solidFill>
                  <a:srgbClr val="FFFFFF">
                    <a:lumMod val="50000"/>
                  </a:srgbClr>
                </a:solidFill>
                <a:effectLst/>
                <a:uLnTx/>
                <a:uFillTx/>
                <a:latin typeface="Times New Roman"/>
                <a:ea typeface="黑体"/>
                <a:cs typeface="+mn-cs"/>
              </a:rPr>
              <a:t> </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The resulting software was </a:t>
            </a:r>
            <a:r>
              <a:rPr kumimoji="0" lang="en-US" altLang="zh-CN" sz="2800" b="1" i="0" u="none" strike="noStrike" kern="100" cap="none" spc="0" normalizeH="0" baseline="0" noProof="0" dirty="0">
                <a:ln>
                  <a:noFill/>
                </a:ln>
                <a:solidFill>
                  <a:srgbClr val="FF0000"/>
                </a:solidFill>
                <a:effectLst/>
                <a:uLnTx/>
                <a:uFillTx/>
                <a:latin typeface="Times New Roman"/>
                <a:ea typeface="黑体"/>
                <a:cs typeface="+mn-cs"/>
              </a:rPr>
              <a:t>orders of magnitude</a:t>
            </a:r>
            <a:r>
              <a:rPr kumimoji="0" lang="en-US" altLang="zh-CN" sz="2000" b="1" i="0" u="none" strike="noStrike" kern="100" cap="none" spc="0" normalizeH="0" baseline="0" noProof="0" dirty="0">
                <a:ln>
                  <a:noFill/>
                </a:ln>
                <a:solidFill>
                  <a:schemeClr val="tx1"/>
                </a:solidFill>
                <a:effectLst/>
                <a:uLnTx/>
                <a:uFillTx/>
                <a:latin typeface="Times New Roman"/>
                <a:ea typeface="黑体"/>
                <a:cs typeface="+mn-cs"/>
              </a:rPr>
              <a:t> larger and more complex than previous software systems.</a:t>
            </a:r>
            <a:endParaRPr kumimoji="0" lang="zh-CN" altLang="en-US" sz="2000" b="1" i="0" u="none" strike="noStrike" kern="1200" cap="none" spc="0" normalizeH="0" baseline="0" noProof="0" dirty="0">
              <a:ln>
                <a:noFill/>
              </a:ln>
              <a:solidFill>
                <a:schemeClr val="tx1"/>
              </a:solidFill>
              <a:effectLst/>
              <a:uLnTx/>
              <a:uFillTx/>
              <a:latin typeface="Times New Roman"/>
              <a:ea typeface="黑体"/>
              <a:cs typeface="+mn-cs"/>
            </a:endParaRPr>
          </a:p>
        </p:txBody>
      </p:sp>
      <p:sp>
        <p:nvSpPr>
          <p:cNvPr id="6" name="矩形 5"/>
          <p:cNvSpPr/>
          <p:nvPr/>
        </p:nvSpPr>
        <p:spPr>
          <a:xfrm>
            <a:off x="653312" y="3820978"/>
            <a:ext cx="8023144"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i="0" dirty="0"/>
              <a:t>orders of </a:t>
            </a:r>
            <a:r>
              <a:rPr lang="en-US" altLang="zh-CN" sz="2000" i="0" dirty="0" smtClean="0"/>
              <a:t>magnitude</a:t>
            </a:r>
            <a:r>
              <a:rPr lang="zh-CN" altLang="en-US" sz="2000" i="0" dirty="0" smtClean="0"/>
              <a:t>：数量级</a:t>
            </a:r>
            <a:r>
              <a:rPr lang="en-US" altLang="zh-CN" sz="2000" i="0" dirty="0"/>
              <a:t>; </a:t>
            </a:r>
            <a:r>
              <a:rPr lang="zh-CN" altLang="en-US" sz="2000" i="0" dirty="0"/>
              <a:t>量级</a:t>
            </a:r>
            <a:r>
              <a:rPr lang="en-US" altLang="zh-CN" sz="2000" i="0" dirty="0"/>
              <a:t>;</a:t>
            </a:r>
          </a:p>
        </p:txBody>
      </p:sp>
      <p:sp>
        <p:nvSpPr>
          <p:cNvPr id="7" name="矩形 6"/>
          <p:cNvSpPr/>
          <p:nvPr/>
        </p:nvSpPr>
        <p:spPr>
          <a:xfrm>
            <a:off x="653311" y="4429561"/>
            <a:ext cx="8023146"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000" i="0" dirty="0" smtClean="0"/>
              <a:t>The </a:t>
            </a:r>
            <a:r>
              <a:rPr lang="en-US" altLang="zh-CN" sz="2000" i="0" dirty="0"/>
              <a:t>device speed has improved </a:t>
            </a:r>
            <a:r>
              <a:rPr lang="en-US" altLang="zh-CN" sz="2000" i="0" dirty="0">
                <a:solidFill>
                  <a:srgbClr val="FF0000"/>
                </a:solidFill>
              </a:rPr>
              <a:t>by two orders of magnitude </a:t>
            </a:r>
            <a:r>
              <a:rPr lang="en-US" altLang="zh-CN" sz="2000" i="0" dirty="0"/>
              <a:t>since 1960</a:t>
            </a:r>
            <a:r>
              <a:rPr lang="en-US" altLang="zh-CN" sz="2000" i="0" dirty="0" smtClean="0"/>
              <a:t>.</a:t>
            </a:r>
            <a:endParaRPr lang="en-US" altLang="zh-CN" sz="2000" i="0" dirty="0"/>
          </a:p>
          <a:p>
            <a:pPr algn="just"/>
            <a:r>
              <a:rPr lang="zh-CN" altLang="en-US" sz="2000" i="0" dirty="0"/>
              <a:t>自</a:t>
            </a:r>
            <a:r>
              <a:rPr lang="en-US" altLang="zh-CN" sz="2000" i="0" dirty="0"/>
              <a:t>1960</a:t>
            </a:r>
            <a:r>
              <a:rPr lang="zh-CN" altLang="en-US" sz="2000" i="0" dirty="0"/>
              <a:t>年至今，器件速度已改善了两个数量级。 </a:t>
            </a:r>
          </a:p>
        </p:txBody>
      </p:sp>
      <p:sp>
        <p:nvSpPr>
          <p:cNvPr id="8" name="矩形 7"/>
          <p:cNvSpPr/>
          <p:nvPr/>
        </p:nvSpPr>
        <p:spPr>
          <a:xfrm>
            <a:off x="638065" y="5649054"/>
            <a:ext cx="8023146"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000" i="0" dirty="0" smtClean="0"/>
              <a:t>This </a:t>
            </a:r>
            <a:r>
              <a:rPr lang="en-US" altLang="zh-CN" sz="2000" i="0" dirty="0"/>
              <a:t>model is </a:t>
            </a:r>
            <a:r>
              <a:rPr lang="en-US" altLang="zh-CN" sz="2000" i="0" dirty="0">
                <a:solidFill>
                  <a:srgbClr val="FF0000"/>
                </a:solidFill>
              </a:rPr>
              <a:t>orders of magnitude </a:t>
            </a:r>
            <a:r>
              <a:rPr lang="en-US" altLang="zh-CN" sz="2000" i="0" dirty="0">
                <a:solidFill>
                  <a:srgbClr val="0000FF"/>
                </a:solidFill>
              </a:rPr>
              <a:t>higher</a:t>
            </a:r>
            <a:r>
              <a:rPr lang="en-US" altLang="zh-CN" sz="2000" i="0" dirty="0"/>
              <a:t> in complexity </a:t>
            </a:r>
            <a:r>
              <a:rPr lang="en-US" altLang="zh-CN" sz="2000" i="0" dirty="0">
                <a:solidFill>
                  <a:srgbClr val="0000FF"/>
                </a:solidFill>
              </a:rPr>
              <a:t>than</a:t>
            </a:r>
            <a:r>
              <a:rPr lang="en-US" altLang="zh-CN" sz="2000" i="0" dirty="0"/>
              <a:t> the model for a static architecture.</a:t>
            </a:r>
          </a:p>
          <a:p>
            <a:pPr algn="just"/>
            <a:r>
              <a:rPr lang="zh-CN" altLang="en-US" sz="2000" i="0" dirty="0" smtClean="0"/>
              <a:t>这种</a:t>
            </a:r>
            <a:r>
              <a:rPr lang="zh-CN" altLang="en-US" sz="2000" i="0" dirty="0"/>
              <a:t>模型与静态架构模型相比，在管理复杂性上有了极大的提高。 </a:t>
            </a:r>
          </a:p>
        </p:txBody>
      </p:sp>
    </p:spTree>
    <p:extLst>
      <p:ext uri="{BB962C8B-B14F-4D97-AF65-F5344CB8AC3E}">
        <p14:creationId xmlns:p14="http://schemas.microsoft.com/office/powerpoint/2010/main" val="237787227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189905"/>
            <a:ext cx="8001000" cy="4967287"/>
          </a:xfrm>
        </p:spPr>
        <p:txBody>
          <a:bodyPr/>
          <a:lstStyle/>
          <a:p>
            <a:r>
              <a:rPr lang="en-US" altLang="zh-CN" dirty="0" smtClean="0"/>
              <a:t>The </a:t>
            </a:r>
            <a:r>
              <a:rPr lang="en-US" altLang="zh-CN" dirty="0" smtClean="0">
                <a:solidFill>
                  <a:srgbClr val="FF0000"/>
                </a:solidFill>
              </a:rPr>
              <a:t>4</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653311" y="1020967"/>
            <a:ext cx="8023145"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kern="100" dirty="0">
                <a:solidFill>
                  <a:schemeClr val="tx1"/>
                </a:solidFill>
              </a:rPr>
              <a:t>Early experience in building these systems showed that informal software development was not good enough. </a:t>
            </a:r>
            <a:endParaRPr kumimoji="0" lang="zh-CN" altLang="en-US" sz="2000" b="1" i="0" u="none" strike="noStrike" kern="1200" cap="none" spc="0" normalizeH="0" baseline="0" noProof="0" dirty="0">
              <a:ln>
                <a:noFill/>
              </a:ln>
              <a:solidFill>
                <a:schemeClr val="tx1"/>
              </a:solidFill>
              <a:effectLst/>
              <a:uLnTx/>
              <a:uFillTx/>
              <a:latin typeface="Times New Roman"/>
              <a:ea typeface="黑体"/>
            </a:endParaRPr>
          </a:p>
        </p:txBody>
      </p:sp>
      <p:sp>
        <p:nvSpPr>
          <p:cNvPr id="7" name="矩形 6"/>
          <p:cNvSpPr/>
          <p:nvPr/>
        </p:nvSpPr>
        <p:spPr>
          <a:xfrm>
            <a:off x="636831" y="2092786"/>
            <a:ext cx="8023145" cy="4001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kern="100" dirty="0" smtClean="0">
                <a:solidFill>
                  <a:schemeClr val="tx1"/>
                </a:solidFill>
              </a:rPr>
              <a:t>Major projects were sometimes years late. </a:t>
            </a:r>
            <a:endParaRPr kumimoji="0" lang="zh-CN" altLang="en-US" sz="2000" b="1" i="0" u="none" strike="noStrike" kern="1200" cap="none" spc="0" normalizeH="0" baseline="0" noProof="0" dirty="0">
              <a:ln>
                <a:noFill/>
              </a:ln>
              <a:solidFill>
                <a:schemeClr val="tx1"/>
              </a:solidFill>
              <a:effectLst/>
              <a:uLnTx/>
              <a:uFillTx/>
              <a:latin typeface="Times New Roman"/>
              <a:ea typeface="黑体"/>
            </a:endParaRPr>
          </a:p>
        </p:txBody>
      </p:sp>
      <p:sp>
        <p:nvSpPr>
          <p:cNvPr id="8" name="矩形 7"/>
          <p:cNvSpPr/>
          <p:nvPr/>
        </p:nvSpPr>
        <p:spPr>
          <a:xfrm>
            <a:off x="653310" y="3861048"/>
            <a:ext cx="8023145"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kern="100" dirty="0" smtClean="0">
                <a:solidFill>
                  <a:schemeClr val="tx1"/>
                </a:solidFill>
              </a:rPr>
              <a:t>Software </a:t>
            </a:r>
            <a:r>
              <a:rPr lang="en-US" altLang="zh-CN" sz="2000" b="1" i="0" kern="100" dirty="0">
                <a:solidFill>
                  <a:schemeClr val="tx1"/>
                </a:solidFill>
              </a:rPr>
              <a:t>development was in crisis. Hardware costs were </a:t>
            </a:r>
            <a:r>
              <a:rPr lang="en-US" altLang="zh-CN" sz="2000" b="1" i="0" kern="100" dirty="0">
                <a:solidFill>
                  <a:srgbClr val="FF0000"/>
                </a:solidFill>
              </a:rPr>
              <a:t>tumbling</a:t>
            </a:r>
            <a:r>
              <a:rPr lang="en-US" altLang="zh-CN" sz="2000" b="1" i="0" kern="100" dirty="0">
                <a:solidFill>
                  <a:schemeClr val="tx1"/>
                </a:solidFill>
              </a:rPr>
              <a:t> </a:t>
            </a:r>
            <a:r>
              <a:rPr lang="en-US" altLang="zh-CN" sz="2000" b="1" i="0" kern="100" dirty="0">
                <a:solidFill>
                  <a:srgbClr val="0070C0"/>
                </a:solidFill>
              </a:rPr>
              <a:t>[ˈ</a:t>
            </a:r>
            <a:r>
              <a:rPr lang="en-US" altLang="zh-CN" sz="2000" b="1" i="0" kern="100" dirty="0" err="1">
                <a:solidFill>
                  <a:srgbClr val="0070C0"/>
                </a:solidFill>
              </a:rPr>
              <a:t>tʌmblɪŋ</a:t>
            </a:r>
            <a:r>
              <a:rPr lang="en-US" altLang="zh-CN" sz="2000" b="1" i="0" kern="100" dirty="0">
                <a:solidFill>
                  <a:srgbClr val="0070C0"/>
                </a:solidFill>
              </a:rPr>
              <a:t>]</a:t>
            </a:r>
            <a:r>
              <a:rPr lang="en-US" altLang="zh-CN" sz="2000" b="1" i="0" kern="100" dirty="0">
                <a:solidFill>
                  <a:schemeClr val="tx1"/>
                </a:solidFill>
              </a:rPr>
              <a:t> whilst </a:t>
            </a:r>
            <a:r>
              <a:rPr lang="en-US" altLang="zh-CN" sz="2000" b="1" i="0" kern="100" dirty="0">
                <a:solidFill>
                  <a:srgbClr val="0070C0"/>
                </a:solidFill>
              </a:rPr>
              <a:t>[</a:t>
            </a:r>
            <a:r>
              <a:rPr lang="en-US" altLang="zh-CN" sz="2000" b="1" i="0" kern="100" dirty="0" err="1">
                <a:solidFill>
                  <a:srgbClr val="0070C0"/>
                </a:solidFill>
              </a:rPr>
              <a:t>waɪlst</a:t>
            </a:r>
            <a:r>
              <a:rPr lang="en-US" altLang="zh-CN" sz="2000" b="1" i="0" kern="100" dirty="0">
                <a:solidFill>
                  <a:srgbClr val="0070C0"/>
                </a:solidFill>
              </a:rPr>
              <a:t>]</a:t>
            </a:r>
            <a:r>
              <a:rPr lang="en-US" altLang="zh-CN" sz="2000" b="1" i="0" kern="100" dirty="0">
                <a:solidFill>
                  <a:schemeClr val="tx1"/>
                </a:solidFill>
              </a:rPr>
              <a:t> software costs were rising rapidly. </a:t>
            </a:r>
            <a:endParaRPr kumimoji="0" lang="zh-CN" altLang="en-US" sz="2000" b="1" i="0" u="none" strike="noStrike" kern="1200" cap="none" spc="0" normalizeH="0" baseline="0" noProof="0" dirty="0">
              <a:ln>
                <a:noFill/>
              </a:ln>
              <a:solidFill>
                <a:schemeClr val="tx1"/>
              </a:solidFill>
              <a:effectLst/>
              <a:uLnTx/>
              <a:uFillTx/>
              <a:latin typeface="Times New Roman"/>
              <a:ea typeface="黑体"/>
            </a:endParaRPr>
          </a:p>
        </p:txBody>
      </p:sp>
      <p:sp>
        <p:nvSpPr>
          <p:cNvPr id="9" name="矩形 8"/>
          <p:cNvSpPr/>
          <p:nvPr/>
        </p:nvSpPr>
        <p:spPr>
          <a:xfrm>
            <a:off x="653310" y="2814142"/>
            <a:ext cx="8023145"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kern="100" dirty="0" smtClean="0">
                <a:solidFill>
                  <a:schemeClr val="tx1"/>
                </a:solidFill>
              </a:rPr>
              <a:t>The </a:t>
            </a:r>
            <a:r>
              <a:rPr lang="en-US" altLang="zh-CN" sz="2000" b="1" i="0" kern="100" dirty="0">
                <a:solidFill>
                  <a:schemeClr val="tx1"/>
                </a:solidFill>
              </a:rPr>
              <a:t>software cost much more than predicted, was unreliable, was difficult to maintain and performed poorly. </a:t>
            </a:r>
            <a:endParaRPr kumimoji="0" lang="zh-CN" altLang="en-US" sz="2000" b="1" i="0" u="none" strike="noStrike" kern="1200" cap="none" spc="0" normalizeH="0" baseline="0" noProof="0" dirty="0">
              <a:ln>
                <a:noFill/>
              </a:ln>
              <a:solidFill>
                <a:schemeClr val="tx1"/>
              </a:solidFill>
              <a:effectLst/>
              <a:uLnTx/>
              <a:uFillTx/>
              <a:latin typeface="Times New Roman"/>
              <a:ea typeface="黑体"/>
            </a:endParaRPr>
          </a:p>
        </p:txBody>
      </p:sp>
      <p:sp>
        <p:nvSpPr>
          <p:cNvPr id="10" name="矩形 9"/>
          <p:cNvSpPr/>
          <p:nvPr/>
        </p:nvSpPr>
        <p:spPr>
          <a:xfrm>
            <a:off x="653310" y="5745450"/>
            <a:ext cx="8023145"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kern="100" dirty="0" smtClean="0">
                <a:solidFill>
                  <a:schemeClr val="tx1"/>
                </a:solidFill>
              </a:rPr>
              <a:t>New </a:t>
            </a:r>
            <a:r>
              <a:rPr lang="en-US" altLang="zh-CN" sz="2000" b="1" i="0" kern="100" dirty="0">
                <a:solidFill>
                  <a:schemeClr val="tx1"/>
                </a:solidFill>
              </a:rPr>
              <a:t>techniques and methods were needed to control the complexity inherent in large software systems.</a:t>
            </a:r>
            <a:endParaRPr kumimoji="0" lang="zh-CN" altLang="en-US" sz="2000" b="1" i="0" u="none" strike="noStrike" kern="1200" cap="none" spc="0" normalizeH="0" baseline="0" noProof="0" dirty="0">
              <a:ln>
                <a:noFill/>
              </a:ln>
              <a:solidFill>
                <a:schemeClr val="tx1"/>
              </a:solidFill>
              <a:effectLst/>
              <a:uLnTx/>
              <a:uFillTx/>
              <a:latin typeface="Times New Roman"/>
              <a:ea typeface="黑体"/>
            </a:endParaRPr>
          </a:p>
        </p:txBody>
      </p:sp>
      <p:sp>
        <p:nvSpPr>
          <p:cNvPr id="2" name="矩形 1"/>
          <p:cNvSpPr/>
          <p:nvPr/>
        </p:nvSpPr>
        <p:spPr>
          <a:xfrm>
            <a:off x="653310" y="4787165"/>
            <a:ext cx="8023144" cy="707886"/>
          </a:xfrm>
          <a:prstGeom prst="rect">
            <a:avLst/>
          </a:prstGeom>
          <a:ln>
            <a:solidFill>
              <a:srgbClr val="C00000"/>
            </a:solidFill>
          </a:ln>
        </p:spPr>
        <p:txBody>
          <a:bodyPr wrap="square">
            <a:spAutoFit/>
          </a:bodyPr>
          <a:lstStyle/>
          <a:p>
            <a:r>
              <a:rPr lang="en-US" altLang="zh-CN" sz="2000" i="0" dirty="0" smtClean="0">
                <a:solidFill>
                  <a:srgbClr val="FF0000"/>
                </a:solidFill>
              </a:rPr>
              <a:t>tumble</a:t>
            </a:r>
            <a:r>
              <a:rPr lang="en-US" altLang="zh-CN" sz="2000" i="0" dirty="0" smtClean="0"/>
              <a:t>  </a:t>
            </a:r>
            <a:r>
              <a:rPr lang="en-US" altLang="zh-CN" sz="2000" i="0" dirty="0"/>
              <a:t>v.(</a:t>
            </a:r>
            <a:r>
              <a:rPr lang="zh-CN" altLang="en-US" sz="2000" i="0" dirty="0"/>
              <a:t>使</a:t>
            </a:r>
            <a:r>
              <a:rPr lang="en-US" altLang="zh-CN" sz="2000" i="0" dirty="0"/>
              <a:t>)</a:t>
            </a:r>
            <a:r>
              <a:rPr lang="zh-CN" altLang="en-US" sz="2000" i="0" dirty="0"/>
              <a:t>跌倒，摔倒，滚落，翻滚下来</a:t>
            </a:r>
            <a:r>
              <a:rPr lang="en-US" altLang="zh-CN" sz="2000" i="0" dirty="0" smtClean="0"/>
              <a:t>; </a:t>
            </a:r>
            <a:r>
              <a:rPr lang="zh-CN" altLang="en-US" sz="2000" i="0" dirty="0" smtClean="0"/>
              <a:t>倒塌</a:t>
            </a:r>
            <a:r>
              <a:rPr lang="en-US" altLang="zh-CN" sz="2000" i="0" dirty="0"/>
              <a:t>;</a:t>
            </a:r>
            <a:r>
              <a:rPr lang="zh-CN" altLang="en-US" sz="2000" i="0" dirty="0"/>
              <a:t>坍塌</a:t>
            </a:r>
            <a:r>
              <a:rPr lang="en-US" altLang="zh-CN" sz="2000" i="0" dirty="0" smtClean="0"/>
              <a:t>; </a:t>
            </a:r>
            <a:r>
              <a:rPr lang="en-US" altLang="zh-CN" sz="2000" i="0" dirty="0" smtClean="0">
                <a:solidFill>
                  <a:srgbClr val="FF0000"/>
                </a:solidFill>
              </a:rPr>
              <a:t>(</a:t>
            </a:r>
            <a:r>
              <a:rPr lang="zh-CN" altLang="en-US" sz="2000" i="0" dirty="0">
                <a:solidFill>
                  <a:srgbClr val="FF0000"/>
                </a:solidFill>
              </a:rPr>
              <a:t>价格或数量</a:t>
            </a:r>
            <a:r>
              <a:rPr lang="en-US" altLang="zh-CN" sz="2000" i="0" dirty="0">
                <a:solidFill>
                  <a:srgbClr val="FF0000"/>
                </a:solidFill>
              </a:rPr>
              <a:t>)</a:t>
            </a:r>
            <a:r>
              <a:rPr lang="zh-CN" altLang="en-US" sz="2000" i="0" dirty="0">
                <a:solidFill>
                  <a:srgbClr val="FF0000"/>
                </a:solidFill>
              </a:rPr>
              <a:t>暴跌，骤降</a:t>
            </a:r>
          </a:p>
        </p:txBody>
      </p:sp>
    </p:spTree>
    <p:extLst>
      <p:ext uri="{BB962C8B-B14F-4D97-AF65-F5344CB8AC3E}">
        <p14:creationId xmlns:p14="http://schemas.microsoft.com/office/powerpoint/2010/main" val="259523244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189905"/>
            <a:ext cx="8001000" cy="4967287"/>
          </a:xfrm>
        </p:spPr>
        <p:txBody>
          <a:bodyPr/>
          <a:lstStyle/>
          <a:p>
            <a:r>
              <a:rPr lang="en-US" altLang="zh-CN" dirty="0" smtClean="0"/>
              <a:t>The </a:t>
            </a:r>
            <a:r>
              <a:rPr lang="en-US" altLang="zh-CN" dirty="0" smtClean="0">
                <a:solidFill>
                  <a:srgbClr val="FF0000"/>
                </a:solidFill>
              </a:rPr>
              <a:t>5</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653311" y="1020967"/>
            <a:ext cx="8023145"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kern="100" dirty="0">
                <a:solidFill>
                  <a:srgbClr val="000000"/>
                </a:solidFill>
              </a:rPr>
              <a:t>These techniques have become part of software engineering and are now widely used. </a:t>
            </a:r>
            <a:endParaRPr kumimoji="0" lang="zh-CN" altLang="en-US" sz="2000" b="1" i="0" u="none" strike="noStrike" kern="1200" cap="none" spc="0" normalizeH="0" baseline="0" noProof="0" dirty="0">
              <a:ln>
                <a:noFill/>
              </a:ln>
              <a:solidFill>
                <a:srgbClr val="000000"/>
              </a:solidFill>
              <a:effectLst/>
              <a:uLnTx/>
              <a:uFillTx/>
              <a:latin typeface="Times New Roman"/>
              <a:ea typeface="黑体"/>
              <a:cs typeface="+mn-cs"/>
            </a:endParaRPr>
          </a:p>
        </p:txBody>
      </p:sp>
      <p:sp>
        <p:nvSpPr>
          <p:cNvPr id="7" name="矩形 6"/>
          <p:cNvSpPr/>
          <p:nvPr/>
        </p:nvSpPr>
        <p:spPr>
          <a:xfrm>
            <a:off x="636831" y="2001034"/>
            <a:ext cx="8023145"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kern="100" dirty="0">
                <a:solidFill>
                  <a:srgbClr val="000000"/>
                </a:solidFill>
              </a:rPr>
              <a:t>However, as our ability to produce software has increased, </a:t>
            </a:r>
            <a:r>
              <a:rPr lang="en-US" altLang="zh-CN" sz="2000" b="1" i="0" kern="100" dirty="0">
                <a:solidFill>
                  <a:srgbClr val="FF0000"/>
                </a:solidFill>
              </a:rPr>
              <a:t>so has</a:t>
            </a:r>
            <a:r>
              <a:rPr lang="en-US" altLang="zh-CN" sz="2000" b="1" i="0" kern="100" dirty="0">
                <a:solidFill>
                  <a:srgbClr val="000000"/>
                </a:solidFill>
              </a:rPr>
              <a:t> the complexity of the software systems that we need.</a:t>
            </a:r>
            <a:endParaRPr kumimoji="0" lang="zh-CN" altLang="en-US" sz="2000" b="1" i="0" u="none" strike="noStrike" kern="1200" cap="none" spc="0" normalizeH="0" baseline="0" noProof="0" dirty="0">
              <a:ln>
                <a:noFill/>
              </a:ln>
              <a:solidFill>
                <a:srgbClr val="000000"/>
              </a:solidFill>
              <a:effectLst/>
              <a:uLnTx/>
              <a:uFillTx/>
              <a:latin typeface="Times New Roman"/>
              <a:ea typeface="黑体"/>
              <a:cs typeface="+mn-cs"/>
            </a:endParaRPr>
          </a:p>
        </p:txBody>
      </p:sp>
      <p:sp>
        <p:nvSpPr>
          <p:cNvPr id="9" name="矩形 8"/>
          <p:cNvSpPr/>
          <p:nvPr/>
        </p:nvSpPr>
        <p:spPr>
          <a:xfrm>
            <a:off x="653310" y="4357553"/>
            <a:ext cx="8023145"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kern="100" dirty="0">
                <a:solidFill>
                  <a:srgbClr val="000000"/>
                </a:solidFill>
              </a:rPr>
              <a:t>New technologies </a:t>
            </a:r>
            <a:r>
              <a:rPr lang="en-US" altLang="zh-CN" sz="2000" b="1" i="0" kern="100" dirty="0">
                <a:solidFill>
                  <a:srgbClr val="FF0000"/>
                </a:solidFill>
              </a:rPr>
              <a:t>resulting from</a:t>
            </a:r>
            <a:r>
              <a:rPr lang="en-US" altLang="zh-CN" sz="2000" b="1" i="0" kern="100" dirty="0">
                <a:solidFill>
                  <a:srgbClr val="000000"/>
                </a:solidFill>
              </a:rPr>
              <a:t> the </a:t>
            </a:r>
            <a:r>
              <a:rPr lang="en-US" altLang="zh-CN" sz="2000" b="1" i="0" kern="100" dirty="0">
                <a:solidFill>
                  <a:srgbClr val="FF0000"/>
                </a:solidFill>
              </a:rPr>
              <a:t>convergence</a:t>
            </a:r>
            <a:r>
              <a:rPr lang="en-US" altLang="zh-CN" sz="2000" b="1" i="0" kern="100" dirty="0">
                <a:solidFill>
                  <a:srgbClr val="000000"/>
                </a:solidFill>
              </a:rPr>
              <a:t> </a:t>
            </a:r>
            <a:r>
              <a:rPr lang="en-US" altLang="zh-CN" sz="2000" b="1" i="0" kern="100" dirty="0">
                <a:solidFill>
                  <a:srgbClr val="0070C0"/>
                </a:solidFill>
              </a:rPr>
              <a:t>[</a:t>
            </a:r>
            <a:r>
              <a:rPr lang="en-US" altLang="zh-CN" sz="2000" b="1" i="0" kern="100" dirty="0" err="1">
                <a:solidFill>
                  <a:srgbClr val="0070C0"/>
                </a:solidFill>
              </a:rPr>
              <a:t>kənˈvɜːrdʒəns</a:t>
            </a:r>
            <a:r>
              <a:rPr lang="en-US" altLang="zh-CN" sz="2000" b="1" i="0" kern="100" dirty="0">
                <a:solidFill>
                  <a:srgbClr val="0070C0"/>
                </a:solidFill>
              </a:rPr>
              <a:t>]</a:t>
            </a:r>
            <a:r>
              <a:rPr lang="en-US" altLang="zh-CN" sz="2000" b="1" i="0" kern="100" dirty="0">
                <a:solidFill>
                  <a:srgbClr val="000000"/>
                </a:solidFill>
              </a:rPr>
              <a:t> of computers and communications systems and complex graphical user interfaces </a:t>
            </a:r>
            <a:r>
              <a:rPr lang="en-US" altLang="zh-CN" sz="2000" b="1" i="0" kern="100" dirty="0">
                <a:solidFill>
                  <a:srgbClr val="FF0000"/>
                </a:solidFill>
              </a:rPr>
              <a:t>place</a:t>
            </a:r>
            <a:r>
              <a:rPr lang="en-US" altLang="zh-CN" sz="2000" b="1" i="0" kern="100" dirty="0">
                <a:solidFill>
                  <a:srgbClr val="000000"/>
                </a:solidFill>
              </a:rPr>
              <a:t> new </a:t>
            </a:r>
            <a:r>
              <a:rPr lang="en-US" altLang="zh-CN" sz="2000" b="1" i="0" kern="100" dirty="0">
                <a:solidFill>
                  <a:srgbClr val="FF0000"/>
                </a:solidFill>
              </a:rPr>
              <a:t>demands on</a:t>
            </a:r>
            <a:r>
              <a:rPr lang="en-US" altLang="zh-CN" sz="2000" b="1" i="0" kern="100" dirty="0">
                <a:solidFill>
                  <a:srgbClr val="000000"/>
                </a:solidFill>
              </a:rPr>
              <a:t> software engineers.</a:t>
            </a:r>
            <a:endParaRPr kumimoji="0" lang="zh-CN" altLang="en-US" sz="2000" b="1" i="0" u="none" strike="noStrike" kern="1200" cap="none" spc="0" normalizeH="0" baseline="0" noProof="0" dirty="0">
              <a:ln>
                <a:noFill/>
              </a:ln>
              <a:solidFill>
                <a:srgbClr val="000000"/>
              </a:solidFill>
              <a:effectLst/>
              <a:uLnTx/>
              <a:uFillTx/>
              <a:latin typeface="Times New Roman"/>
              <a:ea typeface="黑体"/>
              <a:cs typeface="+mn-cs"/>
            </a:endParaRPr>
          </a:p>
        </p:txBody>
      </p:sp>
      <p:sp>
        <p:nvSpPr>
          <p:cNvPr id="10" name="矩形 9"/>
          <p:cNvSpPr/>
          <p:nvPr/>
        </p:nvSpPr>
        <p:spPr>
          <a:xfrm>
            <a:off x="653310" y="5509681"/>
            <a:ext cx="8023145"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kern="100" dirty="0">
                <a:solidFill>
                  <a:srgbClr val="FF0000"/>
                </a:solidFill>
              </a:rPr>
              <a:t>As</a:t>
            </a:r>
            <a:r>
              <a:rPr lang="en-US" altLang="zh-CN" sz="2000" b="1" i="0" kern="100" dirty="0">
                <a:solidFill>
                  <a:srgbClr val="000000"/>
                </a:solidFill>
              </a:rPr>
              <a:t> many companies still do not apply software engineering techniques effectively, too many projects still produce software that is unreliable, delivered late and over budget.</a:t>
            </a:r>
            <a:endParaRPr kumimoji="0" lang="zh-CN" altLang="en-US" sz="2000" b="1" i="0" u="none" strike="noStrike" kern="1200" cap="none" spc="0" normalizeH="0" baseline="0" noProof="0" dirty="0">
              <a:ln>
                <a:noFill/>
              </a:ln>
              <a:solidFill>
                <a:srgbClr val="000000"/>
              </a:solidFill>
              <a:effectLst/>
              <a:uLnTx/>
              <a:uFillTx/>
              <a:latin typeface="Times New Roman"/>
              <a:ea typeface="黑体"/>
              <a:cs typeface="+mn-cs"/>
            </a:endParaRPr>
          </a:p>
        </p:txBody>
      </p:sp>
      <p:sp>
        <p:nvSpPr>
          <p:cNvPr id="11" name="矩形 10"/>
          <p:cNvSpPr/>
          <p:nvPr/>
        </p:nvSpPr>
        <p:spPr>
          <a:xfrm>
            <a:off x="653311" y="2780928"/>
            <a:ext cx="8006666" cy="1323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000" i="0" kern="100" dirty="0">
                <a:solidFill>
                  <a:srgbClr val="000000"/>
                </a:solidFill>
              </a:rPr>
              <a:t>So </a:t>
            </a:r>
            <a:r>
              <a:rPr lang="zh-CN" altLang="en-US" sz="2000" i="0" kern="100" dirty="0">
                <a:solidFill>
                  <a:srgbClr val="000000"/>
                </a:solidFill>
              </a:rPr>
              <a:t>放在句首，代替前述肯定谓语所述的情况，而这种情况同时也适于后述主语时，应采用主谓倒装语序。</a:t>
            </a:r>
          </a:p>
          <a:p>
            <a:pPr lvl="0" algn="just"/>
            <a:r>
              <a:rPr lang="en-US" altLang="zh-CN" sz="2000" i="0" kern="100" dirty="0" smtClean="0">
                <a:solidFill>
                  <a:srgbClr val="000000"/>
                </a:solidFill>
              </a:rPr>
              <a:t>All animals need oxygen, </a:t>
            </a:r>
            <a:r>
              <a:rPr lang="en-US" altLang="zh-CN" sz="2000" i="0" kern="100" dirty="0" smtClean="0">
                <a:solidFill>
                  <a:srgbClr val="FF0000"/>
                </a:solidFill>
              </a:rPr>
              <a:t>so</a:t>
            </a:r>
            <a:r>
              <a:rPr lang="en-US" altLang="zh-CN" sz="2000" i="0" kern="100" dirty="0" smtClean="0">
                <a:solidFill>
                  <a:srgbClr val="000000"/>
                </a:solidFill>
              </a:rPr>
              <a:t> do plants.</a:t>
            </a:r>
          </a:p>
          <a:p>
            <a:pPr lvl="0" algn="just"/>
            <a:r>
              <a:rPr kumimoji="0" lang="zh-CN" altLang="en-US" sz="2000" i="0" u="none" strike="noStrike" kern="100" cap="none" spc="0" normalizeH="0" baseline="0" noProof="0" dirty="0" smtClean="0">
                <a:ln>
                  <a:noFill/>
                </a:ln>
                <a:solidFill>
                  <a:srgbClr val="000000"/>
                </a:solidFill>
                <a:effectLst/>
                <a:uLnTx/>
                <a:uFillTx/>
                <a:latin typeface="Times New Roman"/>
                <a:ea typeface="黑体"/>
              </a:rPr>
              <a:t>所有动物都需要氧气，植物也需要。</a:t>
            </a:r>
            <a:endParaRPr kumimoji="0" lang="zh-CN" altLang="en-US" sz="2000" i="0" u="none" strike="noStrike" kern="1200" cap="none" spc="0" normalizeH="0" baseline="0" noProof="0" dirty="0">
              <a:ln>
                <a:noFill/>
              </a:ln>
              <a:solidFill>
                <a:srgbClr val="000000"/>
              </a:solidFill>
              <a:effectLst/>
              <a:uLnTx/>
              <a:uFillTx/>
              <a:latin typeface="Times New Roman"/>
              <a:ea typeface="黑体"/>
            </a:endParaRPr>
          </a:p>
        </p:txBody>
      </p:sp>
    </p:spTree>
    <p:extLst>
      <p:ext uri="{BB962C8B-B14F-4D97-AF65-F5344CB8AC3E}">
        <p14:creationId xmlns:p14="http://schemas.microsoft.com/office/powerpoint/2010/main" val="119777274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189905"/>
            <a:ext cx="8001000" cy="4967287"/>
          </a:xfrm>
        </p:spPr>
        <p:txBody>
          <a:bodyPr/>
          <a:lstStyle/>
          <a:p>
            <a:r>
              <a:rPr lang="en-US" altLang="zh-CN" dirty="0" smtClean="0"/>
              <a:t>The </a:t>
            </a:r>
            <a:r>
              <a:rPr lang="en-US" altLang="zh-CN" dirty="0" smtClean="0">
                <a:solidFill>
                  <a:srgbClr val="FF0000"/>
                </a:solidFill>
              </a:rPr>
              <a:t>6</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653311" y="1020967"/>
            <a:ext cx="8023145" cy="11387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kern="100" dirty="0">
                <a:solidFill>
                  <a:srgbClr val="000000"/>
                </a:solidFill>
              </a:rPr>
              <a:t>We have made </a:t>
            </a:r>
            <a:r>
              <a:rPr lang="en-US" altLang="zh-CN" sz="2800" b="1" i="0" kern="100" dirty="0">
                <a:solidFill>
                  <a:srgbClr val="FF0000"/>
                </a:solidFill>
              </a:rPr>
              <a:t>tremendous</a:t>
            </a:r>
            <a:r>
              <a:rPr lang="en-US" altLang="zh-CN" sz="2000" b="1" i="0" kern="100" dirty="0">
                <a:solidFill>
                  <a:srgbClr val="000000"/>
                </a:solidFill>
              </a:rPr>
              <a:t> </a:t>
            </a:r>
            <a:r>
              <a:rPr lang="en-US" altLang="zh-CN" sz="2000" b="1" i="0" kern="100" dirty="0">
                <a:solidFill>
                  <a:srgbClr val="0070C0"/>
                </a:solidFill>
              </a:rPr>
              <a:t>[</a:t>
            </a:r>
            <a:r>
              <a:rPr lang="en-US" altLang="zh-CN" sz="2000" b="1" i="0" kern="100" dirty="0" err="1">
                <a:solidFill>
                  <a:srgbClr val="0070C0"/>
                </a:solidFill>
              </a:rPr>
              <a:t>trəˈmendəs</a:t>
            </a:r>
            <a:r>
              <a:rPr lang="en-US" altLang="zh-CN" sz="2000" b="1" i="0" kern="100" dirty="0">
                <a:solidFill>
                  <a:srgbClr val="0070C0"/>
                </a:solidFill>
              </a:rPr>
              <a:t>]</a:t>
            </a:r>
            <a:r>
              <a:rPr lang="en-US" altLang="zh-CN" sz="2000" b="1" i="0" kern="100" dirty="0">
                <a:solidFill>
                  <a:srgbClr val="000000"/>
                </a:solidFill>
              </a:rPr>
              <a:t> progress since 1968 and that the development of software engineering has </a:t>
            </a:r>
            <a:r>
              <a:rPr lang="en-US" altLang="zh-CN" sz="2000" b="1" i="0" kern="100" dirty="0">
                <a:solidFill>
                  <a:srgbClr val="FF0000"/>
                </a:solidFill>
              </a:rPr>
              <a:t>markedly</a:t>
            </a:r>
            <a:r>
              <a:rPr lang="en-US" altLang="zh-CN" sz="2000" b="1" i="0" kern="100" dirty="0">
                <a:solidFill>
                  <a:srgbClr val="000000"/>
                </a:solidFill>
              </a:rPr>
              <a:t> improved our software. </a:t>
            </a:r>
            <a:endParaRPr kumimoji="0" lang="zh-CN" altLang="en-US" sz="2000" b="1" i="0" u="none" strike="noStrike" kern="1200" cap="none" spc="0" normalizeH="0" baseline="0" noProof="0" dirty="0">
              <a:ln>
                <a:noFill/>
              </a:ln>
              <a:solidFill>
                <a:srgbClr val="000000"/>
              </a:solidFill>
              <a:effectLst/>
              <a:uLnTx/>
              <a:uFillTx/>
              <a:latin typeface="Times New Roman"/>
              <a:ea typeface="黑体"/>
              <a:cs typeface="+mn-cs"/>
            </a:endParaRPr>
          </a:p>
        </p:txBody>
      </p:sp>
      <p:sp>
        <p:nvSpPr>
          <p:cNvPr id="7" name="矩形 6"/>
          <p:cNvSpPr/>
          <p:nvPr/>
        </p:nvSpPr>
        <p:spPr>
          <a:xfrm>
            <a:off x="683568" y="3573016"/>
            <a:ext cx="8023145"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kern="100" dirty="0">
                <a:solidFill>
                  <a:srgbClr val="000000"/>
                </a:solidFill>
              </a:rPr>
              <a:t>We have a much better understanding of the activities involved in software development. </a:t>
            </a:r>
            <a:endParaRPr kumimoji="0" lang="zh-CN" altLang="en-US" sz="2000" b="1" i="0" u="none" strike="noStrike" kern="1200" cap="none" spc="0" normalizeH="0" baseline="0" noProof="0" dirty="0">
              <a:ln>
                <a:noFill/>
              </a:ln>
              <a:solidFill>
                <a:srgbClr val="000000"/>
              </a:solidFill>
              <a:effectLst/>
              <a:uLnTx/>
              <a:uFillTx/>
              <a:latin typeface="Times New Roman"/>
              <a:ea typeface="黑体"/>
              <a:cs typeface="+mn-cs"/>
            </a:endParaRPr>
          </a:p>
        </p:txBody>
      </p:sp>
      <p:sp>
        <p:nvSpPr>
          <p:cNvPr id="8" name="矩形 7"/>
          <p:cNvSpPr/>
          <p:nvPr/>
        </p:nvSpPr>
        <p:spPr>
          <a:xfrm>
            <a:off x="718622" y="5601434"/>
            <a:ext cx="8023145"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kern="100" dirty="0">
                <a:solidFill>
                  <a:srgbClr val="000000"/>
                </a:solidFill>
              </a:rPr>
              <a:t>New notations and </a:t>
            </a:r>
            <a:r>
              <a:rPr lang="en-US" altLang="zh-CN" sz="2000" b="1" i="0" kern="100" dirty="0" smtClean="0">
                <a:solidFill>
                  <a:srgbClr val="000000"/>
                </a:solidFill>
              </a:rPr>
              <a:t>tools </a:t>
            </a:r>
            <a:r>
              <a:rPr lang="en-US" altLang="zh-CN" sz="2000" b="1" i="0" kern="100" dirty="0">
                <a:solidFill>
                  <a:srgbClr val="000000"/>
                </a:solidFill>
              </a:rPr>
              <a:t>reduce the effort required to produce large and complex systems.</a:t>
            </a:r>
            <a:endParaRPr lang="zh-CN" altLang="en-US" sz="2000" b="1" i="0" dirty="0">
              <a:solidFill>
                <a:srgbClr val="000000"/>
              </a:solidFill>
            </a:endParaRPr>
          </a:p>
        </p:txBody>
      </p:sp>
      <p:sp>
        <p:nvSpPr>
          <p:cNvPr id="9" name="矩形 8"/>
          <p:cNvSpPr/>
          <p:nvPr/>
        </p:nvSpPr>
        <p:spPr>
          <a:xfrm>
            <a:off x="700047" y="4581128"/>
            <a:ext cx="8023145"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kern="100" dirty="0">
                <a:solidFill>
                  <a:srgbClr val="000000"/>
                </a:solidFill>
              </a:rPr>
              <a:t>We have developed effective methods of software specification, design and implementation.</a:t>
            </a:r>
            <a:endParaRPr kumimoji="0" lang="zh-CN" altLang="en-US" sz="2000" b="1" i="0" u="none" strike="noStrike" kern="1200" cap="none" spc="0" normalizeH="0" baseline="0" noProof="0" dirty="0">
              <a:ln>
                <a:noFill/>
              </a:ln>
              <a:solidFill>
                <a:srgbClr val="000000"/>
              </a:solidFill>
              <a:effectLst/>
              <a:uLnTx/>
              <a:uFillTx/>
              <a:latin typeface="Times New Roman"/>
              <a:ea typeface="黑体"/>
              <a:cs typeface="+mn-cs"/>
            </a:endParaRPr>
          </a:p>
        </p:txBody>
      </p:sp>
      <p:sp>
        <p:nvSpPr>
          <p:cNvPr id="11" name="矩形 10"/>
          <p:cNvSpPr/>
          <p:nvPr/>
        </p:nvSpPr>
        <p:spPr>
          <a:xfrm>
            <a:off x="653311" y="2326369"/>
            <a:ext cx="8006666"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000" i="0" kern="100" dirty="0" smtClean="0">
                <a:solidFill>
                  <a:srgbClr val="000000"/>
                </a:solidFill>
              </a:rPr>
              <a:t>tremendous</a:t>
            </a:r>
          </a:p>
          <a:p>
            <a:pPr lvl="0" algn="just"/>
            <a:r>
              <a:rPr lang="en-US" altLang="zh-CN" sz="2000" i="0" dirty="0" smtClean="0">
                <a:solidFill>
                  <a:srgbClr val="000000"/>
                </a:solidFill>
              </a:rPr>
              <a:t>1</a:t>
            </a:r>
            <a:r>
              <a:rPr lang="zh-CN" altLang="en-US" sz="2000" i="0" dirty="0" smtClean="0">
                <a:solidFill>
                  <a:srgbClr val="000000"/>
                </a:solidFill>
              </a:rPr>
              <a:t>）巨大</a:t>
            </a:r>
            <a:r>
              <a:rPr lang="zh-CN" altLang="en-US" sz="2000" i="0" dirty="0">
                <a:solidFill>
                  <a:srgbClr val="000000"/>
                </a:solidFill>
              </a:rPr>
              <a:t>的；极大的</a:t>
            </a:r>
          </a:p>
          <a:p>
            <a:pPr lvl="0" algn="just"/>
            <a:r>
              <a:rPr lang="en-US" altLang="zh-CN" sz="2000" i="0" dirty="0" smtClean="0">
                <a:solidFill>
                  <a:srgbClr val="000000"/>
                </a:solidFill>
              </a:rPr>
              <a:t>2</a:t>
            </a:r>
            <a:r>
              <a:rPr lang="zh-CN" altLang="en-US" sz="2000" i="0" dirty="0" smtClean="0">
                <a:solidFill>
                  <a:srgbClr val="000000"/>
                </a:solidFill>
              </a:rPr>
              <a:t>）极</a:t>
            </a:r>
            <a:r>
              <a:rPr lang="zh-CN" altLang="en-US" sz="2000" i="0" dirty="0">
                <a:solidFill>
                  <a:srgbClr val="000000"/>
                </a:solidFill>
              </a:rPr>
              <a:t>好的；精彩的；了不起的 </a:t>
            </a:r>
            <a:endParaRPr kumimoji="0" lang="zh-CN" altLang="en-US" sz="2000" i="0" u="none" strike="noStrike" kern="1200" cap="none" spc="0" normalizeH="0" baseline="0" noProof="0" dirty="0">
              <a:ln>
                <a:noFill/>
              </a:ln>
              <a:solidFill>
                <a:srgbClr val="000000"/>
              </a:solidFill>
              <a:effectLst/>
              <a:uLnTx/>
              <a:uFillTx/>
              <a:latin typeface="Times New Roman"/>
              <a:ea typeface="黑体"/>
            </a:endParaRPr>
          </a:p>
        </p:txBody>
      </p:sp>
    </p:spTree>
    <p:extLst>
      <p:ext uri="{BB962C8B-B14F-4D97-AF65-F5344CB8AC3E}">
        <p14:creationId xmlns:p14="http://schemas.microsoft.com/office/powerpoint/2010/main" val="297110661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189905"/>
            <a:ext cx="8001000" cy="4967287"/>
          </a:xfrm>
        </p:spPr>
        <p:txBody>
          <a:bodyPr/>
          <a:lstStyle/>
          <a:p>
            <a:r>
              <a:rPr lang="en-US" altLang="zh-CN" dirty="0" smtClean="0"/>
              <a:t>The </a:t>
            </a:r>
            <a:r>
              <a:rPr lang="en-US" altLang="zh-CN" dirty="0" smtClean="0">
                <a:solidFill>
                  <a:srgbClr val="FF0000"/>
                </a:solidFill>
              </a:rPr>
              <a:t>7</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653311" y="1020967"/>
            <a:ext cx="8023145" cy="317009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kern="100" dirty="0">
                <a:solidFill>
                  <a:srgbClr val="000000"/>
                </a:solidFill>
              </a:rPr>
              <a:t>We know now that there is no single </a:t>
            </a:r>
            <a:r>
              <a:rPr lang="zh-CN" altLang="en-US" sz="2000" b="1" i="0" kern="100" dirty="0" smtClean="0">
                <a:solidFill>
                  <a:srgbClr val="000000"/>
                </a:solidFill>
              </a:rPr>
              <a:t>“</a:t>
            </a:r>
            <a:r>
              <a:rPr lang="en-US" altLang="zh-CN" sz="2000" b="1" i="0" kern="100" dirty="0">
                <a:solidFill>
                  <a:srgbClr val="000000"/>
                </a:solidFill>
              </a:rPr>
              <a:t>ideal approach</a:t>
            </a:r>
            <a:r>
              <a:rPr lang="zh-CN" altLang="en-US" sz="2000" b="1" i="0" kern="100" dirty="0" smtClean="0">
                <a:solidFill>
                  <a:srgbClr val="000000"/>
                </a:solidFill>
              </a:rPr>
              <a:t>”</a:t>
            </a:r>
            <a:r>
              <a:rPr lang="en-US" altLang="zh-CN" sz="2000" b="1" i="0" kern="100" dirty="0" smtClean="0">
                <a:solidFill>
                  <a:srgbClr val="000000"/>
                </a:solidFill>
              </a:rPr>
              <a:t> </a:t>
            </a:r>
            <a:r>
              <a:rPr lang="en-US" altLang="zh-CN" sz="2000" b="1" i="0" kern="100" dirty="0">
                <a:solidFill>
                  <a:srgbClr val="000000"/>
                </a:solidFill>
              </a:rPr>
              <a:t>to software engineering. </a:t>
            </a:r>
            <a:endParaRPr lang="en-US" altLang="zh-CN" sz="2000" b="1" i="0" kern="100" dirty="0" smtClean="0">
              <a:solidFill>
                <a:srgbClr val="000000"/>
              </a:solidFill>
            </a:endParaRPr>
          </a:p>
          <a:p>
            <a:pPr lvl="0" algn="just"/>
            <a:endParaRPr lang="en-US" altLang="zh-CN" sz="2000" b="1" i="0" kern="100" dirty="0" smtClean="0">
              <a:solidFill>
                <a:srgbClr val="000000"/>
              </a:solidFill>
            </a:endParaRPr>
          </a:p>
          <a:p>
            <a:pPr lvl="0" algn="just"/>
            <a:r>
              <a:rPr lang="en-US" altLang="zh-CN" sz="2000" b="1" i="0" kern="100" dirty="0" smtClean="0">
                <a:solidFill>
                  <a:srgbClr val="000000"/>
                </a:solidFill>
              </a:rPr>
              <a:t>The </a:t>
            </a:r>
            <a:r>
              <a:rPr lang="en-US" altLang="zh-CN" sz="2000" b="1" i="0" kern="100" dirty="0">
                <a:solidFill>
                  <a:srgbClr val="000000"/>
                </a:solidFill>
              </a:rPr>
              <a:t>wide </a:t>
            </a:r>
            <a:r>
              <a:rPr lang="en-US" altLang="zh-CN" sz="2000" b="1" i="0" u="sng" kern="100" dirty="0">
                <a:solidFill>
                  <a:srgbClr val="FF0000"/>
                </a:solidFill>
              </a:rPr>
              <a:t>diversity</a:t>
            </a:r>
            <a:r>
              <a:rPr lang="en-US" altLang="zh-CN" sz="2000" b="1" i="0" kern="100" dirty="0">
                <a:solidFill>
                  <a:srgbClr val="000000"/>
                </a:solidFill>
              </a:rPr>
              <a:t> </a:t>
            </a:r>
            <a:r>
              <a:rPr lang="en-US" altLang="zh-CN" sz="2000" b="1" i="0" kern="100" dirty="0" smtClean="0">
                <a:solidFill>
                  <a:srgbClr val="0099FF"/>
                </a:solidFill>
              </a:rPr>
              <a:t>[</a:t>
            </a:r>
            <a:r>
              <a:rPr lang="en-US" altLang="zh-CN" sz="2000" b="1" i="0" kern="100" dirty="0" err="1">
                <a:solidFill>
                  <a:srgbClr val="0099FF"/>
                </a:solidFill>
              </a:rPr>
              <a:t>daɪˈ</a:t>
            </a:r>
            <a:r>
              <a:rPr lang="en-US" altLang="zh-CN" sz="2000" b="1" i="0" kern="100" dirty="0" err="1" smtClean="0">
                <a:solidFill>
                  <a:srgbClr val="0099FF"/>
                </a:solidFill>
              </a:rPr>
              <a:t>vɜːrsiti</a:t>
            </a:r>
            <a:r>
              <a:rPr lang="en-US" altLang="zh-CN" sz="2000" b="1" i="0" kern="100" dirty="0" smtClean="0">
                <a:solidFill>
                  <a:srgbClr val="0099FF"/>
                </a:solidFill>
              </a:rPr>
              <a:t>] </a:t>
            </a:r>
            <a:r>
              <a:rPr lang="en-US" altLang="zh-CN" sz="2000" b="1" i="0" kern="100" dirty="0" smtClean="0">
                <a:solidFill>
                  <a:srgbClr val="000000"/>
                </a:solidFill>
              </a:rPr>
              <a:t>of </a:t>
            </a:r>
            <a:r>
              <a:rPr lang="en-US" altLang="zh-CN" sz="2000" b="1" i="0" kern="100" dirty="0">
                <a:solidFill>
                  <a:srgbClr val="000000"/>
                </a:solidFill>
              </a:rPr>
              <a:t>different types of systems and organizations that use these systems </a:t>
            </a:r>
            <a:r>
              <a:rPr lang="en-US" altLang="zh-CN" sz="2000" b="1" i="0" u="sng" kern="100" dirty="0">
                <a:solidFill>
                  <a:srgbClr val="000000"/>
                </a:solidFill>
              </a:rPr>
              <a:t>means</a:t>
            </a:r>
            <a:r>
              <a:rPr lang="en-US" altLang="zh-CN" sz="2000" b="1" i="0" kern="100" dirty="0">
                <a:solidFill>
                  <a:srgbClr val="000000"/>
                </a:solidFill>
              </a:rPr>
              <a:t> </a:t>
            </a:r>
            <a:r>
              <a:rPr lang="en-US" altLang="zh-CN" sz="2000" b="1" i="0" u="sng" kern="100" dirty="0">
                <a:solidFill>
                  <a:srgbClr val="000000"/>
                </a:solidFill>
              </a:rPr>
              <a:t>that</a:t>
            </a:r>
            <a:r>
              <a:rPr lang="en-US" altLang="zh-CN" sz="2000" b="1" i="0" kern="100" dirty="0">
                <a:solidFill>
                  <a:srgbClr val="000000"/>
                </a:solidFill>
              </a:rPr>
              <a:t> we need </a:t>
            </a:r>
            <a:r>
              <a:rPr lang="en-US" altLang="zh-CN" sz="2000" b="1" i="0" kern="100" dirty="0">
                <a:solidFill>
                  <a:srgbClr val="FF0000"/>
                </a:solidFill>
              </a:rPr>
              <a:t>a diversity of </a:t>
            </a:r>
            <a:r>
              <a:rPr lang="en-US" altLang="zh-CN" sz="2000" b="1" i="0" kern="100" dirty="0">
                <a:solidFill>
                  <a:srgbClr val="000000"/>
                </a:solidFill>
              </a:rPr>
              <a:t>approaches to software development. </a:t>
            </a:r>
            <a:endParaRPr lang="en-US" altLang="zh-CN" sz="2000" b="1" i="0" kern="100" dirty="0" smtClean="0">
              <a:solidFill>
                <a:srgbClr val="000000"/>
              </a:solidFill>
            </a:endParaRPr>
          </a:p>
          <a:p>
            <a:pPr lvl="0" algn="just"/>
            <a:endParaRPr lang="en-US" altLang="zh-CN" sz="2000" b="1" i="0" kern="100" dirty="0" smtClean="0">
              <a:solidFill>
                <a:srgbClr val="000000"/>
              </a:solidFill>
            </a:endParaRPr>
          </a:p>
          <a:p>
            <a:pPr lvl="0" algn="just"/>
            <a:r>
              <a:rPr lang="en-US" altLang="zh-CN" sz="2000" b="1" i="0" kern="100" dirty="0" smtClean="0">
                <a:solidFill>
                  <a:srgbClr val="000000"/>
                </a:solidFill>
              </a:rPr>
              <a:t>However</a:t>
            </a:r>
            <a:r>
              <a:rPr lang="en-US" altLang="zh-CN" sz="2000" b="1" i="0" kern="100" dirty="0">
                <a:solidFill>
                  <a:srgbClr val="000000"/>
                </a:solidFill>
              </a:rPr>
              <a:t>, </a:t>
            </a:r>
            <a:r>
              <a:rPr lang="en-US" altLang="zh-CN" sz="2000" b="1" i="0" kern="100" dirty="0">
                <a:solidFill>
                  <a:srgbClr val="FF0000"/>
                </a:solidFill>
              </a:rPr>
              <a:t>fundamental</a:t>
            </a:r>
            <a:r>
              <a:rPr lang="en-US" altLang="zh-CN" sz="2000" b="1" i="0" kern="100" dirty="0">
                <a:solidFill>
                  <a:srgbClr val="000000"/>
                </a:solidFill>
              </a:rPr>
              <a:t> </a:t>
            </a:r>
            <a:r>
              <a:rPr lang="en-US" altLang="zh-CN" sz="2000" b="1" i="0" kern="100" dirty="0">
                <a:solidFill>
                  <a:srgbClr val="0070C0"/>
                </a:solidFill>
              </a:rPr>
              <a:t>[ˌ</a:t>
            </a:r>
            <a:r>
              <a:rPr lang="en-US" altLang="zh-CN" sz="2000" b="1" i="0" kern="100" dirty="0" err="1">
                <a:solidFill>
                  <a:srgbClr val="0070C0"/>
                </a:solidFill>
              </a:rPr>
              <a:t>fʌndəˈmentl</a:t>
            </a:r>
            <a:r>
              <a:rPr lang="en-US" altLang="zh-CN" sz="2000" b="1" i="0" kern="100" dirty="0">
                <a:solidFill>
                  <a:srgbClr val="0070C0"/>
                </a:solidFill>
              </a:rPr>
              <a:t>]</a:t>
            </a:r>
            <a:r>
              <a:rPr lang="en-US" altLang="zh-CN" sz="2000" b="1" i="0" kern="100" dirty="0">
                <a:solidFill>
                  <a:srgbClr val="000000"/>
                </a:solidFill>
              </a:rPr>
              <a:t> notions of process and </a:t>
            </a:r>
            <a:r>
              <a:rPr lang="en-US" altLang="zh-CN" sz="2000" b="1" i="0" kern="100" dirty="0" smtClean="0">
                <a:solidFill>
                  <a:srgbClr val="000000"/>
                </a:solidFill>
              </a:rPr>
              <a:t>system </a:t>
            </a:r>
            <a:r>
              <a:rPr lang="en-US" altLang="zh-CN" sz="2000" b="1" i="0" kern="100" dirty="0">
                <a:solidFill>
                  <a:srgbClr val="000000"/>
                </a:solidFill>
              </a:rPr>
              <a:t>organization </a:t>
            </a:r>
            <a:r>
              <a:rPr lang="en-US" altLang="zh-CN" sz="2000" b="1" i="0" kern="100" dirty="0">
                <a:solidFill>
                  <a:srgbClr val="FF0000"/>
                </a:solidFill>
              </a:rPr>
              <a:t>underlie</a:t>
            </a:r>
            <a:r>
              <a:rPr lang="en-US" altLang="zh-CN" sz="2000" b="1" i="0" kern="100" dirty="0">
                <a:solidFill>
                  <a:srgbClr val="000000"/>
                </a:solidFill>
              </a:rPr>
              <a:t> all of these </a:t>
            </a:r>
            <a:r>
              <a:rPr lang="en-US" altLang="zh-CN" sz="2000" b="1" i="0" kern="100" dirty="0" smtClean="0">
                <a:solidFill>
                  <a:srgbClr val="000000"/>
                </a:solidFill>
              </a:rPr>
              <a:t>techniques, </a:t>
            </a:r>
            <a:r>
              <a:rPr lang="en-US" altLang="zh-CN" sz="2000" b="1" i="0" kern="100" dirty="0">
                <a:solidFill>
                  <a:srgbClr val="000000"/>
                </a:solidFill>
              </a:rPr>
              <a:t>and </a:t>
            </a:r>
            <a:r>
              <a:rPr lang="en-US" altLang="zh-CN" sz="2000" b="1" i="0" kern="100" dirty="0" smtClean="0">
                <a:solidFill>
                  <a:srgbClr val="000000"/>
                </a:solidFill>
              </a:rPr>
              <a:t>these </a:t>
            </a:r>
            <a:r>
              <a:rPr lang="en-US" altLang="zh-CN" sz="2000" b="1" i="0" kern="100" dirty="0">
                <a:solidFill>
                  <a:srgbClr val="000000"/>
                </a:solidFill>
              </a:rPr>
              <a:t>are the </a:t>
            </a:r>
            <a:r>
              <a:rPr lang="en-US" altLang="zh-CN" sz="2000" b="1" i="0" kern="100" dirty="0">
                <a:solidFill>
                  <a:srgbClr val="FF0000"/>
                </a:solidFill>
              </a:rPr>
              <a:t>essence</a:t>
            </a:r>
            <a:r>
              <a:rPr lang="en-US" altLang="zh-CN" sz="2000" b="1" i="0" kern="100" dirty="0">
                <a:solidFill>
                  <a:srgbClr val="000000"/>
                </a:solidFill>
              </a:rPr>
              <a:t> </a:t>
            </a:r>
            <a:r>
              <a:rPr lang="en-US" altLang="zh-CN" sz="2000" b="1" i="0" kern="100" dirty="0">
                <a:solidFill>
                  <a:srgbClr val="0070C0"/>
                </a:solidFill>
              </a:rPr>
              <a:t>[ˈ</a:t>
            </a:r>
            <a:r>
              <a:rPr lang="en-US" altLang="zh-CN" sz="2000" b="1" i="0" kern="100" dirty="0" err="1">
                <a:solidFill>
                  <a:srgbClr val="0070C0"/>
                </a:solidFill>
              </a:rPr>
              <a:t>esns</a:t>
            </a:r>
            <a:r>
              <a:rPr lang="en-US" altLang="zh-CN" sz="2000" b="1" i="0" kern="100" dirty="0">
                <a:solidFill>
                  <a:srgbClr val="0070C0"/>
                </a:solidFill>
              </a:rPr>
              <a:t>]</a:t>
            </a:r>
            <a:r>
              <a:rPr lang="en-US" altLang="zh-CN" sz="2000" b="1" i="0" kern="100" dirty="0">
                <a:solidFill>
                  <a:srgbClr val="000000"/>
                </a:solidFill>
              </a:rPr>
              <a:t> of software engineering.</a:t>
            </a:r>
            <a:endParaRPr kumimoji="0" lang="zh-CN" altLang="en-US" sz="2000" b="1" i="0" u="none" strike="noStrike" kern="1200" cap="none" spc="0" normalizeH="0" baseline="0" noProof="0" dirty="0">
              <a:ln>
                <a:noFill/>
              </a:ln>
              <a:solidFill>
                <a:srgbClr val="000000"/>
              </a:solidFill>
              <a:effectLst/>
              <a:uLnTx/>
              <a:uFillTx/>
              <a:latin typeface="Times New Roman"/>
              <a:ea typeface="黑体"/>
              <a:cs typeface="+mn-cs"/>
            </a:endParaRPr>
          </a:p>
        </p:txBody>
      </p:sp>
      <p:sp>
        <p:nvSpPr>
          <p:cNvPr id="11" name="矩形 10"/>
          <p:cNvSpPr/>
          <p:nvPr/>
        </p:nvSpPr>
        <p:spPr>
          <a:xfrm>
            <a:off x="653310" y="4365104"/>
            <a:ext cx="8023145"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000" i="0" kern="100" dirty="0">
                <a:solidFill>
                  <a:srgbClr val="000000"/>
                </a:solidFill>
              </a:rPr>
              <a:t>a diversity of  </a:t>
            </a:r>
            <a:r>
              <a:rPr lang="zh-CN" altLang="en-US" sz="2000" i="0" kern="100" dirty="0">
                <a:solidFill>
                  <a:srgbClr val="000000"/>
                </a:solidFill>
              </a:rPr>
              <a:t>各种各样的</a:t>
            </a:r>
          </a:p>
          <a:p>
            <a:pPr lvl="0" algn="just"/>
            <a:r>
              <a:rPr lang="en-US" altLang="zh-CN" sz="2000" i="0" kern="100" dirty="0">
                <a:solidFill>
                  <a:srgbClr val="000000"/>
                </a:solidFill>
              </a:rPr>
              <a:t>various kinds of  </a:t>
            </a:r>
            <a:r>
              <a:rPr lang="zh-CN" altLang="en-US" sz="2000" i="0" kern="100" dirty="0">
                <a:solidFill>
                  <a:srgbClr val="000000"/>
                </a:solidFill>
              </a:rPr>
              <a:t>各种类型的</a:t>
            </a:r>
            <a:r>
              <a:rPr lang="en-US" altLang="zh-CN" sz="2000" i="0" kern="100" dirty="0">
                <a:solidFill>
                  <a:srgbClr val="000000"/>
                </a:solidFill>
              </a:rPr>
              <a:t>;</a:t>
            </a:r>
            <a:r>
              <a:rPr lang="zh-CN" altLang="en-US" sz="2000" i="0" kern="100" dirty="0">
                <a:solidFill>
                  <a:srgbClr val="000000"/>
                </a:solidFill>
              </a:rPr>
              <a:t>各种各样的</a:t>
            </a:r>
          </a:p>
        </p:txBody>
      </p:sp>
      <p:sp>
        <p:nvSpPr>
          <p:cNvPr id="12" name="矩形 11"/>
          <p:cNvSpPr/>
          <p:nvPr/>
        </p:nvSpPr>
        <p:spPr>
          <a:xfrm>
            <a:off x="653310" y="5221649"/>
            <a:ext cx="8023145"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000" i="0" dirty="0" smtClean="0"/>
              <a:t>Diversity </a:t>
            </a:r>
            <a:r>
              <a:rPr lang="en-US" altLang="zh-CN" sz="2000" i="0" dirty="0"/>
              <a:t>of data formats: There's </a:t>
            </a:r>
            <a:r>
              <a:rPr lang="en-US" altLang="zh-CN" sz="2000" i="0" dirty="0">
                <a:solidFill>
                  <a:srgbClr val="FF0000"/>
                </a:solidFill>
              </a:rPr>
              <a:t>a diversity of </a:t>
            </a:r>
            <a:r>
              <a:rPr lang="en-US" altLang="zh-CN" sz="2000" i="0" dirty="0"/>
              <a:t>the data format being exchanged.</a:t>
            </a:r>
          </a:p>
          <a:p>
            <a:pPr algn="just"/>
            <a:r>
              <a:rPr lang="zh-CN" altLang="en-US" sz="2000" i="0" dirty="0" smtClean="0"/>
              <a:t>数据格式</a:t>
            </a:r>
            <a:r>
              <a:rPr lang="zh-CN" altLang="en-US" sz="2000" i="0" dirty="0"/>
              <a:t>的多样性：存在多种数据交换格式</a:t>
            </a:r>
          </a:p>
        </p:txBody>
      </p:sp>
    </p:spTree>
    <p:extLst>
      <p:ext uri="{BB962C8B-B14F-4D97-AF65-F5344CB8AC3E}">
        <p14:creationId xmlns:p14="http://schemas.microsoft.com/office/powerpoint/2010/main" val="55631815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189905"/>
            <a:ext cx="8001000" cy="4967287"/>
          </a:xfrm>
        </p:spPr>
        <p:txBody>
          <a:bodyPr/>
          <a:lstStyle/>
          <a:p>
            <a:r>
              <a:rPr lang="en-US" altLang="zh-CN" dirty="0" smtClean="0"/>
              <a:t>The </a:t>
            </a:r>
            <a:r>
              <a:rPr lang="en-US" altLang="zh-CN" dirty="0" smtClean="0">
                <a:solidFill>
                  <a:srgbClr val="FF0000"/>
                </a:solidFill>
              </a:rPr>
              <a:t>8</a:t>
            </a:r>
            <a:r>
              <a:rPr lang="en-US" altLang="zh-CN" baseline="30000" dirty="0" smtClean="0">
                <a:solidFill>
                  <a:srgbClr val="FF0000"/>
                </a:solidFill>
              </a:rPr>
              <a:t>th</a:t>
            </a:r>
            <a:r>
              <a:rPr lang="en-US" altLang="zh-CN" dirty="0" smtClean="0">
                <a:solidFill>
                  <a:srgbClr val="FF0000"/>
                </a:solidFill>
              </a:rPr>
              <a:t> </a:t>
            </a:r>
            <a:r>
              <a:rPr lang="en-US" altLang="zh-CN" dirty="0" smtClean="0"/>
              <a:t>paragraph</a:t>
            </a:r>
            <a:endParaRPr lang="zh-CN" altLang="en-US" dirty="0"/>
          </a:p>
        </p:txBody>
      </p:sp>
      <p:sp>
        <p:nvSpPr>
          <p:cNvPr id="4" name="页脚占位符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35937AA-C22C-49A1-B1A2-AA4B34E89984}"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653311" y="764704"/>
            <a:ext cx="8023145"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lgn="just"/>
            <a:r>
              <a:rPr lang="en-US" altLang="zh-CN" sz="2000" b="1" i="0" kern="100" dirty="0">
                <a:solidFill>
                  <a:srgbClr val="000000"/>
                </a:solidFill>
              </a:rPr>
              <a:t>Software engineers can be rightly proud of their achievements. </a:t>
            </a:r>
            <a:endParaRPr lang="en-US" altLang="zh-CN" sz="2000" b="1" i="0" kern="100" dirty="0" smtClean="0">
              <a:solidFill>
                <a:srgbClr val="000000"/>
              </a:solidFill>
            </a:endParaRPr>
          </a:p>
          <a:p>
            <a:pPr lvl="0" algn="just"/>
            <a:endParaRPr lang="en-US" altLang="zh-CN" sz="2000" b="1" i="0" kern="100" dirty="0">
              <a:solidFill>
                <a:srgbClr val="000000"/>
              </a:solidFill>
            </a:endParaRPr>
          </a:p>
          <a:p>
            <a:pPr lvl="0" algn="just"/>
            <a:r>
              <a:rPr lang="en-US" altLang="zh-CN" sz="2000" b="1" i="0" kern="100" dirty="0" smtClean="0">
                <a:solidFill>
                  <a:srgbClr val="000000"/>
                </a:solidFill>
              </a:rPr>
              <a:t>W</a:t>
            </a:r>
            <a:r>
              <a:rPr lang="en-US" altLang="zh-CN" sz="2000" b="1" i="0" kern="100" dirty="0" smtClean="0">
                <a:solidFill>
                  <a:srgbClr val="000000"/>
                </a:solidFill>
              </a:rPr>
              <a:t>ithout </a:t>
            </a:r>
            <a:r>
              <a:rPr lang="en-US" altLang="zh-CN" sz="2000" b="1" i="0" kern="100" dirty="0">
                <a:solidFill>
                  <a:srgbClr val="000000"/>
                </a:solidFill>
              </a:rPr>
              <a:t>complex </a:t>
            </a:r>
            <a:r>
              <a:rPr lang="en-US" altLang="zh-CN" sz="2000" b="1" i="0" kern="100" dirty="0" smtClean="0">
                <a:solidFill>
                  <a:srgbClr val="000000"/>
                </a:solidFill>
              </a:rPr>
              <a:t>software </a:t>
            </a:r>
            <a:r>
              <a:rPr lang="en-US" altLang="zh-CN" sz="2000" b="1" i="0" kern="100" dirty="0">
                <a:solidFill>
                  <a:srgbClr val="000000"/>
                </a:solidFill>
              </a:rPr>
              <a:t>we </a:t>
            </a:r>
            <a:r>
              <a:rPr lang="en-US" altLang="zh-CN" sz="2000" b="1" i="0" kern="100" dirty="0">
                <a:solidFill>
                  <a:srgbClr val="FF0000"/>
                </a:solidFill>
              </a:rPr>
              <a:t>would not have</a:t>
            </a:r>
            <a:r>
              <a:rPr lang="en-US" altLang="zh-CN" sz="2000" b="1" i="0" kern="100" dirty="0">
                <a:solidFill>
                  <a:srgbClr val="000000"/>
                </a:solidFill>
              </a:rPr>
              <a:t> explored space, </a:t>
            </a:r>
            <a:r>
              <a:rPr lang="en-US" altLang="zh-CN" sz="2000" b="1" i="0" kern="100" dirty="0">
                <a:solidFill>
                  <a:srgbClr val="FF0000"/>
                </a:solidFill>
              </a:rPr>
              <a:t>would not have </a:t>
            </a:r>
            <a:r>
              <a:rPr lang="en-US" altLang="zh-CN" sz="2000" b="1" i="0" kern="100" dirty="0">
                <a:solidFill>
                  <a:srgbClr val="000000"/>
                </a:solidFill>
              </a:rPr>
              <a:t>the Internet and modern telecommunications, and all forms of travel would be more dangerous and expensive. </a:t>
            </a:r>
            <a:endParaRPr lang="en-US" altLang="zh-CN" sz="2000" b="1" i="0" kern="100" dirty="0" smtClean="0">
              <a:solidFill>
                <a:srgbClr val="000000"/>
              </a:solidFill>
            </a:endParaRPr>
          </a:p>
          <a:p>
            <a:pPr lvl="0" algn="just"/>
            <a:r>
              <a:rPr lang="en-US" altLang="zh-CN" sz="2000" b="1" i="0" kern="100" dirty="0" smtClean="0">
                <a:solidFill>
                  <a:srgbClr val="000000"/>
                </a:solidFill>
              </a:rPr>
              <a:t>Software </a:t>
            </a:r>
            <a:r>
              <a:rPr lang="en-US" altLang="zh-CN" sz="2000" b="1" i="0" kern="100" dirty="0">
                <a:solidFill>
                  <a:srgbClr val="000000"/>
                </a:solidFill>
              </a:rPr>
              <a:t>engineering has </a:t>
            </a:r>
            <a:r>
              <a:rPr lang="en-US" altLang="zh-CN" sz="2800" b="1" i="0" kern="100" dirty="0">
                <a:solidFill>
                  <a:srgbClr val="FF0000"/>
                </a:solidFill>
              </a:rPr>
              <a:t>contributed</a:t>
            </a:r>
            <a:r>
              <a:rPr lang="en-US" altLang="zh-CN" sz="2000" b="1" i="0" kern="100" dirty="0">
                <a:solidFill>
                  <a:srgbClr val="000000"/>
                </a:solidFill>
              </a:rPr>
              <a:t> </a:t>
            </a:r>
            <a:r>
              <a:rPr lang="en-US" altLang="zh-CN" sz="2000" b="1" i="0" kern="100" dirty="0">
                <a:solidFill>
                  <a:srgbClr val="0070C0"/>
                </a:solidFill>
              </a:rPr>
              <a:t>[</a:t>
            </a:r>
            <a:r>
              <a:rPr lang="en-US" altLang="zh-CN" sz="2000" b="1" i="0" kern="100" dirty="0" err="1">
                <a:solidFill>
                  <a:srgbClr val="0070C0"/>
                </a:solidFill>
              </a:rPr>
              <a:t>kənˈtrɪbjuːt</a:t>
            </a:r>
            <a:r>
              <a:rPr lang="en-US" altLang="zh-CN" sz="2000" b="1" i="0" kern="100" dirty="0">
                <a:solidFill>
                  <a:srgbClr val="0070C0"/>
                </a:solidFill>
              </a:rPr>
              <a:t>]</a:t>
            </a:r>
            <a:r>
              <a:rPr lang="en-US" altLang="zh-CN" sz="2000" b="1" i="0" kern="100" dirty="0">
                <a:solidFill>
                  <a:srgbClr val="000000"/>
                </a:solidFill>
              </a:rPr>
              <a:t> a great deal and as the discipline </a:t>
            </a:r>
            <a:r>
              <a:rPr lang="en-US" altLang="zh-CN" sz="2000" b="1" i="0" kern="100" dirty="0" smtClean="0">
                <a:solidFill>
                  <a:srgbClr val="000000"/>
                </a:solidFill>
              </a:rPr>
              <a:t>mature</a:t>
            </a:r>
            <a:r>
              <a:rPr lang="en-US" altLang="zh-CN" sz="2000" b="1" i="0" kern="100" dirty="0" smtClean="0">
                <a:solidFill>
                  <a:srgbClr val="000000"/>
                </a:solidFill>
              </a:rPr>
              <a:t>s,</a:t>
            </a:r>
            <a:r>
              <a:rPr lang="en-US" altLang="zh-CN" sz="2000" b="1" i="0" kern="100" dirty="0" smtClean="0">
                <a:solidFill>
                  <a:srgbClr val="000000"/>
                </a:solidFill>
              </a:rPr>
              <a:t> </a:t>
            </a:r>
            <a:r>
              <a:rPr lang="en-US" altLang="zh-CN" sz="2000" b="1" i="0" kern="100" dirty="0">
                <a:solidFill>
                  <a:srgbClr val="000000"/>
                </a:solidFill>
              </a:rPr>
              <a:t>its contributions in the </a:t>
            </a:r>
            <a:r>
              <a:rPr lang="en-US" altLang="zh-CN" sz="2000" b="1" i="0" kern="100" dirty="0" smtClean="0">
                <a:solidFill>
                  <a:srgbClr val="000000"/>
                </a:solidFill>
              </a:rPr>
              <a:t>21st </a:t>
            </a:r>
            <a:r>
              <a:rPr lang="en-US" altLang="zh-CN" sz="2000" b="1" i="0" kern="100" dirty="0">
                <a:solidFill>
                  <a:srgbClr val="000000"/>
                </a:solidFill>
              </a:rPr>
              <a:t>century will be even greater.</a:t>
            </a:r>
            <a:endParaRPr kumimoji="0" lang="zh-CN" altLang="en-US" sz="2000" b="1" i="0" u="none" strike="noStrike" kern="1200" cap="none" spc="0" normalizeH="0" baseline="0" noProof="0" dirty="0">
              <a:ln>
                <a:noFill/>
              </a:ln>
              <a:solidFill>
                <a:srgbClr val="000000"/>
              </a:solidFill>
              <a:effectLst/>
              <a:uLnTx/>
              <a:uFillTx/>
              <a:latin typeface="Times New Roman"/>
              <a:ea typeface="黑体"/>
              <a:cs typeface="+mn-cs"/>
            </a:endParaRPr>
          </a:p>
        </p:txBody>
      </p:sp>
      <p:sp>
        <p:nvSpPr>
          <p:cNvPr id="11" name="矩形 10"/>
          <p:cNvSpPr/>
          <p:nvPr/>
        </p:nvSpPr>
        <p:spPr>
          <a:xfrm>
            <a:off x="653310" y="3501008"/>
            <a:ext cx="8023145"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just"/>
            <a:r>
              <a:rPr lang="en-US" altLang="zh-CN" sz="2000" i="0" kern="100" dirty="0" smtClean="0">
                <a:solidFill>
                  <a:srgbClr val="000000"/>
                </a:solidFill>
              </a:rPr>
              <a:t>1</a:t>
            </a:r>
            <a:r>
              <a:rPr lang="zh-CN" altLang="en-US" sz="2000" i="0" kern="100" dirty="0" smtClean="0">
                <a:solidFill>
                  <a:srgbClr val="000000"/>
                </a:solidFill>
              </a:rPr>
              <a:t>）</a:t>
            </a:r>
            <a:r>
              <a:rPr lang="en-US" altLang="zh-CN" sz="2000" i="0" kern="100" dirty="0" smtClean="0">
                <a:solidFill>
                  <a:srgbClr val="000000"/>
                </a:solidFill>
              </a:rPr>
              <a:t>contribute </a:t>
            </a:r>
            <a:r>
              <a:rPr lang="en-US" altLang="zh-CN" sz="2000" i="0" kern="100" dirty="0">
                <a:solidFill>
                  <a:srgbClr val="000000"/>
                </a:solidFill>
              </a:rPr>
              <a:t>(</a:t>
            </a:r>
            <a:r>
              <a:rPr lang="en-US" altLang="zh-CN" sz="2000" i="0" kern="100" dirty="0" err="1">
                <a:solidFill>
                  <a:srgbClr val="000000"/>
                </a:solidFill>
              </a:rPr>
              <a:t>sth</a:t>
            </a:r>
            <a:r>
              <a:rPr lang="en-US" altLang="zh-CN" sz="2000" i="0" kern="100" dirty="0">
                <a:solidFill>
                  <a:srgbClr val="000000"/>
                </a:solidFill>
              </a:rPr>
              <a:t>) (to/towards </a:t>
            </a:r>
            <a:r>
              <a:rPr lang="en-US" altLang="zh-CN" sz="2000" i="0" kern="100" dirty="0" err="1">
                <a:solidFill>
                  <a:srgbClr val="000000"/>
                </a:solidFill>
              </a:rPr>
              <a:t>sth</a:t>
            </a:r>
            <a:r>
              <a:rPr lang="en-US" altLang="zh-CN" sz="2000" i="0" kern="100" dirty="0">
                <a:solidFill>
                  <a:srgbClr val="000000"/>
                </a:solidFill>
              </a:rPr>
              <a:t>) </a:t>
            </a:r>
            <a:r>
              <a:rPr lang="en-US" altLang="zh-CN" sz="2000" i="0" kern="100" dirty="0" smtClean="0">
                <a:solidFill>
                  <a:srgbClr val="000000"/>
                </a:solidFill>
              </a:rPr>
              <a:t> </a:t>
            </a:r>
            <a:r>
              <a:rPr lang="zh-CN" altLang="en-US" sz="2000" i="0" kern="100" dirty="0" smtClean="0">
                <a:solidFill>
                  <a:srgbClr val="000000"/>
                </a:solidFill>
              </a:rPr>
              <a:t>捐献</a:t>
            </a:r>
            <a:r>
              <a:rPr lang="zh-CN" altLang="en-US" sz="2000" i="0" kern="100" dirty="0">
                <a:solidFill>
                  <a:srgbClr val="000000"/>
                </a:solidFill>
              </a:rPr>
              <a:t>，捐赠（尤指款或物）；捐助 </a:t>
            </a:r>
          </a:p>
          <a:p>
            <a:pPr lvl="0" algn="just"/>
            <a:r>
              <a:rPr lang="en-US" altLang="zh-CN" sz="2000" i="0" kern="100" dirty="0" smtClean="0">
                <a:solidFill>
                  <a:srgbClr val="000000"/>
                </a:solidFill>
              </a:rPr>
              <a:t>2</a:t>
            </a:r>
            <a:r>
              <a:rPr lang="zh-CN" altLang="en-US" sz="2000" i="0" kern="100" dirty="0" smtClean="0">
                <a:solidFill>
                  <a:srgbClr val="000000"/>
                </a:solidFill>
              </a:rPr>
              <a:t>）</a:t>
            </a:r>
            <a:r>
              <a:rPr lang="en-US" altLang="zh-CN" sz="2000" i="0" kern="100" dirty="0" smtClean="0">
                <a:solidFill>
                  <a:srgbClr val="000000"/>
                </a:solidFill>
              </a:rPr>
              <a:t>contribute </a:t>
            </a:r>
            <a:r>
              <a:rPr lang="en-US" altLang="zh-CN" sz="2000" i="0" kern="100" dirty="0">
                <a:solidFill>
                  <a:srgbClr val="000000"/>
                </a:solidFill>
              </a:rPr>
              <a:t>(to </a:t>
            </a:r>
            <a:r>
              <a:rPr lang="en-US" altLang="zh-CN" sz="2000" i="0" kern="100" dirty="0" err="1">
                <a:solidFill>
                  <a:srgbClr val="000000"/>
                </a:solidFill>
              </a:rPr>
              <a:t>sth</a:t>
            </a:r>
            <a:r>
              <a:rPr lang="en-US" altLang="zh-CN" sz="2000" i="0" kern="100" dirty="0">
                <a:solidFill>
                  <a:srgbClr val="000000"/>
                </a:solidFill>
              </a:rPr>
              <a:t>) </a:t>
            </a:r>
            <a:r>
              <a:rPr lang="zh-CN" altLang="en-US" sz="2000" i="0" kern="100" dirty="0">
                <a:solidFill>
                  <a:srgbClr val="000000"/>
                </a:solidFill>
              </a:rPr>
              <a:t>是</a:t>
            </a:r>
            <a:r>
              <a:rPr lang="en-US" altLang="zh-CN" sz="2000" i="0" kern="100" dirty="0">
                <a:solidFill>
                  <a:srgbClr val="000000"/>
                </a:solidFill>
              </a:rPr>
              <a:t>…</a:t>
            </a:r>
            <a:r>
              <a:rPr lang="zh-CN" altLang="en-US" sz="2000" i="0" kern="100" dirty="0">
                <a:solidFill>
                  <a:srgbClr val="000000"/>
                </a:solidFill>
              </a:rPr>
              <a:t>的原因之一</a:t>
            </a:r>
          </a:p>
          <a:p>
            <a:pPr lvl="0" algn="just"/>
            <a:r>
              <a:rPr lang="en-US" altLang="zh-CN" sz="2000" i="0" kern="100" dirty="0" smtClean="0">
                <a:solidFill>
                  <a:srgbClr val="000000"/>
                </a:solidFill>
              </a:rPr>
              <a:t>3</a:t>
            </a:r>
            <a:r>
              <a:rPr lang="zh-CN" altLang="en-US" sz="2000" i="0" kern="100" dirty="0" smtClean="0">
                <a:solidFill>
                  <a:srgbClr val="000000"/>
                </a:solidFill>
              </a:rPr>
              <a:t>）</a:t>
            </a:r>
            <a:r>
              <a:rPr lang="en-US" altLang="zh-CN" sz="2000" i="0" kern="100" dirty="0" smtClean="0">
                <a:solidFill>
                  <a:srgbClr val="000000"/>
                </a:solidFill>
              </a:rPr>
              <a:t>contribute </a:t>
            </a:r>
            <a:r>
              <a:rPr lang="en-US" altLang="zh-CN" sz="2000" i="0" kern="100" dirty="0">
                <a:solidFill>
                  <a:srgbClr val="000000"/>
                </a:solidFill>
              </a:rPr>
              <a:t>(</a:t>
            </a:r>
            <a:r>
              <a:rPr lang="en-US" altLang="zh-CN" sz="2000" i="0" kern="100" dirty="0" err="1">
                <a:solidFill>
                  <a:srgbClr val="000000"/>
                </a:solidFill>
              </a:rPr>
              <a:t>sth</a:t>
            </a:r>
            <a:r>
              <a:rPr lang="en-US" altLang="zh-CN" sz="2000" i="0" kern="100" dirty="0">
                <a:solidFill>
                  <a:srgbClr val="000000"/>
                </a:solidFill>
              </a:rPr>
              <a:t>) to </a:t>
            </a:r>
            <a:r>
              <a:rPr lang="en-US" altLang="zh-CN" sz="2000" i="0" kern="100" dirty="0" err="1">
                <a:solidFill>
                  <a:srgbClr val="000000"/>
                </a:solidFill>
              </a:rPr>
              <a:t>sth</a:t>
            </a:r>
            <a:r>
              <a:rPr lang="en-US" altLang="zh-CN" sz="2000" i="0" kern="100" dirty="0">
                <a:solidFill>
                  <a:srgbClr val="000000"/>
                </a:solidFill>
              </a:rPr>
              <a:t> </a:t>
            </a:r>
            <a:r>
              <a:rPr lang="zh-CN" altLang="en-US" sz="2000" i="0" kern="100" dirty="0">
                <a:solidFill>
                  <a:srgbClr val="000000"/>
                </a:solidFill>
              </a:rPr>
              <a:t>增加；增进；添加（到某物） </a:t>
            </a:r>
          </a:p>
        </p:txBody>
      </p:sp>
      <p:sp>
        <p:nvSpPr>
          <p:cNvPr id="7" name="页脚占位符 3"/>
          <p:cNvSpPr txBox="1">
            <a:spLocks/>
          </p:cNvSpPr>
          <p:nvPr/>
        </p:nvSpPr>
        <p:spPr bwMode="auto">
          <a:xfrm>
            <a:off x="8607775" y="6555087"/>
            <a:ext cx="473093" cy="27592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200" i="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200"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200" i="1" kern="1200">
                <a:solidFill>
                  <a:schemeClr val="tx1"/>
                </a:solidFill>
                <a:latin typeface="Times New Roman" panose="02020603050405020304" pitchFamily="18" charset="0"/>
                <a:ea typeface="宋体" panose="02010600030101010101" pitchFamily="2" charset="-122"/>
                <a:cs typeface="+mn-cs"/>
              </a:defRPr>
            </a:lvl9pPr>
          </a:lstStyle>
          <a:p>
            <a:pPr>
              <a:defRPr/>
            </a:pPr>
            <a:fld id="{535937AA-C22C-49A1-B1A2-AA4B34E89984}" type="slidenum">
              <a:rPr lang="en-US" altLang="zh-CN" sz="2000" smtClean="0"/>
              <a:pPr>
                <a:defRPr/>
              </a:pPr>
              <a:t>26</a:t>
            </a:fld>
            <a:endParaRPr lang="en-US" altLang="zh-CN" sz="2000"/>
          </a:p>
        </p:txBody>
      </p:sp>
      <p:sp>
        <p:nvSpPr>
          <p:cNvPr id="8" name="矩形 7"/>
          <p:cNvSpPr/>
          <p:nvPr/>
        </p:nvSpPr>
        <p:spPr>
          <a:xfrm>
            <a:off x="653310" y="4581128"/>
            <a:ext cx="8038391"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000" i="0" dirty="0" smtClean="0"/>
              <a:t>We </a:t>
            </a:r>
            <a:r>
              <a:rPr lang="en-US" altLang="zh-CN" sz="2000" i="0" dirty="0">
                <a:solidFill>
                  <a:srgbClr val="FF0000"/>
                </a:solidFill>
              </a:rPr>
              <a:t>contributed £5 000 to </a:t>
            </a:r>
            <a:r>
              <a:rPr lang="en-US" altLang="zh-CN" sz="2000" i="0" dirty="0"/>
              <a:t>the earthquake fund.</a:t>
            </a:r>
          </a:p>
          <a:p>
            <a:pPr algn="just"/>
            <a:r>
              <a:rPr lang="zh-CN" altLang="en-US" sz="2000" i="0" dirty="0" smtClean="0"/>
              <a:t>我们</a:t>
            </a:r>
            <a:r>
              <a:rPr lang="zh-CN" altLang="en-US" sz="2000" i="0" dirty="0"/>
              <a:t>向地震基金捐赠了 </a:t>
            </a:r>
            <a:r>
              <a:rPr lang="en-US" altLang="zh-CN" sz="2000" i="0" dirty="0"/>
              <a:t>5 000 </a:t>
            </a:r>
            <a:r>
              <a:rPr lang="zh-CN" altLang="en-US" sz="2000" i="0" dirty="0"/>
              <a:t>英镑。 </a:t>
            </a:r>
          </a:p>
        </p:txBody>
      </p:sp>
      <p:sp>
        <p:nvSpPr>
          <p:cNvPr id="9" name="矩形 8"/>
          <p:cNvSpPr/>
          <p:nvPr/>
        </p:nvSpPr>
        <p:spPr>
          <a:xfrm>
            <a:off x="638064" y="5353758"/>
            <a:ext cx="8038391"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000" i="0" dirty="0" smtClean="0"/>
              <a:t>Medical </a:t>
            </a:r>
            <a:r>
              <a:rPr lang="en-US" altLang="zh-CN" sz="2000" i="0" dirty="0"/>
              <a:t>negligence was said to have </a:t>
            </a:r>
            <a:r>
              <a:rPr lang="en-US" altLang="zh-CN" sz="2000" i="0" dirty="0">
                <a:solidFill>
                  <a:srgbClr val="FF0000"/>
                </a:solidFill>
              </a:rPr>
              <a:t>contributed to</a:t>
            </a:r>
            <a:r>
              <a:rPr lang="en-US" altLang="zh-CN" sz="2000" i="0" dirty="0"/>
              <a:t> her death.</a:t>
            </a:r>
          </a:p>
          <a:p>
            <a:pPr algn="just"/>
            <a:r>
              <a:rPr lang="zh-CN" altLang="en-US" sz="2000" i="0" dirty="0" smtClean="0"/>
              <a:t>据说</a:t>
            </a:r>
            <a:r>
              <a:rPr lang="zh-CN" altLang="en-US" sz="2000" i="0" dirty="0"/>
              <a:t>医务人员的玩忽职守是她死亡的原因之一。</a:t>
            </a:r>
          </a:p>
        </p:txBody>
      </p:sp>
      <p:sp>
        <p:nvSpPr>
          <p:cNvPr id="10" name="矩形 9"/>
          <p:cNvSpPr/>
          <p:nvPr/>
        </p:nvSpPr>
        <p:spPr>
          <a:xfrm>
            <a:off x="648575" y="6144284"/>
            <a:ext cx="8038391"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000" i="0" dirty="0" smtClean="0"/>
              <a:t>This </a:t>
            </a:r>
            <a:r>
              <a:rPr lang="en-US" altLang="zh-CN" sz="2000" i="0" dirty="0"/>
              <a:t>book </a:t>
            </a:r>
            <a:r>
              <a:rPr lang="en-US" altLang="zh-CN" sz="2000" i="0" dirty="0">
                <a:solidFill>
                  <a:srgbClr val="FF0000"/>
                </a:solidFill>
              </a:rPr>
              <a:t>contributes little to </a:t>
            </a:r>
            <a:r>
              <a:rPr lang="en-US" altLang="zh-CN" sz="2000" i="0" dirty="0"/>
              <a:t>our understanding of the subject</a:t>
            </a:r>
            <a:r>
              <a:rPr lang="en-US" altLang="zh-CN" sz="2000" i="0" dirty="0" smtClean="0"/>
              <a:t>. </a:t>
            </a:r>
            <a:r>
              <a:rPr lang="zh-CN" altLang="en-US" sz="2000" i="0" dirty="0" smtClean="0"/>
              <a:t>此</a:t>
            </a:r>
            <a:r>
              <a:rPr lang="zh-CN" altLang="en-US" sz="2000" i="0" dirty="0"/>
              <a:t>书对我们了解这门学科助益甚少。 </a:t>
            </a:r>
          </a:p>
        </p:txBody>
      </p:sp>
    </p:spTree>
    <p:extLst>
      <p:ext uri="{BB962C8B-B14F-4D97-AF65-F5344CB8AC3E}">
        <p14:creationId xmlns:p14="http://schemas.microsoft.com/office/powerpoint/2010/main" val="3106981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Part 1, Dialogue: Starting a Software Project</a:t>
            </a:r>
            <a:endParaRPr lang="zh-CN" altLang="en-US" sz="3200" dirty="0"/>
          </a:p>
        </p:txBody>
      </p:sp>
      <p:sp>
        <p:nvSpPr>
          <p:cNvPr id="3" name="内容占位符 2"/>
          <p:cNvSpPr>
            <a:spLocks noGrp="1"/>
          </p:cNvSpPr>
          <p:nvPr>
            <p:ph idx="1"/>
          </p:nvPr>
        </p:nvSpPr>
        <p:spPr/>
        <p:txBody>
          <a:bodyPr/>
          <a:lstStyle/>
          <a:p>
            <a:r>
              <a:rPr lang="en-US" altLang="zh-CN" smtClean="0"/>
              <a:t>Main Content</a:t>
            </a:r>
            <a:endParaRPr lang="en-US" altLang="zh-CN" dirty="0" smtClean="0"/>
          </a:p>
          <a:p>
            <a:pPr lvl="1"/>
            <a:r>
              <a:rPr lang="zh-CN" altLang="en-US" dirty="0" smtClean="0"/>
              <a:t>出现</a:t>
            </a:r>
            <a:r>
              <a:rPr lang="zh-CN" altLang="en-US" dirty="0"/>
              <a:t>的人物包括软件学院的教师（</a:t>
            </a:r>
            <a:r>
              <a:rPr lang="en-US" altLang="zh-CN" dirty="0"/>
              <a:t>Teacher</a:t>
            </a:r>
            <a:r>
              <a:rPr lang="zh-CN" altLang="en-US" dirty="0"/>
              <a:t>）和大二的三名学生（</a:t>
            </a:r>
            <a:r>
              <a:rPr lang="en-US" altLang="zh-CN" dirty="0"/>
              <a:t>Kevin</a:t>
            </a:r>
            <a:r>
              <a:rPr lang="zh-CN" altLang="en-US" dirty="0"/>
              <a:t>，</a:t>
            </a:r>
            <a:r>
              <a:rPr lang="en-US" altLang="zh-CN" dirty="0"/>
              <a:t>Sharon</a:t>
            </a:r>
            <a:r>
              <a:rPr lang="zh-CN" altLang="en-US" dirty="0"/>
              <a:t>，</a:t>
            </a:r>
            <a:r>
              <a:rPr lang="en-US" altLang="zh-CN" dirty="0"/>
              <a:t>Jason</a:t>
            </a:r>
            <a:r>
              <a:rPr lang="zh-CN" altLang="en-US" dirty="0"/>
              <a:t>）。</a:t>
            </a:r>
          </a:p>
          <a:p>
            <a:pPr lvl="1"/>
            <a:r>
              <a:rPr lang="zh-CN" altLang="en-US" dirty="0" smtClean="0"/>
              <a:t>教师</a:t>
            </a:r>
            <a:r>
              <a:rPr lang="zh-CN" altLang="en-US" dirty="0"/>
              <a:t>要求学生完成一个实际的项目作为课程设计，允许学生自选题目，并且鼓励团队合作。</a:t>
            </a:r>
          </a:p>
          <a:p>
            <a:pPr lvl="1"/>
            <a:r>
              <a:rPr lang="en-US" altLang="zh-CN" dirty="0" smtClean="0"/>
              <a:t>Kevin</a:t>
            </a:r>
            <a:r>
              <a:rPr lang="zh-CN" altLang="en-US" dirty="0"/>
              <a:t>，</a:t>
            </a:r>
            <a:r>
              <a:rPr lang="en-US" altLang="zh-CN" dirty="0"/>
              <a:t>Sharon</a:t>
            </a:r>
            <a:r>
              <a:rPr lang="zh-CN" altLang="en-US" dirty="0"/>
              <a:t>和</a:t>
            </a:r>
            <a:r>
              <a:rPr lang="en-US" altLang="zh-CN" dirty="0"/>
              <a:t>Jason</a:t>
            </a:r>
            <a:r>
              <a:rPr lang="zh-CN" altLang="en-US" dirty="0"/>
              <a:t>组成了一个团队</a:t>
            </a:r>
            <a:r>
              <a:rPr lang="zh-CN" altLang="en-US" dirty="0" smtClean="0"/>
              <a:t>，他们以</a:t>
            </a:r>
            <a:r>
              <a:rPr lang="en-US" altLang="zh-CN" dirty="0"/>
              <a:t>Four Seasons Hotel Management Information </a:t>
            </a:r>
            <a:r>
              <a:rPr lang="en-US" altLang="zh-CN" dirty="0" smtClean="0"/>
              <a:t>System</a:t>
            </a:r>
            <a:r>
              <a:rPr lang="zh-CN" altLang="en-US" dirty="0" smtClean="0"/>
              <a:t>作为项目选题</a:t>
            </a:r>
            <a:r>
              <a:rPr lang="zh-CN" altLang="en-US" dirty="0"/>
              <a:t>。</a:t>
            </a:r>
          </a:p>
          <a:p>
            <a:pPr lvl="1"/>
            <a:r>
              <a:rPr lang="zh-CN" altLang="en-US" dirty="0" smtClean="0"/>
              <a:t>他们</a:t>
            </a:r>
            <a:r>
              <a:rPr lang="zh-CN" altLang="en-US" dirty="0"/>
              <a:t>讨论了角色分工和初步的进度</a:t>
            </a:r>
            <a:r>
              <a:rPr lang="zh-CN" altLang="en-US" dirty="0" smtClean="0"/>
              <a:t>计划，了解</a:t>
            </a:r>
            <a:r>
              <a:rPr lang="zh-CN" altLang="en-US" dirty="0"/>
              <a:t>了项目的初步需求，并且明确接下来的工作是电话约</a:t>
            </a:r>
            <a:r>
              <a:rPr lang="en-US" altLang="zh-CN" dirty="0"/>
              <a:t>Four Seasons Hotel</a:t>
            </a:r>
            <a:r>
              <a:rPr lang="zh-CN" altLang="en-US" dirty="0"/>
              <a:t>的相关人员见面，以进一步明确项目需求。</a:t>
            </a:r>
          </a:p>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3</a:t>
            </a:fld>
            <a:endParaRPr lang="en-US" altLang="zh-CN"/>
          </a:p>
        </p:txBody>
      </p:sp>
    </p:spTree>
    <p:extLst>
      <p:ext uri="{BB962C8B-B14F-4D97-AF65-F5344CB8AC3E}">
        <p14:creationId xmlns:p14="http://schemas.microsoft.com/office/powerpoint/2010/main" val="129086744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Part 1, Dialogue: Starting a Software Project</a:t>
            </a:r>
            <a:endParaRPr lang="zh-CN" altLang="en-US" sz="3200" dirty="0"/>
          </a:p>
        </p:txBody>
      </p:sp>
      <p:sp>
        <p:nvSpPr>
          <p:cNvPr id="3" name="内容占位符 2"/>
          <p:cNvSpPr>
            <a:spLocks noGrp="1"/>
          </p:cNvSpPr>
          <p:nvPr>
            <p:ph idx="1"/>
          </p:nvPr>
        </p:nvSpPr>
        <p:spPr/>
        <p:txBody>
          <a:bodyPr/>
          <a:lstStyle/>
          <a:p>
            <a:r>
              <a:rPr lang="en-US" altLang="zh-CN" dirty="0" smtClean="0"/>
              <a:t>Words &amp; Phrases</a:t>
            </a:r>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4</a:t>
            </a:fld>
            <a:endParaRPr lang="en-US" altLang="zh-C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00" y="1898650"/>
            <a:ext cx="8596188" cy="4554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980728"/>
            <a:ext cx="4851662" cy="806280"/>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12362918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Part 1, Dialogue: Starting a Software Project</a:t>
            </a:r>
            <a:endParaRPr lang="zh-CN" altLang="en-US" sz="3200"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5</a:t>
            </a:fld>
            <a:endParaRPr lang="en-US" altLang="zh-CN"/>
          </a:p>
        </p:txBody>
      </p:sp>
      <p:sp>
        <p:nvSpPr>
          <p:cNvPr id="5" name="矩形 4"/>
          <p:cNvSpPr/>
          <p:nvPr/>
        </p:nvSpPr>
        <p:spPr>
          <a:xfrm>
            <a:off x="1328147" y="3041665"/>
            <a:ext cx="6340197" cy="1323439"/>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sz="4000" i="0" dirty="0" smtClean="0"/>
              <a:t>in terms of </a:t>
            </a:r>
          </a:p>
          <a:p>
            <a:r>
              <a:rPr lang="zh-CN" altLang="en-US" sz="4000" i="0" dirty="0" smtClean="0"/>
              <a:t>根据，就</a:t>
            </a:r>
            <a:r>
              <a:rPr lang="en-US" altLang="zh-CN" sz="4000" i="0" dirty="0" smtClean="0"/>
              <a:t>…</a:t>
            </a:r>
            <a:r>
              <a:rPr lang="zh-CN" altLang="en-US" sz="4000" i="0" dirty="0" smtClean="0"/>
              <a:t>而言，在</a:t>
            </a:r>
            <a:r>
              <a:rPr lang="en-US" altLang="zh-CN" sz="4000" i="0" dirty="0" smtClean="0"/>
              <a:t>…</a:t>
            </a:r>
            <a:r>
              <a:rPr lang="zh-CN" altLang="en-US" sz="4000" i="0" dirty="0" smtClean="0"/>
              <a:t>方面</a:t>
            </a:r>
            <a:endParaRPr lang="zh-CN" altLang="en-US" sz="4000" i="0" dirty="0"/>
          </a:p>
        </p:txBody>
      </p:sp>
      <p:sp>
        <p:nvSpPr>
          <p:cNvPr id="6" name="矩形 5"/>
          <p:cNvSpPr/>
          <p:nvPr/>
        </p:nvSpPr>
        <p:spPr>
          <a:xfrm>
            <a:off x="0" y="4679265"/>
            <a:ext cx="9144000" cy="206210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3200" dirty="0"/>
              <a:t>Our goods compete </a:t>
            </a:r>
            <a:r>
              <a:rPr lang="en-US" altLang="zh-CN" sz="3200" dirty="0">
                <a:solidFill>
                  <a:srgbClr val="FF0000"/>
                </a:solidFill>
              </a:rPr>
              <a:t>in terms of </a:t>
            </a:r>
            <a:r>
              <a:rPr lang="en-US" altLang="zh-CN" sz="3200" dirty="0"/>
              <a:t>product quality, reliability and above all </a:t>
            </a:r>
            <a:r>
              <a:rPr lang="en-US" altLang="zh-CN" sz="3200" dirty="0" smtClean="0"/>
              <a:t>variety. </a:t>
            </a:r>
          </a:p>
          <a:p>
            <a:pPr algn="just"/>
            <a:r>
              <a:rPr lang="zh-CN" altLang="en-US" sz="3200" dirty="0" smtClean="0"/>
              <a:t>我们</a:t>
            </a:r>
            <a:r>
              <a:rPr lang="zh-CN" altLang="en-US" sz="3200" dirty="0"/>
              <a:t>的产品在质量、可靠性，尤其是品种方面颇具竞争力。 </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03981"/>
            <a:ext cx="7992888" cy="1476947"/>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412478246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Part 1, Dialogue: Starting a Software Project</a:t>
            </a:r>
            <a:endParaRPr lang="zh-CN" altLang="en-US" sz="3200"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6</a:t>
            </a:fld>
            <a:endParaRPr lang="en-US" altLang="zh-CN"/>
          </a:p>
        </p:txBody>
      </p:sp>
      <p:sp>
        <p:nvSpPr>
          <p:cNvPr id="5" name="矩形 4"/>
          <p:cNvSpPr/>
          <p:nvPr/>
        </p:nvSpPr>
        <p:spPr>
          <a:xfrm>
            <a:off x="2012093" y="2996952"/>
            <a:ext cx="4144083" cy="156966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altLang="zh-CN" sz="2400" i="0" dirty="0" smtClean="0"/>
              <a:t>benefit</a:t>
            </a:r>
          </a:p>
          <a:p>
            <a:r>
              <a:rPr lang="en-US" altLang="zh-CN" sz="2400" i="0" dirty="0"/>
              <a:t>[U, C] </a:t>
            </a:r>
            <a:r>
              <a:rPr lang="zh-CN" altLang="en-US" sz="2400" i="0" dirty="0" smtClean="0"/>
              <a:t>优势</a:t>
            </a:r>
            <a:r>
              <a:rPr lang="en-US" altLang="zh-CN" sz="2400" i="0" dirty="0" smtClean="0"/>
              <a:t>, </a:t>
            </a:r>
            <a:r>
              <a:rPr lang="zh-CN" altLang="en-US" sz="2400" i="0" dirty="0" smtClean="0"/>
              <a:t>益处</a:t>
            </a:r>
            <a:r>
              <a:rPr lang="en-US" altLang="zh-CN" sz="2400" i="0" dirty="0" smtClean="0"/>
              <a:t>, </a:t>
            </a:r>
            <a:r>
              <a:rPr lang="zh-CN" altLang="en-US" sz="2400" i="0" dirty="0" smtClean="0"/>
              <a:t>成效</a:t>
            </a:r>
            <a:endParaRPr lang="en-US" altLang="zh-CN" sz="2400" i="0" dirty="0" smtClean="0"/>
          </a:p>
          <a:p>
            <a:r>
              <a:rPr lang="en-US" altLang="zh-CN" sz="2400" i="0" dirty="0"/>
              <a:t>[VN] </a:t>
            </a:r>
            <a:r>
              <a:rPr lang="zh-CN" altLang="en-US" sz="2400" i="0" dirty="0"/>
              <a:t>对（某人）</a:t>
            </a:r>
            <a:r>
              <a:rPr lang="zh-CN" altLang="en-US" sz="2400" i="0" dirty="0" smtClean="0"/>
              <a:t>有用</a:t>
            </a:r>
            <a:r>
              <a:rPr lang="en-US" altLang="zh-CN" sz="2400" i="0" dirty="0" smtClean="0"/>
              <a:t>, </a:t>
            </a:r>
            <a:r>
              <a:rPr lang="zh-CN" altLang="en-US" sz="2400" i="0" dirty="0" smtClean="0"/>
              <a:t>使受益</a:t>
            </a:r>
            <a:endParaRPr lang="en-US" altLang="zh-CN" sz="2400" i="0" dirty="0" smtClean="0"/>
          </a:p>
          <a:p>
            <a:r>
              <a:rPr lang="en-US" altLang="zh-CN" sz="2400" i="0" dirty="0" smtClean="0"/>
              <a:t>[</a:t>
            </a:r>
            <a:r>
              <a:rPr lang="en-US" altLang="zh-CN" sz="2400" i="0" dirty="0"/>
              <a:t>V] ~ (from/by </a:t>
            </a:r>
            <a:r>
              <a:rPr lang="en-US" altLang="zh-CN" sz="2400" i="0" dirty="0" err="1"/>
              <a:t>sth</a:t>
            </a:r>
            <a:r>
              <a:rPr lang="en-US" altLang="zh-CN" sz="2400" i="0" dirty="0" smtClean="0"/>
              <a:t>) </a:t>
            </a:r>
            <a:r>
              <a:rPr lang="zh-CN" altLang="en-US" sz="2400" i="0" dirty="0" smtClean="0"/>
              <a:t>得益于</a:t>
            </a:r>
            <a:endParaRPr lang="zh-CN" altLang="en-US" sz="2400" i="0" dirty="0"/>
          </a:p>
        </p:txBody>
      </p:sp>
      <p:sp>
        <p:nvSpPr>
          <p:cNvPr id="6" name="矩形 5"/>
          <p:cNvSpPr/>
          <p:nvPr/>
        </p:nvSpPr>
        <p:spPr>
          <a:xfrm>
            <a:off x="0" y="4635133"/>
            <a:ext cx="9144000"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800" dirty="0" smtClean="0"/>
              <a:t>The </a:t>
            </a:r>
            <a:r>
              <a:rPr lang="en-US" altLang="zh-CN" sz="2800" dirty="0"/>
              <a:t>new regulations will </a:t>
            </a:r>
            <a:r>
              <a:rPr lang="en-US" altLang="zh-CN" sz="2800" dirty="0">
                <a:solidFill>
                  <a:srgbClr val="FF0000"/>
                </a:solidFill>
              </a:rPr>
              <a:t>be of benefit </a:t>
            </a:r>
            <a:r>
              <a:rPr lang="en-US" altLang="zh-CN" sz="2800" dirty="0"/>
              <a:t>to everyone concerned.</a:t>
            </a:r>
          </a:p>
          <a:p>
            <a:pPr algn="just"/>
            <a:r>
              <a:rPr lang="zh-CN" altLang="en-US" sz="2800" dirty="0" smtClean="0"/>
              <a:t>新</a:t>
            </a:r>
            <a:r>
              <a:rPr lang="zh-CN" altLang="en-US" sz="2800" dirty="0"/>
              <a:t>规章将使所有有关人员受益。</a:t>
            </a:r>
          </a:p>
        </p:txBody>
      </p:sp>
      <p:sp>
        <p:nvSpPr>
          <p:cNvPr id="7" name="矩形 6"/>
          <p:cNvSpPr/>
          <p:nvPr/>
        </p:nvSpPr>
        <p:spPr>
          <a:xfrm>
            <a:off x="0" y="5733256"/>
            <a:ext cx="9144000"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800" dirty="0"/>
              <a:t>If you </a:t>
            </a:r>
            <a:r>
              <a:rPr lang="en-US" altLang="zh-CN" sz="2800" dirty="0">
                <a:solidFill>
                  <a:srgbClr val="FF0000"/>
                </a:solidFill>
              </a:rPr>
              <a:t>benefit from </a:t>
            </a:r>
            <a:r>
              <a:rPr lang="en-US" altLang="zh-CN" sz="2800" dirty="0"/>
              <a:t>something or if it </a:t>
            </a:r>
            <a:r>
              <a:rPr lang="en-US" altLang="zh-CN" sz="2800" dirty="0">
                <a:solidFill>
                  <a:srgbClr val="FF0000"/>
                </a:solidFill>
              </a:rPr>
              <a:t>benefits you</a:t>
            </a:r>
            <a:r>
              <a:rPr lang="en-US" altLang="zh-CN" sz="2800" dirty="0"/>
              <a:t>, it helps you or improves your life.</a:t>
            </a:r>
            <a:endParaRPr lang="zh-CN" altLang="en-US" sz="2800"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40768"/>
            <a:ext cx="8231098" cy="1512168"/>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43127091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Part 1, Dialogue: Starting a Software Project</a:t>
            </a:r>
            <a:endParaRPr lang="zh-CN" altLang="en-US" sz="3200"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7</a:t>
            </a:fld>
            <a:endParaRPr lang="en-US" altLang="zh-CN"/>
          </a:p>
        </p:txBody>
      </p:sp>
      <p:sp>
        <p:nvSpPr>
          <p:cNvPr id="5" name="矩形 4"/>
          <p:cNvSpPr/>
          <p:nvPr/>
        </p:nvSpPr>
        <p:spPr>
          <a:xfrm>
            <a:off x="539552" y="2501106"/>
            <a:ext cx="8136904"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3200" i="0" dirty="0" smtClean="0"/>
              <a:t>be responsible for </a:t>
            </a:r>
            <a:r>
              <a:rPr lang="zh-CN" altLang="en-US" sz="3200" i="0" dirty="0" smtClean="0"/>
              <a:t>为</a:t>
            </a:r>
            <a:r>
              <a:rPr lang="en-US" altLang="zh-CN" sz="3200" i="0" dirty="0"/>
              <a:t>…</a:t>
            </a:r>
            <a:r>
              <a:rPr lang="zh-CN" altLang="en-US" sz="3200" i="0" dirty="0"/>
              <a:t>负责，是造成</a:t>
            </a:r>
            <a:r>
              <a:rPr lang="en-US" altLang="zh-CN" sz="3200" i="0" dirty="0"/>
              <a:t>…</a:t>
            </a:r>
            <a:r>
              <a:rPr lang="zh-CN" altLang="en-US" sz="3200" i="0" dirty="0"/>
              <a:t>的</a:t>
            </a:r>
            <a:r>
              <a:rPr lang="zh-CN" altLang="en-US" sz="3200" i="0" dirty="0" smtClean="0"/>
              <a:t>原因</a:t>
            </a:r>
            <a:endParaRPr lang="en-US" altLang="zh-CN" sz="3200" i="0" dirty="0" smtClean="0"/>
          </a:p>
          <a:p>
            <a:r>
              <a:rPr lang="en-US" altLang="zh-CN" sz="3200" i="0" dirty="0" smtClean="0"/>
              <a:t>be in charge of </a:t>
            </a:r>
            <a:r>
              <a:rPr lang="zh-CN" altLang="en-US" sz="3200" i="0" dirty="0" smtClean="0"/>
              <a:t>主管</a:t>
            </a:r>
            <a:r>
              <a:rPr lang="zh-CN" altLang="en-US" sz="3200" i="0" dirty="0"/>
              <a:t>，负责</a:t>
            </a:r>
            <a:r>
              <a:rPr lang="en-US" altLang="zh-CN" sz="3200" i="0" dirty="0" smtClean="0"/>
              <a:t>; </a:t>
            </a:r>
            <a:r>
              <a:rPr lang="zh-CN" altLang="en-US" sz="3200" i="0" dirty="0" smtClean="0"/>
              <a:t>照料</a:t>
            </a:r>
            <a:endParaRPr lang="en-US" altLang="zh-CN" sz="3200" i="0" dirty="0" smtClean="0"/>
          </a:p>
          <a:p>
            <a:r>
              <a:rPr lang="en-US" altLang="zh-CN" sz="3200" i="0" dirty="0" smtClean="0"/>
              <a:t>take charge of </a:t>
            </a:r>
            <a:r>
              <a:rPr lang="zh-CN" altLang="en-US" sz="3200" i="0" dirty="0" smtClean="0"/>
              <a:t>负责</a:t>
            </a:r>
            <a:r>
              <a:rPr lang="en-US" altLang="zh-CN" sz="3200" i="0" dirty="0" smtClean="0"/>
              <a:t>; </a:t>
            </a:r>
            <a:r>
              <a:rPr lang="zh-CN" altLang="en-US" sz="3200" i="0" dirty="0" smtClean="0"/>
              <a:t>担任</a:t>
            </a:r>
            <a:r>
              <a:rPr lang="en-US" altLang="zh-CN" sz="3200" i="0" dirty="0" smtClean="0"/>
              <a:t>; </a:t>
            </a:r>
            <a:r>
              <a:rPr lang="zh-CN" altLang="en-US" sz="3200" i="0" dirty="0" smtClean="0"/>
              <a:t>照管</a:t>
            </a:r>
            <a:r>
              <a:rPr lang="en-US" altLang="zh-CN" sz="3200" i="0" dirty="0" smtClean="0"/>
              <a:t>; </a:t>
            </a:r>
            <a:r>
              <a:rPr lang="zh-CN" altLang="en-US" sz="3200" i="0" dirty="0" smtClean="0"/>
              <a:t>监理</a:t>
            </a:r>
            <a:endParaRPr lang="zh-CN" altLang="en-US" sz="3200" i="0" dirty="0"/>
          </a:p>
        </p:txBody>
      </p:sp>
      <p:sp>
        <p:nvSpPr>
          <p:cNvPr id="8" name="矩形 7"/>
          <p:cNvSpPr/>
          <p:nvPr/>
        </p:nvSpPr>
        <p:spPr>
          <a:xfrm>
            <a:off x="-36512" y="4149080"/>
            <a:ext cx="9180512" cy="267765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altLang="zh-CN" sz="2800" dirty="0"/>
              <a:t>He's </a:t>
            </a:r>
            <a:r>
              <a:rPr lang="en-US" altLang="zh-CN" sz="2800" dirty="0">
                <a:solidFill>
                  <a:srgbClr val="FF0000"/>
                </a:solidFill>
              </a:rPr>
              <a:t>in charge of</a:t>
            </a:r>
            <a:r>
              <a:rPr lang="en-US" altLang="zh-CN" sz="2800" dirty="0"/>
              <a:t> the hospital</a:t>
            </a:r>
            <a:r>
              <a:rPr lang="en-US" altLang="zh-CN" sz="2800" dirty="0" smtClean="0"/>
              <a:t>.</a:t>
            </a:r>
          </a:p>
          <a:p>
            <a:pPr algn="just"/>
            <a:r>
              <a:rPr lang="en-US" altLang="zh-CN" sz="2800" dirty="0" smtClean="0"/>
              <a:t>Dr</a:t>
            </a:r>
            <a:r>
              <a:rPr lang="en-US" altLang="zh-CN" sz="2800" dirty="0"/>
              <a:t>. Smith is assigned to </a:t>
            </a:r>
            <a:r>
              <a:rPr lang="en-US" altLang="zh-CN" sz="2800" dirty="0">
                <a:solidFill>
                  <a:srgbClr val="FF0000"/>
                </a:solidFill>
              </a:rPr>
              <a:t>take charge of </a:t>
            </a:r>
            <a:r>
              <a:rPr lang="en-US" altLang="zh-CN" sz="2800" dirty="0"/>
              <a:t>the department. </a:t>
            </a:r>
            <a:endParaRPr lang="en-US" altLang="zh-CN" sz="2800" dirty="0" smtClean="0"/>
          </a:p>
          <a:p>
            <a:pPr algn="just"/>
            <a:r>
              <a:rPr lang="en-US" altLang="zh-CN" sz="2800" dirty="0" smtClean="0"/>
              <a:t>The </a:t>
            </a:r>
            <a:r>
              <a:rPr lang="en-US" altLang="zh-CN" sz="2800" dirty="0"/>
              <a:t>policeman said he would take charge of the gun.</a:t>
            </a:r>
          </a:p>
          <a:p>
            <a:pPr algn="just"/>
            <a:r>
              <a:rPr lang="zh-CN" altLang="en-US" sz="2800" dirty="0" smtClean="0"/>
              <a:t>那个</a:t>
            </a:r>
            <a:r>
              <a:rPr lang="zh-CN" altLang="en-US" sz="2800" dirty="0"/>
              <a:t>警察说他来看管这支枪。 </a:t>
            </a:r>
            <a:endParaRPr lang="en-US" altLang="zh-CN" sz="2800" dirty="0" smtClean="0"/>
          </a:p>
          <a:p>
            <a:pPr algn="just"/>
            <a:r>
              <a:rPr lang="en-US" altLang="zh-CN" sz="2800" dirty="0" smtClean="0"/>
              <a:t>I </a:t>
            </a:r>
            <a:r>
              <a:rPr lang="en-US" altLang="zh-CN" sz="2800" dirty="0">
                <a:solidFill>
                  <a:srgbClr val="292929"/>
                </a:solidFill>
              </a:rPr>
              <a:t>am</a:t>
            </a:r>
            <a:r>
              <a:rPr lang="en-US" altLang="zh-CN" sz="2800" dirty="0">
                <a:solidFill>
                  <a:srgbClr val="FF0000"/>
                </a:solidFill>
              </a:rPr>
              <a:t> responsible for </a:t>
            </a:r>
            <a:r>
              <a:rPr lang="en-US" altLang="zh-CN" sz="2800" dirty="0"/>
              <a:t>the matter. None of other's business.</a:t>
            </a:r>
          </a:p>
          <a:p>
            <a:pPr algn="just"/>
            <a:r>
              <a:rPr lang="zh-CN" altLang="en-US" sz="2800" dirty="0" smtClean="0"/>
              <a:t>这</a:t>
            </a:r>
            <a:r>
              <a:rPr lang="zh-CN" altLang="en-US" sz="2800" dirty="0"/>
              <a:t>件事由我负责，跟旁人不相干。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98235"/>
            <a:ext cx="8136904" cy="1132091"/>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68062581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Part 1, Dialogue: Starting a Software Project</a:t>
            </a:r>
            <a:endParaRPr lang="zh-CN" altLang="en-US" sz="3200"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8</a:t>
            </a:fld>
            <a:endParaRPr lang="en-US" altLang="zh-CN"/>
          </a:p>
        </p:txBody>
      </p:sp>
      <p:sp>
        <p:nvSpPr>
          <p:cNvPr id="5" name="矩形 4"/>
          <p:cNvSpPr/>
          <p:nvPr/>
        </p:nvSpPr>
        <p:spPr>
          <a:xfrm>
            <a:off x="611560" y="3020759"/>
            <a:ext cx="8064896"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sz="3600" i="0" dirty="0" smtClean="0"/>
              <a:t>specification</a:t>
            </a:r>
          </a:p>
          <a:p>
            <a:r>
              <a:rPr lang="en-US" altLang="zh-CN" sz="3600" i="0" dirty="0"/>
              <a:t>[C, U] </a:t>
            </a:r>
            <a:r>
              <a:rPr lang="zh-CN" altLang="en-US" sz="3600" i="0" dirty="0"/>
              <a:t>规格；规范</a:t>
            </a:r>
            <a:r>
              <a:rPr lang="zh-CN" altLang="en-US" sz="3600" i="0" dirty="0" smtClean="0"/>
              <a:t>；明细</a:t>
            </a:r>
            <a:r>
              <a:rPr lang="zh-CN" altLang="en-US" sz="3600" i="0" dirty="0"/>
              <a:t>单；说明书 </a:t>
            </a:r>
          </a:p>
        </p:txBody>
      </p:sp>
      <p:sp>
        <p:nvSpPr>
          <p:cNvPr id="8" name="矩形 7"/>
          <p:cNvSpPr/>
          <p:nvPr/>
        </p:nvSpPr>
        <p:spPr>
          <a:xfrm>
            <a:off x="611560" y="4293096"/>
            <a:ext cx="8345394" cy="1077218"/>
          </a:xfrm>
          <a:prstGeom prst="rect">
            <a:avLst/>
          </a:prstGeom>
        </p:spPr>
        <p:txBody>
          <a:bodyPr wrap="square">
            <a:spAutoFit/>
          </a:bodyPr>
          <a:lstStyle/>
          <a:p>
            <a:pPr algn="just"/>
            <a:r>
              <a:rPr lang="en-US" altLang="zh-CN" sz="3200" dirty="0"/>
              <a:t>a detailed description of how </a:t>
            </a:r>
            <a:r>
              <a:rPr lang="en-US" altLang="zh-CN" sz="3200" dirty="0" err="1" smtClean="0"/>
              <a:t>sth</a:t>
            </a:r>
            <a:r>
              <a:rPr lang="en-US" altLang="zh-CN" sz="3200" dirty="0" smtClean="0"/>
              <a:t> </a:t>
            </a:r>
            <a:r>
              <a:rPr lang="en-US" altLang="zh-CN" sz="3200" dirty="0"/>
              <a:t>is, or should be, designed or made .</a:t>
            </a:r>
            <a:endParaRPr lang="zh-CN" altLang="en-US" sz="3200" dirty="0"/>
          </a:p>
        </p:txBody>
      </p:sp>
      <p:sp>
        <p:nvSpPr>
          <p:cNvPr id="9" name="矩形 8"/>
          <p:cNvSpPr/>
          <p:nvPr/>
        </p:nvSpPr>
        <p:spPr>
          <a:xfrm>
            <a:off x="0" y="5616535"/>
            <a:ext cx="9144000"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3200" dirty="0" smtClean="0"/>
              <a:t>The </a:t>
            </a:r>
            <a:r>
              <a:rPr lang="en-US" altLang="zh-CN" sz="3200" dirty="0"/>
              <a:t>house has been built exactly to our </a:t>
            </a:r>
            <a:r>
              <a:rPr lang="en-US" altLang="zh-CN" sz="3200" dirty="0">
                <a:solidFill>
                  <a:srgbClr val="FF0000"/>
                </a:solidFill>
              </a:rPr>
              <a:t>specifications </a:t>
            </a:r>
            <a:r>
              <a:rPr lang="en-US" altLang="zh-CN" sz="3200" dirty="0"/>
              <a:t>.</a:t>
            </a:r>
          </a:p>
          <a:p>
            <a:r>
              <a:rPr lang="zh-CN" altLang="en-US" sz="3200" dirty="0" smtClean="0"/>
              <a:t>房子</a:t>
            </a:r>
            <a:r>
              <a:rPr lang="zh-CN" altLang="en-US" sz="3200" dirty="0"/>
              <a:t>完全是按照我们的工程设计书建造的。</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505" y="1340768"/>
            <a:ext cx="7618911" cy="1440160"/>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15843205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t>Outline</a:t>
            </a:r>
            <a:endParaRPr lang="zh-CN" altLang="en-US" sz="3200" dirty="0"/>
          </a:p>
        </p:txBody>
      </p:sp>
      <p:sp>
        <p:nvSpPr>
          <p:cNvPr id="3" name="内容占位符 2"/>
          <p:cNvSpPr>
            <a:spLocks noGrp="1"/>
          </p:cNvSpPr>
          <p:nvPr>
            <p:ph idx="1"/>
          </p:nvPr>
        </p:nvSpPr>
        <p:spPr/>
        <p:txBody>
          <a:bodyPr/>
          <a:lstStyle/>
          <a:p>
            <a:r>
              <a:rPr lang="en-US" altLang="zh-CN" dirty="0" smtClean="0">
                <a:solidFill>
                  <a:schemeClr val="bg1">
                    <a:lumMod val="95000"/>
                  </a:schemeClr>
                </a:solidFill>
              </a:rPr>
              <a:t>1. Part </a:t>
            </a:r>
            <a:r>
              <a:rPr lang="en-US" altLang="zh-CN" dirty="0">
                <a:solidFill>
                  <a:schemeClr val="bg1">
                    <a:lumMod val="95000"/>
                  </a:schemeClr>
                </a:solidFill>
              </a:rPr>
              <a:t>1, Dialogue: Starting a Software </a:t>
            </a:r>
            <a:r>
              <a:rPr lang="en-US" altLang="zh-CN" dirty="0" smtClean="0">
                <a:solidFill>
                  <a:schemeClr val="bg1">
                    <a:lumMod val="95000"/>
                  </a:schemeClr>
                </a:solidFill>
              </a:rPr>
              <a:t>Project</a:t>
            </a:r>
          </a:p>
          <a:p>
            <a:r>
              <a:rPr lang="en-US" altLang="zh-CN" dirty="0" smtClean="0"/>
              <a:t>2</a:t>
            </a:r>
            <a:r>
              <a:rPr lang="en-US" altLang="zh-CN" dirty="0"/>
              <a:t>. Part 2, Translating: Software Engineering</a:t>
            </a:r>
            <a:endParaRPr lang="zh-CN" altLang="en-US" dirty="0"/>
          </a:p>
          <a:p>
            <a:endParaRPr lang="zh-CN" altLang="en-US" dirty="0"/>
          </a:p>
        </p:txBody>
      </p:sp>
      <p:sp>
        <p:nvSpPr>
          <p:cNvPr id="4" name="页脚占位符 3"/>
          <p:cNvSpPr>
            <a:spLocks noGrp="1"/>
          </p:cNvSpPr>
          <p:nvPr>
            <p:ph type="ftr" sz="quarter" idx="10"/>
          </p:nvPr>
        </p:nvSpPr>
        <p:spPr/>
        <p:txBody>
          <a:bodyPr/>
          <a:lstStyle/>
          <a:p>
            <a:pPr>
              <a:defRPr/>
            </a:pPr>
            <a:fld id="{535937AA-C22C-49A1-B1A2-AA4B34E89984}" type="slidenum">
              <a:rPr lang="en-US" altLang="zh-CN" smtClean="0"/>
              <a:pPr>
                <a:defRPr/>
              </a:pPr>
              <a:t>9</a:t>
            </a:fld>
            <a:endParaRPr lang="en-US" altLang="zh-CN"/>
          </a:p>
        </p:txBody>
      </p:sp>
    </p:spTree>
    <p:extLst>
      <p:ext uri="{BB962C8B-B14F-4D97-AF65-F5344CB8AC3E}">
        <p14:creationId xmlns:p14="http://schemas.microsoft.com/office/powerpoint/2010/main" val="187154676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课件模板-温剑丰">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200" b="0"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演示文稿1" id="{73F7342D-7294-4A7E-8611-3188C6A457D4}" vid="{80AF26E9-873D-4631-9720-1C305F014A05}"/>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课件模板-温剑丰</Template>
  <TotalTime>5022</TotalTime>
  <Words>2825</Words>
  <Application>Microsoft Office PowerPoint</Application>
  <PresentationFormat>全屏显示(4:3)</PresentationFormat>
  <Paragraphs>206</Paragraphs>
  <Slides>26</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黑体</vt:lpstr>
      <vt:lpstr>华文行楷</vt:lpstr>
      <vt:lpstr>宋体</vt:lpstr>
      <vt:lpstr>微软雅黑</vt:lpstr>
      <vt:lpstr>Arial</vt:lpstr>
      <vt:lpstr>Times New Roman</vt:lpstr>
      <vt:lpstr>Wingdings</vt:lpstr>
      <vt:lpstr>课件模板-温剑丰</vt:lpstr>
      <vt:lpstr>软件工程专业英语</vt:lpstr>
      <vt:lpstr>Outline</vt:lpstr>
      <vt:lpstr>Part 1, Dialogue: Starting a Software Project</vt:lpstr>
      <vt:lpstr>Part 1, Dialogue: Starting a Software Project</vt:lpstr>
      <vt:lpstr>Part 1, Dialogue: Starting a Software Project</vt:lpstr>
      <vt:lpstr>Part 1, Dialogue: Starting a Software Project</vt:lpstr>
      <vt:lpstr>Part 1, Dialogue: Starting a Software Project</vt:lpstr>
      <vt:lpstr>Part 1, Dialogue: Starting a Software Project</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软件工程专业英语</dc:title>
  <dc:creator>lenovo</dc:creator>
  <cp:lastModifiedBy>lenovo</cp:lastModifiedBy>
  <cp:revision>79</cp:revision>
  <dcterms:created xsi:type="dcterms:W3CDTF">2017-12-29T02:31:48Z</dcterms:created>
  <dcterms:modified xsi:type="dcterms:W3CDTF">2020-02-27T14:57:33Z</dcterms:modified>
</cp:coreProperties>
</file>