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331" r:id="rId3"/>
    <p:sldId id="332" r:id="rId4"/>
    <p:sldId id="333" r:id="rId5"/>
    <p:sldId id="334" r:id="rId6"/>
    <p:sldId id="319" r:id="rId7"/>
    <p:sldId id="335" r:id="rId8"/>
    <p:sldId id="336" r:id="rId9"/>
    <p:sldId id="337" r:id="rId10"/>
    <p:sldId id="330"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27" r:id="rId24"/>
    <p:sldId id="328" r:id="rId25"/>
    <p:sldId id="329" r:id="rId26"/>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FF99"/>
    <a:srgbClr val="0099FF"/>
    <a:srgbClr val="FF00FF"/>
    <a:srgbClr val="009900"/>
    <a:srgbClr val="99FFCC"/>
    <a:srgbClr val="FF9900"/>
    <a:srgbClr val="292929"/>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3796" autoAdjust="0"/>
  </p:normalViewPr>
  <p:slideViewPr>
    <p:cSldViewPr>
      <p:cViewPr varScale="1">
        <p:scale>
          <a:sx n="70" d="100"/>
          <a:sy n="70" d="100"/>
        </p:scale>
        <p:origin x="1204" y="52"/>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4</a:t>
            </a:fld>
            <a:endParaRPr lang="en-US" altLang="zh-CN"/>
          </a:p>
        </p:txBody>
      </p:sp>
    </p:spTree>
    <p:extLst>
      <p:ext uri="{BB962C8B-B14F-4D97-AF65-F5344CB8AC3E}">
        <p14:creationId xmlns:p14="http://schemas.microsoft.com/office/powerpoint/2010/main" val="234378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5</a:t>
            </a:fld>
            <a:endParaRPr lang="en-US" altLang="zh-CN"/>
          </a:p>
        </p:txBody>
      </p:sp>
    </p:spTree>
    <p:extLst>
      <p:ext uri="{BB962C8B-B14F-4D97-AF65-F5344CB8AC3E}">
        <p14:creationId xmlns:p14="http://schemas.microsoft.com/office/powerpoint/2010/main" val="167065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7</a:t>
            </a:fld>
            <a:endParaRPr lang="en-US" altLang="zh-CN"/>
          </a:p>
        </p:txBody>
      </p:sp>
    </p:spTree>
    <p:extLst>
      <p:ext uri="{BB962C8B-B14F-4D97-AF65-F5344CB8AC3E}">
        <p14:creationId xmlns:p14="http://schemas.microsoft.com/office/powerpoint/2010/main" val="146841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8</a:t>
            </a:fld>
            <a:endParaRPr lang="en-US" altLang="zh-CN"/>
          </a:p>
        </p:txBody>
      </p:sp>
    </p:spTree>
    <p:extLst>
      <p:ext uri="{BB962C8B-B14F-4D97-AF65-F5344CB8AC3E}">
        <p14:creationId xmlns:p14="http://schemas.microsoft.com/office/powerpoint/2010/main" val="166656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9</a:t>
            </a:fld>
            <a:endParaRPr lang="en-US" altLang="zh-CN"/>
          </a:p>
        </p:txBody>
      </p:sp>
    </p:spTree>
    <p:extLst>
      <p:ext uri="{BB962C8B-B14F-4D97-AF65-F5344CB8AC3E}">
        <p14:creationId xmlns:p14="http://schemas.microsoft.com/office/powerpoint/2010/main" val="70998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9</a:t>
            </a:r>
            <a:r>
              <a:rPr lang="zh-CN" altLang="en-US" sz="3600" dirty="0" smtClean="0"/>
              <a:t>：</a:t>
            </a:r>
            <a:r>
              <a:rPr lang="en-US" altLang="zh-CN" sz="3600" dirty="0" smtClean="0"/>
              <a:t>Taking an Interview</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70"/>
            <a:ext cx="4628850" cy="6835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850" y="22770"/>
            <a:ext cx="4515150" cy="4054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850" y="4077072"/>
            <a:ext cx="4515150" cy="275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0" y="22770"/>
            <a:ext cx="462885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altLang="zh-CN" b="1" dirty="0">
                <a:solidFill>
                  <a:schemeClr val="tx1"/>
                </a:solidFill>
              </a:rPr>
              <a:t>IT Jobs Explained With a Broken Lightbulb</a:t>
            </a:r>
          </a:p>
        </p:txBody>
      </p:sp>
      <p:sp>
        <p:nvSpPr>
          <p:cNvPr id="7" name="矩形 6"/>
          <p:cNvSpPr/>
          <p:nvPr/>
        </p:nvSpPr>
        <p:spPr>
          <a:xfrm>
            <a:off x="5220072" y="1959223"/>
            <a:ext cx="874265" cy="276999"/>
          </a:xfrm>
          <a:prstGeom prst="rect">
            <a:avLst/>
          </a:prstGeom>
        </p:spPr>
        <p:txBody>
          <a:bodyPr wrap="square">
            <a:spAutoFit/>
          </a:bodyPr>
          <a:lstStyle/>
          <a:p>
            <a:r>
              <a:rPr lang="zh-CN" altLang="en-US" dirty="0" smtClean="0">
                <a:solidFill>
                  <a:srgbClr val="FF0000"/>
                </a:solidFill>
              </a:rPr>
              <a:t>销路拓展</a:t>
            </a:r>
            <a:endParaRPr lang="zh-CN" altLang="en-US" dirty="0">
              <a:solidFill>
                <a:srgbClr val="FF0000"/>
              </a:solidFill>
            </a:endParaRPr>
          </a:p>
        </p:txBody>
      </p:sp>
    </p:spTree>
    <p:extLst>
      <p:ext uri="{BB962C8B-B14F-4D97-AF65-F5344CB8AC3E}">
        <p14:creationId xmlns:p14="http://schemas.microsoft.com/office/powerpoint/2010/main" val="276074459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a:t>
            </a:r>
            <a:r>
              <a:rPr lang="en-US" altLang="zh-CN" dirty="0">
                <a:solidFill>
                  <a:schemeClr val="bg1">
                    <a:lumMod val="75000"/>
                  </a:schemeClr>
                </a:solidFill>
              </a:rPr>
              <a:t>Interview</a:t>
            </a:r>
          </a:p>
          <a:p>
            <a:r>
              <a:rPr lang="en-US" altLang="zh-CN" dirty="0" smtClean="0"/>
              <a:t>Part </a:t>
            </a:r>
            <a:r>
              <a:rPr lang="en-US" altLang="zh-CN" dirty="0"/>
              <a:t>2, Translating: </a:t>
            </a:r>
            <a:r>
              <a:rPr lang="en-US" altLang="zh-CN" dirty="0" smtClean="0"/>
              <a:t>Careers for Computer Professionals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310649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In 1999, the U.S. Congress </a:t>
            </a:r>
            <a:r>
              <a:rPr lang="en-US" altLang="zh-CN" sz="2800" b="1" i="0" dirty="0">
                <a:solidFill>
                  <a:srgbClr val="FF0000"/>
                </a:solidFill>
              </a:rPr>
              <a:t>crafted</a:t>
            </a:r>
            <a:r>
              <a:rPr lang="en-US" altLang="zh-CN" sz="2800" i="0" dirty="0">
                <a:solidFill>
                  <a:srgbClr val="000000"/>
                </a:solidFill>
              </a:rPr>
              <a:t> an amendment to the Fair Labor Standards Act that essentially defines a computer professional as any person whose primary occupation involves the design, configuration, analysis, development, modification, testing, or security of computer hardware or software.</a:t>
            </a:r>
            <a:endParaRPr lang="en-US" altLang="zh-CN" sz="2800" i="0" dirty="0">
              <a:solidFill>
                <a:srgbClr val="000000"/>
              </a:solidFill>
            </a:endParaRPr>
          </a:p>
        </p:txBody>
      </p:sp>
      <p:sp>
        <p:nvSpPr>
          <p:cNvPr id="9" name="矩形 8"/>
          <p:cNvSpPr/>
          <p:nvPr/>
        </p:nvSpPr>
        <p:spPr>
          <a:xfrm>
            <a:off x="251520" y="3592755"/>
            <a:ext cx="86409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craft </a:t>
            </a:r>
            <a:endParaRPr lang="en-US" altLang="zh-CN" sz="2400" i="0" dirty="0" smtClean="0"/>
          </a:p>
          <a:p>
            <a:r>
              <a:rPr lang="en-US" altLang="zh-CN" sz="2400" i="0" dirty="0"/>
              <a:t>n.</a:t>
            </a:r>
            <a:r>
              <a:rPr lang="zh-CN" altLang="en-US" sz="2400" i="0" dirty="0"/>
              <a:t>手艺</a:t>
            </a:r>
            <a:r>
              <a:rPr lang="en-US" altLang="zh-CN" sz="2400" i="0" dirty="0" smtClean="0"/>
              <a:t>; </a:t>
            </a:r>
            <a:r>
              <a:rPr lang="zh-CN" altLang="en-US" sz="2400" i="0" dirty="0" smtClean="0"/>
              <a:t>工艺</a:t>
            </a:r>
            <a:r>
              <a:rPr lang="en-US" altLang="zh-CN" sz="2400" i="0" dirty="0" smtClean="0"/>
              <a:t>; </a:t>
            </a:r>
            <a:r>
              <a:rPr lang="zh-CN" altLang="en-US" sz="2400" i="0" dirty="0" smtClean="0"/>
              <a:t>技巧</a:t>
            </a:r>
            <a:r>
              <a:rPr lang="en-US" altLang="zh-CN" sz="2400" i="0" dirty="0" smtClean="0"/>
              <a:t>; </a:t>
            </a:r>
            <a:r>
              <a:rPr lang="zh-CN" altLang="en-US" sz="2400" i="0" dirty="0" smtClean="0"/>
              <a:t>技能</a:t>
            </a:r>
            <a:r>
              <a:rPr lang="en-US" altLang="zh-CN" sz="2400" i="0" dirty="0" smtClean="0"/>
              <a:t>; </a:t>
            </a:r>
            <a:r>
              <a:rPr lang="zh-CN" altLang="en-US" sz="2400" i="0" dirty="0" smtClean="0"/>
              <a:t>技艺</a:t>
            </a:r>
            <a:r>
              <a:rPr lang="en-US" altLang="zh-CN" sz="2400" i="0" dirty="0" smtClean="0"/>
              <a:t>; </a:t>
            </a:r>
            <a:r>
              <a:rPr lang="zh-CN" altLang="en-US" sz="2400" i="0" dirty="0" smtClean="0"/>
              <a:t>诡计</a:t>
            </a:r>
            <a:r>
              <a:rPr lang="en-US" altLang="zh-CN" sz="2400" i="0" dirty="0" smtClean="0"/>
              <a:t>; </a:t>
            </a:r>
            <a:r>
              <a:rPr lang="zh-CN" altLang="en-US" sz="2400" i="0" dirty="0" smtClean="0"/>
              <a:t>手腕</a:t>
            </a:r>
            <a:r>
              <a:rPr lang="en-US" altLang="zh-CN" sz="2400" i="0" dirty="0" smtClean="0"/>
              <a:t>; </a:t>
            </a:r>
            <a:r>
              <a:rPr lang="zh-CN" altLang="en-US" sz="2400" i="0" dirty="0" smtClean="0"/>
              <a:t>骗术</a:t>
            </a:r>
            <a:endParaRPr lang="en-US" altLang="zh-CN" sz="2400" i="0" dirty="0" smtClean="0"/>
          </a:p>
          <a:p>
            <a:r>
              <a:rPr lang="en-US" altLang="zh-CN" sz="2400" i="0" dirty="0" smtClean="0"/>
              <a:t>v</a:t>
            </a:r>
            <a:r>
              <a:rPr lang="en-US" altLang="zh-CN" sz="2400" i="0" dirty="0" smtClean="0"/>
              <a:t>. (</a:t>
            </a:r>
            <a:r>
              <a:rPr lang="zh-CN" altLang="en-US" sz="2400" i="0" dirty="0"/>
              <a:t>尤指用手工</a:t>
            </a:r>
            <a:r>
              <a:rPr lang="en-US" altLang="zh-CN" sz="2400" i="0" dirty="0" smtClean="0"/>
              <a:t>) </a:t>
            </a:r>
            <a:r>
              <a:rPr lang="zh-CN" altLang="en-US" sz="2400" i="0" dirty="0" smtClean="0"/>
              <a:t>精心制作、策划</a:t>
            </a:r>
            <a:endParaRPr lang="en-US" altLang="zh-CN" sz="2400" i="0" dirty="0" smtClean="0"/>
          </a:p>
        </p:txBody>
      </p:sp>
      <p:sp>
        <p:nvSpPr>
          <p:cNvPr id="10" name="矩形 9"/>
          <p:cNvSpPr/>
          <p:nvPr/>
        </p:nvSpPr>
        <p:spPr>
          <a:xfrm>
            <a:off x="251520" y="4941168"/>
            <a:ext cx="8640960" cy="156966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smtClean="0"/>
              <a:t>1. All </a:t>
            </a:r>
            <a:r>
              <a:rPr lang="en-US" altLang="zh-CN" sz="2400" i="0" dirty="0"/>
              <a:t>kinds of traditional </a:t>
            </a:r>
            <a:r>
              <a:rPr lang="en-US" altLang="zh-CN" sz="2400" i="0" dirty="0">
                <a:solidFill>
                  <a:srgbClr val="FF0000"/>
                </a:solidFill>
              </a:rPr>
              <a:t>craft</a:t>
            </a:r>
            <a:r>
              <a:rPr lang="en-US" altLang="zh-CN" sz="2400" i="0" dirty="0"/>
              <a:t> industries are preserved here. </a:t>
            </a:r>
          </a:p>
          <a:p>
            <a:pPr algn="just"/>
            <a:r>
              <a:rPr lang="zh-CN" altLang="en-US" sz="2400" i="0" dirty="0"/>
              <a:t>这里保留着各种各样的传统手工业</a:t>
            </a:r>
            <a:r>
              <a:rPr lang="zh-CN" altLang="en-US" sz="2400" i="0" dirty="0" smtClean="0"/>
              <a:t>。</a:t>
            </a:r>
            <a:endParaRPr lang="en-US" altLang="zh-CN" sz="2400" i="0" dirty="0" smtClean="0"/>
          </a:p>
          <a:p>
            <a:pPr algn="just"/>
            <a:r>
              <a:rPr lang="en-US" altLang="zh-CN" sz="2400" i="0" dirty="0" smtClean="0"/>
              <a:t>2. All </a:t>
            </a:r>
            <a:r>
              <a:rPr lang="en-US" altLang="zh-CN" sz="2400" i="0" dirty="0"/>
              <a:t>the furniture is </a:t>
            </a:r>
            <a:r>
              <a:rPr lang="en-US" altLang="zh-CN" sz="2400" i="0" dirty="0">
                <a:solidFill>
                  <a:srgbClr val="FF0000"/>
                </a:solidFill>
              </a:rPr>
              <a:t>crafted</a:t>
            </a:r>
            <a:r>
              <a:rPr lang="en-US" altLang="zh-CN" sz="2400" i="0" dirty="0"/>
              <a:t> from natural materials.</a:t>
            </a:r>
          </a:p>
          <a:p>
            <a:pPr algn="just"/>
            <a:r>
              <a:rPr lang="zh-CN" altLang="en-US" sz="2400" i="0" dirty="0"/>
              <a:t>所有的家具均采用天然材料精心制作而成。</a:t>
            </a:r>
            <a:endParaRPr lang="en-US" altLang="zh-CN" sz="2400" i="0" dirty="0" smtClean="0"/>
          </a:p>
        </p:txBody>
      </p:sp>
    </p:spTree>
    <p:extLst>
      <p:ext uri="{BB962C8B-B14F-4D97-AF65-F5344CB8AC3E}">
        <p14:creationId xmlns:p14="http://schemas.microsoft.com/office/powerpoint/2010/main" val="12214740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19845"/>
            <a:ext cx="8640960"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200" i="0" dirty="0">
                <a:solidFill>
                  <a:srgbClr val="000000"/>
                </a:solidFill>
              </a:rPr>
              <a:t>Many computer professionals work in an Information System department—the </a:t>
            </a:r>
            <a:r>
              <a:rPr lang="en-US" altLang="zh-CN" sz="2200" b="1" i="0" dirty="0">
                <a:solidFill>
                  <a:srgbClr val="0000FF"/>
                </a:solidFill>
              </a:rPr>
              <a:t>wing</a:t>
            </a:r>
            <a:r>
              <a:rPr lang="en-US" altLang="zh-CN" sz="2200" i="0" dirty="0">
                <a:solidFill>
                  <a:srgbClr val="000000"/>
                </a:solidFill>
              </a:rPr>
              <a:t> of a business or organization responsible for computer, data, software, and support services. An IS department is also responsible for </a:t>
            </a:r>
            <a:r>
              <a:rPr lang="en-US" altLang="zh-CN" sz="2200" b="1" i="0" dirty="0">
                <a:solidFill>
                  <a:srgbClr val="FF0000"/>
                </a:solidFill>
              </a:rPr>
              <a:t>prioritizing</a:t>
            </a:r>
            <a:r>
              <a:rPr lang="en-US" altLang="zh-CN" sz="2200" i="0" dirty="0">
                <a:solidFill>
                  <a:srgbClr val="000000"/>
                </a:solidFill>
              </a:rPr>
              <a:t> an organization's information needs, modifying old systems as necessary, and creating new systems. Most IS department are </a:t>
            </a:r>
            <a:r>
              <a:rPr lang="en-US" altLang="zh-CN" sz="2200" b="1" i="0" dirty="0">
                <a:solidFill>
                  <a:srgbClr val="FF0000"/>
                </a:solidFill>
              </a:rPr>
              <a:t>headed</a:t>
            </a:r>
            <a:r>
              <a:rPr lang="en-US" altLang="zh-CN" sz="2200" i="0" dirty="0">
                <a:solidFill>
                  <a:srgbClr val="000000"/>
                </a:solidFill>
              </a:rPr>
              <a:t> by a chief information officer (CIO), or director. The CIO heads a hierarchy of computer professionals, who might be organized as in Figure I</a:t>
            </a:r>
            <a:r>
              <a:rPr lang="en-US" altLang="zh-CN" sz="2200" i="0" dirty="0" smtClean="0">
                <a:solidFill>
                  <a:srgbClr val="000000"/>
                </a:solidFill>
              </a:rPr>
              <a:t>.</a:t>
            </a:r>
            <a:endParaRPr lang="en-US" altLang="zh-CN" sz="2200" i="0" dirty="0">
              <a:solidFill>
                <a:srgbClr val="000000"/>
              </a:solidFill>
            </a:endParaRPr>
          </a:p>
        </p:txBody>
      </p:sp>
      <p:sp>
        <p:nvSpPr>
          <p:cNvPr id="6" name="矩形 5"/>
          <p:cNvSpPr/>
          <p:nvPr/>
        </p:nvSpPr>
        <p:spPr>
          <a:xfrm>
            <a:off x="251520" y="3501605"/>
            <a:ext cx="864096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800" i="0" dirty="0" smtClean="0"/>
              <a:t>prioritize [</a:t>
            </a:r>
            <a:r>
              <a:rPr lang="en-US" altLang="zh-CN" sz="1800" i="0" dirty="0" err="1"/>
              <a:t>praɪˈɔːrətaɪz</a:t>
            </a:r>
            <a:r>
              <a:rPr lang="en-US" altLang="zh-CN" sz="1800" i="0" dirty="0" smtClean="0"/>
              <a:t>]</a:t>
            </a:r>
          </a:p>
          <a:p>
            <a:r>
              <a:rPr lang="en-US" altLang="zh-CN" sz="1800" i="0" dirty="0" smtClean="0"/>
              <a:t>v. </a:t>
            </a:r>
            <a:r>
              <a:rPr lang="zh-CN" altLang="en-US" sz="1800" i="0" dirty="0" smtClean="0"/>
              <a:t>按</a:t>
            </a:r>
            <a:r>
              <a:rPr lang="zh-CN" altLang="en-US" sz="1800" i="0" dirty="0"/>
              <a:t>重要性排列</a:t>
            </a:r>
            <a:r>
              <a:rPr lang="en-US" altLang="zh-CN" sz="1800" i="0" dirty="0" smtClean="0"/>
              <a:t>; </a:t>
            </a:r>
            <a:r>
              <a:rPr lang="zh-CN" altLang="en-US" sz="1800" i="0" dirty="0" smtClean="0"/>
              <a:t>划分</a:t>
            </a:r>
            <a:r>
              <a:rPr lang="zh-CN" altLang="en-US" sz="1800" i="0" dirty="0"/>
              <a:t>优先顺序</a:t>
            </a:r>
            <a:r>
              <a:rPr lang="en-US" altLang="zh-CN" sz="1800" i="0" dirty="0" smtClean="0"/>
              <a:t>; </a:t>
            </a:r>
            <a:r>
              <a:rPr lang="zh-CN" altLang="en-US" sz="1800" i="0" dirty="0" smtClean="0"/>
              <a:t>优先</a:t>
            </a:r>
            <a:r>
              <a:rPr lang="zh-CN" altLang="en-US" sz="1800" i="0" dirty="0"/>
              <a:t>处理</a:t>
            </a:r>
            <a:endParaRPr lang="en-US" altLang="zh-CN" sz="1800" i="0" dirty="0" smtClean="0"/>
          </a:p>
        </p:txBody>
      </p:sp>
      <p:sp>
        <p:nvSpPr>
          <p:cNvPr id="7" name="矩形 6"/>
          <p:cNvSpPr/>
          <p:nvPr/>
        </p:nvSpPr>
        <p:spPr>
          <a:xfrm>
            <a:off x="251520" y="4201793"/>
            <a:ext cx="8640960" cy="92333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1800" i="0" dirty="0" smtClean="0"/>
              <a:t>1. You </a:t>
            </a:r>
            <a:r>
              <a:rPr lang="en-US" altLang="zh-CN" sz="1800" i="0" dirty="0"/>
              <a:t>should make a list of all the jobs you have to do and </a:t>
            </a:r>
            <a:r>
              <a:rPr lang="en-US" altLang="zh-CN" sz="1800" i="0" dirty="0">
                <a:solidFill>
                  <a:srgbClr val="FF0000"/>
                </a:solidFill>
              </a:rPr>
              <a:t>prioritize</a:t>
            </a:r>
            <a:r>
              <a:rPr lang="en-US" altLang="zh-CN" sz="1800" i="0" dirty="0"/>
              <a:t> them.</a:t>
            </a:r>
          </a:p>
          <a:p>
            <a:pPr algn="just"/>
            <a:r>
              <a:rPr lang="zh-CN" altLang="en-US" sz="1800" i="0" dirty="0"/>
              <a:t>你应该把所有必须做的事都列出来，并按轻重缓急排个顺序</a:t>
            </a:r>
            <a:r>
              <a:rPr lang="zh-CN" altLang="en-US" sz="1800" i="0" dirty="0" smtClean="0"/>
              <a:t>。</a:t>
            </a:r>
            <a:endParaRPr lang="en-US" altLang="zh-CN" sz="1800" i="0" dirty="0" smtClean="0"/>
          </a:p>
          <a:p>
            <a:pPr algn="just"/>
            <a:r>
              <a:rPr lang="en-US" altLang="zh-CN" sz="1800" i="0" dirty="0" smtClean="0"/>
              <a:t>2. Assess </a:t>
            </a:r>
            <a:r>
              <a:rPr lang="en-US" altLang="zh-CN" sz="1800" i="0" dirty="0"/>
              <a:t>and </a:t>
            </a:r>
            <a:r>
              <a:rPr lang="en-US" altLang="zh-CN" sz="1800" i="0" dirty="0">
                <a:solidFill>
                  <a:srgbClr val="FF0000"/>
                </a:solidFill>
              </a:rPr>
              <a:t>prioritize</a:t>
            </a:r>
            <a:r>
              <a:rPr lang="en-US" altLang="zh-CN" sz="1800" i="0" dirty="0"/>
              <a:t> various SOA initiatives. </a:t>
            </a:r>
            <a:r>
              <a:rPr lang="en-US" altLang="zh-CN" sz="1800" i="0" dirty="0" smtClean="0"/>
              <a:t> </a:t>
            </a:r>
            <a:r>
              <a:rPr lang="zh-CN" altLang="en-US" sz="1800" i="0" dirty="0" smtClean="0"/>
              <a:t>评估</a:t>
            </a:r>
            <a:r>
              <a:rPr lang="zh-CN" altLang="en-US" sz="1800" i="0" dirty="0"/>
              <a:t>和优先安排各种</a:t>
            </a:r>
            <a:r>
              <a:rPr lang="en-US" altLang="zh-CN" sz="1800" i="0" dirty="0"/>
              <a:t>SOA</a:t>
            </a:r>
            <a:r>
              <a:rPr lang="zh-CN" altLang="en-US" sz="1800" i="0" dirty="0"/>
              <a:t>活动。</a:t>
            </a:r>
            <a:endParaRPr lang="en-US" altLang="zh-CN" sz="1800" i="0" dirty="0" smtClean="0"/>
          </a:p>
        </p:txBody>
      </p:sp>
      <p:sp>
        <p:nvSpPr>
          <p:cNvPr id="9" name="矩形 8"/>
          <p:cNvSpPr/>
          <p:nvPr/>
        </p:nvSpPr>
        <p:spPr>
          <a:xfrm>
            <a:off x="246758" y="5178172"/>
            <a:ext cx="8640960" cy="369332"/>
          </a:xfrm>
          <a:prstGeom prst="rect">
            <a:avLst/>
          </a:prstGeom>
          <a:ln>
            <a:solidFill>
              <a:srgbClr val="0099FF"/>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800" i="0" dirty="0" smtClean="0"/>
              <a:t>head v. </a:t>
            </a:r>
            <a:r>
              <a:rPr lang="zh-CN" altLang="en-US" sz="1800" i="0" dirty="0" smtClean="0"/>
              <a:t>朝</a:t>
            </a:r>
            <a:r>
              <a:rPr lang="en-US" altLang="zh-CN" sz="1800" i="0" dirty="0"/>
              <a:t>(</a:t>
            </a:r>
            <a:r>
              <a:rPr lang="zh-CN" altLang="en-US" sz="1800" i="0" dirty="0"/>
              <a:t>某方向</a:t>
            </a:r>
            <a:r>
              <a:rPr lang="en-US" altLang="zh-CN" sz="1800" i="0" dirty="0"/>
              <a:t>)</a:t>
            </a:r>
            <a:r>
              <a:rPr lang="zh-CN" altLang="en-US" sz="1800" i="0" dirty="0"/>
              <a:t>行进</a:t>
            </a:r>
            <a:r>
              <a:rPr lang="en-US" altLang="zh-CN" sz="1800" i="0" dirty="0" smtClean="0"/>
              <a:t>; </a:t>
            </a:r>
            <a:r>
              <a:rPr lang="zh-CN" altLang="en-US" sz="1800" i="0" dirty="0" smtClean="0"/>
              <a:t>领导</a:t>
            </a:r>
            <a:r>
              <a:rPr lang="en-US" altLang="zh-CN" sz="1800" i="0" dirty="0" smtClean="0"/>
              <a:t>; </a:t>
            </a:r>
            <a:r>
              <a:rPr lang="zh-CN" altLang="en-US" sz="1800" i="0" dirty="0" smtClean="0"/>
              <a:t>主管</a:t>
            </a:r>
            <a:r>
              <a:rPr lang="en-US" altLang="zh-CN" sz="1800" i="0" dirty="0" smtClean="0"/>
              <a:t>; </a:t>
            </a:r>
            <a:r>
              <a:rPr lang="zh-CN" altLang="en-US" sz="1800" i="0" dirty="0" smtClean="0"/>
              <a:t>位于</a:t>
            </a:r>
            <a:r>
              <a:rPr lang="zh-CN" altLang="en-US" sz="1800" i="0" dirty="0"/>
              <a:t>排行之首</a:t>
            </a:r>
            <a:r>
              <a:rPr lang="en-US" altLang="zh-CN" sz="1800" i="0" dirty="0" smtClean="0"/>
              <a:t>; </a:t>
            </a:r>
            <a:r>
              <a:rPr lang="zh-CN" altLang="en-US" sz="1800" i="0" dirty="0" smtClean="0"/>
              <a:t>排</a:t>
            </a:r>
            <a:r>
              <a:rPr lang="zh-CN" altLang="en-US" sz="1800" i="0" dirty="0"/>
              <a:t>在前头</a:t>
            </a:r>
            <a:endParaRPr lang="en-US" altLang="zh-CN" sz="1800" i="0" dirty="0" smtClean="0"/>
          </a:p>
        </p:txBody>
      </p:sp>
      <p:sp>
        <p:nvSpPr>
          <p:cNvPr id="10" name="矩形 9"/>
          <p:cNvSpPr/>
          <p:nvPr/>
        </p:nvSpPr>
        <p:spPr>
          <a:xfrm>
            <a:off x="251520" y="5614521"/>
            <a:ext cx="8640960" cy="1200329"/>
          </a:xfrm>
          <a:prstGeom prst="rect">
            <a:avLst/>
          </a:prstGeom>
          <a:ln>
            <a:solidFill>
              <a:srgbClr val="99FF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1800" i="0" dirty="0" smtClean="0"/>
              <a:t>1. </a:t>
            </a:r>
            <a:r>
              <a:rPr lang="en-US" altLang="zh-CN" sz="1800" i="0" dirty="0" smtClean="0"/>
              <a:t>Can </a:t>
            </a:r>
            <a:r>
              <a:rPr lang="en-US" altLang="zh-CN" sz="1800" i="0" dirty="0"/>
              <a:t>you forecast where the economy is </a:t>
            </a:r>
            <a:r>
              <a:rPr lang="en-US" altLang="zh-CN" sz="1800" i="0" dirty="0">
                <a:solidFill>
                  <a:srgbClr val="FF0000"/>
                </a:solidFill>
              </a:rPr>
              <a:t>heading</a:t>
            </a:r>
            <a:r>
              <a:rPr lang="en-US" altLang="zh-CN" sz="1800" i="0" dirty="0" smtClean="0"/>
              <a:t>? </a:t>
            </a:r>
            <a:r>
              <a:rPr lang="zh-CN" altLang="en-US" sz="1800" i="0" dirty="0" smtClean="0"/>
              <a:t>你</a:t>
            </a:r>
            <a:r>
              <a:rPr lang="zh-CN" altLang="en-US" sz="1800" i="0" dirty="0"/>
              <a:t>能预测经济的发展方向吗</a:t>
            </a:r>
            <a:r>
              <a:rPr lang="zh-CN" altLang="en-US" sz="1800" i="0" dirty="0" smtClean="0"/>
              <a:t>？</a:t>
            </a:r>
            <a:endParaRPr lang="en-US" altLang="zh-CN" sz="1800" i="0" dirty="0" smtClean="0"/>
          </a:p>
          <a:p>
            <a:pPr algn="just"/>
            <a:r>
              <a:rPr lang="en-US" altLang="zh-CN" sz="1800" i="0" dirty="0" smtClean="0"/>
              <a:t>2. She </a:t>
            </a:r>
            <a:r>
              <a:rPr lang="en-US" altLang="zh-CN" sz="1800" i="0" dirty="0"/>
              <a:t>has been appointed to </a:t>
            </a:r>
            <a:r>
              <a:rPr lang="en-US" altLang="zh-CN" sz="1800" i="0" dirty="0">
                <a:solidFill>
                  <a:srgbClr val="FF0000"/>
                </a:solidFill>
              </a:rPr>
              <a:t>head</a:t>
            </a:r>
            <a:r>
              <a:rPr lang="en-US" altLang="zh-CN" sz="1800" i="0" dirty="0"/>
              <a:t> the research team</a:t>
            </a:r>
            <a:r>
              <a:rPr lang="en-US" altLang="zh-CN" sz="1800" i="0" dirty="0" smtClean="0"/>
              <a:t>. </a:t>
            </a:r>
            <a:r>
              <a:rPr lang="zh-CN" altLang="en-US" sz="1800" i="0" dirty="0" smtClean="0"/>
              <a:t>她</a:t>
            </a:r>
            <a:r>
              <a:rPr lang="zh-CN" altLang="en-US" sz="1800" i="0" dirty="0"/>
              <a:t>受命领导研究小组</a:t>
            </a:r>
            <a:r>
              <a:rPr lang="zh-CN" altLang="en-US" sz="1800" i="0" dirty="0" smtClean="0"/>
              <a:t>。</a:t>
            </a:r>
            <a:endParaRPr lang="en-US" altLang="zh-CN" sz="1800" i="0" dirty="0" smtClean="0"/>
          </a:p>
          <a:p>
            <a:pPr algn="just"/>
            <a:r>
              <a:rPr lang="en-US" altLang="zh-CN" sz="1800" i="0" dirty="0" smtClean="0"/>
              <a:t>3. Italy </a:t>
            </a:r>
            <a:r>
              <a:rPr lang="en-US" altLang="zh-CN" sz="1800" i="0" dirty="0">
                <a:solidFill>
                  <a:srgbClr val="FF0000"/>
                </a:solidFill>
              </a:rPr>
              <a:t>heads</a:t>
            </a:r>
            <a:r>
              <a:rPr lang="en-US" altLang="zh-CN" sz="1800" i="0" dirty="0"/>
              <a:t> the table after two games</a:t>
            </a:r>
            <a:r>
              <a:rPr lang="en-US" altLang="zh-CN" sz="1800" i="0" dirty="0" smtClean="0"/>
              <a:t>. </a:t>
            </a:r>
            <a:r>
              <a:rPr lang="zh-CN" altLang="en-US" sz="1800" i="0" dirty="0" smtClean="0"/>
              <a:t>两</a:t>
            </a:r>
            <a:r>
              <a:rPr lang="zh-CN" altLang="en-US" sz="1800" i="0" dirty="0"/>
              <a:t>场比赛之后意大利队排名榜首</a:t>
            </a:r>
            <a:r>
              <a:rPr lang="zh-CN" altLang="en-US" sz="1800" i="0" dirty="0" smtClean="0"/>
              <a:t>。</a:t>
            </a:r>
            <a:endParaRPr lang="en-US" altLang="zh-CN" sz="1800" i="0" dirty="0" smtClean="0"/>
          </a:p>
          <a:p>
            <a:pPr algn="just"/>
            <a:r>
              <a:rPr lang="en-US" altLang="zh-CN" sz="1800" i="0" dirty="0" smtClean="0"/>
              <a:t>4. The </a:t>
            </a:r>
            <a:r>
              <a:rPr lang="en-US" altLang="zh-CN" sz="1800" i="0" dirty="0"/>
              <a:t>chapter was </a:t>
            </a:r>
            <a:r>
              <a:rPr lang="en-US" altLang="zh-CN" sz="1800" i="0" dirty="0">
                <a:solidFill>
                  <a:srgbClr val="FF0000"/>
                </a:solidFill>
              </a:rPr>
              <a:t>headed</a:t>
            </a:r>
            <a:r>
              <a:rPr lang="en-US" altLang="zh-CN" sz="1800" i="0" dirty="0"/>
              <a:t> ‘My Early Life</a:t>
            </a:r>
            <a:r>
              <a:rPr lang="en-US" altLang="zh-CN" sz="1800" i="0" dirty="0" smtClean="0"/>
              <a:t>’. </a:t>
            </a:r>
            <a:r>
              <a:rPr lang="zh-CN" altLang="en-US" sz="1800" i="0" dirty="0" smtClean="0"/>
              <a:t>这</a:t>
            </a:r>
            <a:r>
              <a:rPr lang="zh-CN" altLang="en-US" sz="1800" i="0" dirty="0"/>
              <a:t>一章的标题是“我的早年生活”。</a:t>
            </a:r>
            <a:endParaRPr lang="en-US" altLang="zh-CN" sz="1800" i="0" dirty="0" smtClean="0"/>
          </a:p>
        </p:txBody>
      </p:sp>
    </p:spTree>
    <p:extLst>
      <p:ext uri="{BB962C8B-B14F-4D97-AF65-F5344CB8AC3E}">
        <p14:creationId xmlns:p14="http://schemas.microsoft.com/office/powerpoint/2010/main" val="6397915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smtClean="0">
                <a:solidFill>
                  <a:srgbClr val="000000"/>
                </a:solidFill>
              </a:rPr>
              <a:t>The </a:t>
            </a:r>
            <a:r>
              <a:rPr lang="en-US" altLang="zh-CN" sz="2400" i="0" dirty="0">
                <a:solidFill>
                  <a:srgbClr val="000000"/>
                </a:solidFill>
              </a:rPr>
              <a:t>following descriptions highlight typical responsibilities and skills for various IS department jobs: A systems analyst investigates the requirements of a business or organization, its employees, and its customers in order to plan and implement new or improved computer services. This job requires the ability to identify problems and research technical solutions. Good communications skills are essential for interacting with managers and other employees.</a:t>
            </a:r>
            <a:endParaRPr lang="en-US" altLang="zh-CN" sz="2400" i="0" dirty="0">
              <a:solidFill>
                <a:srgbClr val="000000"/>
              </a:solidFill>
            </a:endParaRPr>
          </a:p>
        </p:txBody>
      </p:sp>
    </p:spTree>
    <p:extLst>
      <p:ext uri="{BB962C8B-B14F-4D97-AF65-F5344CB8AC3E}">
        <p14:creationId xmlns:p14="http://schemas.microsoft.com/office/powerpoint/2010/main" val="245592879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smtClean="0">
                <a:solidFill>
                  <a:srgbClr val="000000"/>
                </a:solidFill>
              </a:rPr>
              <a:t>A computer </a:t>
            </a:r>
            <a:r>
              <a:rPr lang="en-US" altLang="zh-CN" sz="2400" i="0" dirty="0">
                <a:solidFill>
                  <a:srgbClr val="000000"/>
                </a:solidFill>
              </a:rPr>
              <a:t>programmer (sometimes described as a programmer/analyst) designs, codes, and tests computer programs. In addition, programmers modify existing programs to meet new requirements or </a:t>
            </a:r>
            <a:r>
              <a:rPr lang="en-US" altLang="zh-CN" sz="2400" i="0" dirty="0" smtClean="0">
                <a:solidFill>
                  <a:srgbClr val="000000"/>
                </a:solidFill>
              </a:rPr>
              <a:t>eliminate </a:t>
            </a:r>
            <a:r>
              <a:rPr lang="en-US" altLang="zh-CN" i="0" dirty="0" smtClean="0">
                <a:solidFill>
                  <a:srgbClr val="0000FF"/>
                </a:solidFill>
              </a:rPr>
              <a:t>[</a:t>
            </a:r>
            <a:r>
              <a:rPr lang="en-US" altLang="zh-CN" i="0" dirty="0" err="1" smtClean="0">
                <a:solidFill>
                  <a:srgbClr val="0000FF"/>
                </a:solidFill>
              </a:rPr>
              <a:t>ɪ</a:t>
            </a:r>
            <a:r>
              <a:rPr lang="en-US" altLang="zh-CN" i="0" dirty="0" err="1">
                <a:solidFill>
                  <a:srgbClr val="0000FF"/>
                </a:solidFill>
              </a:rPr>
              <a:t>ˈlɪmɪneɪt</a:t>
            </a:r>
            <a:r>
              <a:rPr lang="en-US" altLang="zh-CN" i="0" dirty="0">
                <a:solidFill>
                  <a:srgbClr val="0000FF"/>
                </a:solidFill>
              </a:rPr>
              <a:t>]</a:t>
            </a:r>
            <a:r>
              <a:rPr lang="en-US" altLang="zh-CN" sz="2400" i="0" dirty="0">
                <a:solidFill>
                  <a:srgbClr val="000000"/>
                </a:solidFill>
              </a:rPr>
              <a:t> </a:t>
            </a:r>
            <a:r>
              <a:rPr lang="en-US" altLang="zh-CN" sz="2400" i="0" dirty="0" smtClean="0">
                <a:solidFill>
                  <a:srgbClr val="000000"/>
                </a:solidFill>
              </a:rPr>
              <a:t>bugs</a:t>
            </a:r>
            <a:r>
              <a:rPr lang="en-US" altLang="zh-CN" sz="2400" i="0" dirty="0">
                <a:solidFill>
                  <a:srgbClr val="000000"/>
                </a:solidFill>
              </a:rPr>
              <a:t>. Computer programming requires concentration and a good memory for the countless details that </a:t>
            </a:r>
            <a:r>
              <a:rPr lang="en-US" altLang="zh-CN" sz="2400" b="1" i="0" dirty="0">
                <a:solidFill>
                  <a:srgbClr val="FF0000"/>
                </a:solidFill>
              </a:rPr>
              <a:t>pertain to</a:t>
            </a:r>
            <a:r>
              <a:rPr lang="en-US" altLang="zh-CN" sz="2400" i="0" dirty="0">
                <a:solidFill>
                  <a:srgbClr val="000000"/>
                </a:solidFill>
              </a:rPr>
              <a:t> a programming project.</a:t>
            </a:r>
            <a:endParaRPr lang="en-US" altLang="zh-CN" sz="2400" i="0" dirty="0">
              <a:solidFill>
                <a:srgbClr val="000000"/>
              </a:solidFill>
            </a:endParaRPr>
          </a:p>
        </p:txBody>
      </p:sp>
      <p:sp>
        <p:nvSpPr>
          <p:cNvPr id="7" name="矩形 6"/>
          <p:cNvSpPr/>
          <p:nvPr/>
        </p:nvSpPr>
        <p:spPr>
          <a:xfrm>
            <a:off x="251520" y="3137472"/>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pertain </a:t>
            </a:r>
            <a:r>
              <a:rPr lang="en-US" altLang="zh-CN" sz="2000" i="0" dirty="0" smtClean="0"/>
              <a:t>to </a:t>
            </a:r>
            <a:r>
              <a:rPr lang="zh-CN" altLang="en-US" sz="2000" i="0" dirty="0" smtClean="0"/>
              <a:t>属于</a:t>
            </a:r>
            <a:r>
              <a:rPr lang="en-US" altLang="zh-CN" sz="2000" i="0" dirty="0" smtClean="0"/>
              <a:t>; </a:t>
            </a:r>
            <a:r>
              <a:rPr lang="zh-CN" altLang="en-US" sz="2000" i="0" dirty="0" smtClean="0"/>
              <a:t>适合</a:t>
            </a:r>
            <a:r>
              <a:rPr lang="en-US" altLang="zh-CN" sz="2000" i="0" dirty="0" smtClean="0"/>
              <a:t>; </a:t>
            </a:r>
            <a:r>
              <a:rPr lang="zh-CN" altLang="en-US" sz="2000" i="0" dirty="0" smtClean="0"/>
              <a:t>关于</a:t>
            </a:r>
            <a:r>
              <a:rPr lang="en-US" altLang="zh-CN" sz="2000" i="0" dirty="0" smtClean="0"/>
              <a:t>; </a:t>
            </a:r>
            <a:r>
              <a:rPr lang="zh-CN" altLang="en-US" sz="2000" i="0" dirty="0" smtClean="0"/>
              <a:t>有关</a:t>
            </a:r>
            <a:r>
              <a:rPr lang="en-US" altLang="zh-CN" sz="2000" i="0" dirty="0" smtClean="0"/>
              <a:t>; </a:t>
            </a:r>
            <a:r>
              <a:rPr lang="zh-CN" altLang="en-US" sz="2000" i="0" dirty="0" smtClean="0"/>
              <a:t>附属</a:t>
            </a:r>
            <a:endParaRPr lang="en-US" altLang="zh-CN" sz="2000" i="0" dirty="0" smtClean="0"/>
          </a:p>
        </p:txBody>
      </p:sp>
      <p:sp>
        <p:nvSpPr>
          <p:cNvPr id="8" name="矩形 7"/>
          <p:cNvSpPr/>
          <p:nvPr/>
        </p:nvSpPr>
        <p:spPr>
          <a:xfrm>
            <a:off x="251520" y="3622372"/>
            <a:ext cx="8640960" cy="317009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The </a:t>
            </a:r>
            <a:r>
              <a:rPr lang="en-US" altLang="zh-CN" sz="2000" i="0" dirty="0" smtClean="0"/>
              <a:t>following </a:t>
            </a:r>
            <a:r>
              <a:rPr lang="en-US" altLang="zh-CN" sz="2000" i="0" dirty="0"/>
              <a:t>counters </a:t>
            </a:r>
            <a:r>
              <a:rPr lang="en-US" altLang="zh-CN" sz="2000" i="0" dirty="0">
                <a:solidFill>
                  <a:srgbClr val="FF0000"/>
                </a:solidFill>
              </a:rPr>
              <a:t>pertain to </a:t>
            </a:r>
            <a:r>
              <a:rPr lang="en-US" altLang="zh-CN" sz="2000" i="0" dirty="0"/>
              <a:t>network send and receive operations. </a:t>
            </a:r>
          </a:p>
          <a:p>
            <a:pPr algn="just"/>
            <a:r>
              <a:rPr lang="zh-CN" altLang="en-US" sz="2000" i="0" dirty="0"/>
              <a:t>下列计数器与网络发送和接收操作有关</a:t>
            </a:r>
            <a:r>
              <a:rPr lang="zh-CN" altLang="en-US" sz="2000" i="0" dirty="0" smtClean="0"/>
              <a:t>。</a:t>
            </a:r>
            <a:endParaRPr lang="en-US" altLang="zh-CN" sz="2000" i="0" dirty="0" smtClean="0"/>
          </a:p>
          <a:p>
            <a:pPr algn="just"/>
            <a:endParaRPr lang="en-US" altLang="zh-CN" sz="2000" i="0" dirty="0" smtClean="0"/>
          </a:p>
          <a:p>
            <a:pPr algn="just"/>
            <a:r>
              <a:rPr lang="en-US" altLang="zh-CN" sz="2000" i="0" dirty="0" smtClean="0"/>
              <a:t>2. The </a:t>
            </a:r>
            <a:r>
              <a:rPr lang="en-US" altLang="zh-CN" sz="2000" i="0" dirty="0"/>
              <a:t>first article in the series defined the characteristics and technologies that </a:t>
            </a:r>
            <a:r>
              <a:rPr lang="en-US" altLang="zh-CN" sz="2000" i="0" dirty="0">
                <a:solidFill>
                  <a:srgbClr val="FF0000"/>
                </a:solidFill>
              </a:rPr>
              <a:t>pertain to </a:t>
            </a:r>
            <a:r>
              <a:rPr lang="en-US" altLang="zh-CN" sz="2000" i="0" dirty="0"/>
              <a:t>Web 2.0. </a:t>
            </a:r>
          </a:p>
          <a:p>
            <a:pPr algn="just"/>
            <a:r>
              <a:rPr lang="zh-CN" altLang="en-US" sz="2000" i="0" dirty="0"/>
              <a:t>本系列的第一篇文章定义了</a:t>
            </a:r>
            <a:r>
              <a:rPr lang="en-US" altLang="zh-CN" sz="2000" i="0" dirty="0"/>
              <a:t>Web2.0</a:t>
            </a:r>
            <a:r>
              <a:rPr lang="zh-CN" altLang="en-US" sz="2000" i="0" dirty="0"/>
              <a:t>所具有的特征和技术</a:t>
            </a:r>
            <a:r>
              <a:rPr lang="zh-CN" altLang="en-US" sz="2000" i="0" dirty="0" smtClean="0"/>
              <a:t>。</a:t>
            </a:r>
            <a:endParaRPr lang="en-US" altLang="zh-CN" sz="2000" i="0" dirty="0" smtClean="0"/>
          </a:p>
          <a:p>
            <a:pPr algn="just"/>
            <a:endParaRPr lang="en-US" altLang="zh-CN" sz="2000" i="0" dirty="0" smtClean="0"/>
          </a:p>
          <a:p>
            <a:pPr algn="just"/>
            <a:r>
              <a:rPr lang="en-US" altLang="zh-CN" sz="2000" i="0" dirty="0" smtClean="0"/>
              <a:t>3. However</a:t>
            </a:r>
            <a:r>
              <a:rPr lang="en-US" altLang="zh-CN" sz="2000" i="0" dirty="0"/>
              <a:t>, this technology does </a:t>
            </a:r>
            <a:r>
              <a:rPr lang="en-US" altLang="zh-CN" sz="2000" i="0" dirty="0">
                <a:solidFill>
                  <a:srgbClr val="FF0000"/>
                </a:solidFill>
              </a:rPr>
              <a:t>pertain to </a:t>
            </a:r>
            <a:r>
              <a:rPr lang="en-US" altLang="zh-CN" sz="2000" i="0" dirty="0"/>
              <a:t>a different target audience of decision makers. </a:t>
            </a:r>
          </a:p>
          <a:p>
            <a:pPr algn="just"/>
            <a:r>
              <a:rPr lang="zh-CN" altLang="en-US" sz="2000" i="0" dirty="0"/>
              <a:t>然而，这项技术却很适合决策者的不同对象。</a:t>
            </a:r>
            <a:endParaRPr lang="en-US" altLang="zh-CN" sz="2000" i="0" dirty="0" smtClean="0"/>
          </a:p>
        </p:txBody>
      </p:sp>
    </p:spTree>
    <p:extLst>
      <p:ext uri="{BB962C8B-B14F-4D97-AF65-F5344CB8AC3E}">
        <p14:creationId xmlns:p14="http://schemas.microsoft.com/office/powerpoint/2010/main" val="20867029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security specialist analyses a computer system's </a:t>
            </a:r>
            <a:r>
              <a:rPr lang="en-US" altLang="zh-CN" sz="2400" b="1" i="0" dirty="0">
                <a:solidFill>
                  <a:srgbClr val="FF0000"/>
                </a:solidFill>
              </a:rPr>
              <a:t>vulnerability</a:t>
            </a:r>
            <a:r>
              <a:rPr lang="en-US" altLang="zh-CN" sz="2400" i="0" dirty="0">
                <a:solidFill>
                  <a:srgbClr val="000000"/>
                </a:solidFill>
              </a:rPr>
              <a:t> to threats from </a:t>
            </a:r>
            <a:r>
              <a:rPr lang="en-US" altLang="zh-CN" sz="2400" b="1" i="0" dirty="0">
                <a:solidFill>
                  <a:srgbClr val="0000FF"/>
                </a:solidFill>
              </a:rPr>
              <a:t>viruses</a:t>
            </a:r>
            <a:r>
              <a:rPr lang="en-US" altLang="zh-CN" sz="2400" i="0" dirty="0">
                <a:solidFill>
                  <a:srgbClr val="000000"/>
                </a:solidFill>
              </a:rPr>
              <a:t>, </a:t>
            </a:r>
            <a:r>
              <a:rPr lang="en-US" altLang="zh-CN" sz="2400" b="1" i="0" dirty="0">
                <a:solidFill>
                  <a:srgbClr val="0000FF"/>
                </a:solidFill>
              </a:rPr>
              <a:t>worms</a:t>
            </a:r>
            <a:r>
              <a:rPr lang="en-US" altLang="zh-CN" sz="2400" i="0" dirty="0">
                <a:solidFill>
                  <a:srgbClr val="000000"/>
                </a:solidFill>
              </a:rPr>
              <a:t>, unauthorized access, and physical damage. Security specialists install and configure </a:t>
            </a:r>
            <a:r>
              <a:rPr lang="en-US" altLang="zh-CN" sz="2400" b="1" i="0" dirty="0">
                <a:solidFill>
                  <a:srgbClr val="0000FF"/>
                </a:solidFill>
              </a:rPr>
              <a:t>firewalls</a:t>
            </a:r>
            <a:r>
              <a:rPr lang="en-US" altLang="zh-CN" sz="2400" i="0" dirty="0">
                <a:solidFill>
                  <a:srgbClr val="000000"/>
                </a:solidFill>
              </a:rPr>
              <a:t> and antivirus software. They also work with management and employees to develop policies and procedures to protect computer equipment and data. A security specialist must have </a:t>
            </a:r>
            <a:r>
              <a:rPr lang="en-US" altLang="zh-CN" sz="2400" b="1" i="0" dirty="0">
                <a:solidFill>
                  <a:srgbClr val="0000FF"/>
                </a:solidFill>
              </a:rPr>
              <a:t>wide-ranging</a:t>
            </a:r>
            <a:r>
              <a:rPr lang="en-US" altLang="zh-CN" sz="2400" i="0" dirty="0">
                <a:solidFill>
                  <a:srgbClr val="000000"/>
                </a:solidFill>
              </a:rPr>
              <a:t> knowledge of computers as well as communications protocols that can be applied for a quick resolution to any crisis that occurs.</a:t>
            </a:r>
            <a:endParaRPr lang="en-US" altLang="zh-CN" sz="2400" i="0" dirty="0">
              <a:solidFill>
                <a:srgbClr val="000000"/>
              </a:solidFill>
            </a:endParaRPr>
          </a:p>
        </p:txBody>
      </p:sp>
      <p:sp>
        <p:nvSpPr>
          <p:cNvPr id="8" name="矩形 7"/>
          <p:cNvSpPr/>
          <p:nvPr/>
        </p:nvSpPr>
        <p:spPr>
          <a:xfrm>
            <a:off x="251520" y="3767258"/>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vulnerability</a:t>
            </a:r>
            <a:r>
              <a:rPr lang="zh-CN" altLang="en-US" sz="2000" i="0" dirty="0" smtClean="0"/>
              <a:t>  </a:t>
            </a:r>
            <a:r>
              <a:rPr lang="en-US" altLang="zh-CN" sz="2000" i="0" dirty="0" smtClean="0"/>
              <a:t>[</a:t>
            </a:r>
            <a:r>
              <a:rPr lang="en-US" altLang="zh-CN" sz="2000" i="0" dirty="0"/>
              <a:t>ˌ</a:t>
            </a:r>
            <a:r>
              <a:rPr lang="en-US" altLang="zh-CN" sz="2000" i="0" dirty="0" err="1"/>
              <a:t>vʌlnərə'bɪləti</a:t>
            </a:r>
            <a:r>
              <a:rPr lang="en-US" altLang="zh-CN" sz="2000" i="0" dirty="0"/>
              <a:t>] </a:t>
            </a:r>
            <a:r>
              <a:rPr lang="en-US" altLang="zh-CN" sz="2000" i="0" dirty="0" smtClean="0"/>
              <a:t>n</a:t>
            </a:r>
            <a:r>
              <a:rPr lang="en-US" altLang="zh-CN" sz="2000" i="0" dirty="0" smtClean="0"/>
              <a:t>. </a:t>
            </a:r>
            <a:r>
              <a:rPr lang="zh-CN" altLang="en-US" sz="2000" i="0" dirty="0" smtClean="0"/>
              <a:t>弱点</a:t>
            </a:r>
            <a:r>
              <a:rPr lang="en-US" altLang="zh-CN" sz="2000" i="0" dirty="0" smtClean="0"/>
              <a:t>; </a:t>
            </a:r>
            <a:r>
              <a:rPr lang="zh-CN" altLang="en-US" sz="2000" i="0" dirty="0" smtClean="0"/>
              <a:t>脆弱性</a:t>
            </a:r>
            <a:r>
              <a:rPr lang="en-US" altLang="zh-CN" sz="2000" i="0" dirty="0" smtClean="0"/>
              <a:t>; </a:t>
            </a:r>
            <a:r>
              <a:rPr lang="zh-CN" altLang="en-US" sz="2000" i="0" dirty="0" smtClean="0"/>
              <a:t>易</a:t>
            </a:r>
            <a:r>
              <a:rPr lang="zh-CN" altLang="en-US" sz="2000" i="0" dirty="0"/>
              <a:t>伤性</a:t>
            </a:r>
            <a:r>
              <a:rPr lang="en-US" altLang="zh-CN" sz="2000" i="0" dirty="0" smtClean="0"/>
              <a:t>; </a:t>
            </a:r>
            <a:r>
              <a:rPr lang="zh-CN" altLang="en-US" sz="2000" i="0" dirty="0" smtClean="0"/>
              <a:t>可</a:t>
            </a:r>
            <a:r>
              <a:rPr lang="zh-CN" altLang="en-US" sz="2000" i="0" dirty="0"/>
              <a:t>捕性</a:t>
            </a:r>
            <a:endParaRPr lang="en-US" altLang="zh-CN" sz="2000" i="0" dirty="0" smtClean="0"/>
          </a:p>
        </p:txBody>
      </p:sp>
      <p:sp>
        <p:nvSpPr>
          <p:cNvPr id="9" name="矩形 8"/>
          <p:cNvSpPr/>
          <p:nvPr/>
        </p:nvSpPr>
        <p:spPr>
          <a:xfrm>
            <a:off x="251520" y="4258831"/>
            <a:ext cx="8640960" cy="255454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As </a:t>
            </a:r>
            <a:r>
              <a:rPr lang="en-US" altLang="zh-CN" sz="2000" i="0" dirty="0"/>
              <a:t>in the SQL injections, source code analysis is the only real way to eliminate the </a:t>
            </a:r>
            <a:r>
              <a:rPr lang="en-US" altLang="zh-CN" sz="2000" i="0" dirty="0">
                <a:solidFill>
                  <a:srgbClr val="FF0000"/>
                </a:solidFill>
              </a:rPr>
              <a:t>vulnerability</a:t>
            </a:r>
            <a:r>
              <a:rPr lang="en-US" altLang="zh-CN" sz="2000" i="0" dirty="0"/>
              <a:t>. </a:t>
            </a:r>
          </a:p>
          <a:p>
            <a:pPr algn="just"/>
            <a:r>
              <a:rPr lang="zh-CN" altLang="en-US" sz="2000" i="0" dirty="0"/>
              <a:t>和</a:t>
            </a:r>
            <a:r>
              <a:rPr lang="en-US" altLang="zh-CN" sz="2000" i="0" dirty="0"/>
              <a:t>SQL</a:t>
            </a:r>
            <a:r>
              <a:rPr lang="zh-CN" altLang="en-US" sz="2000" i="0" dirty="0"/>
              <a:t>注入中一样，源代码分析是消除漏洞的唯一真实方法</a:t>
            </a:r>
            <a:r>
              <a:rPr lang="zh-CN" altLang="en-US" sz="2000" i="0" dirty="0" smtClean="0"/>
              <a:t>。</a:t>
            </a:r>
            <a:endParaRPr lang="en-US" altLang="zh-CN" sz="2000" i="0" dirty="0" smtClean="0"/>
          </a:p>
          <a:p>
            <a:pPr algn="just"/>
            <a:endParaRPr lang="en-US" altLang="zh-CN" sz="2000" i="0" dirty="0" smtClean="0"/>
          </a:p>
          <a:p>
            <a:pPr algn="just"/>
            <a:r>
              <a:rPr lang="en-US" altLang="zh-CN" sz="2000" i="0" dirty="0" smtClean="0"/>
              <a:t>2. All </a:t>
            </a:r>
            <a:r>
              <a:rPr lang="en-US" altLang="zh-CN" sz="2000" i="0" dirty="0"/>
              <a:t>of these attacks and many others exploited a </a:t>
            </a:r>
            <a:r>
              <a:rPr lang="en-US" altLang="zh-CN" sz="2000" i="0" dirty="0">
                <a:solidFill>
                  <a:srgbClr val="FF0000"/>
                </a:solidFill>
              </a:rPr>
              <a:t>vulnerability</a:t>
            </a:r>
            <a:r>
              <a:rPr lang="en-US" altLang="zh-CN" sz="2000" i="0" dirty="0"/>
              <a:t> called a buffer overflow. </a:t>
            </a:r>
          </a:p>
          <a:p>
            <a:pPr algn="just"/>
            <a:r>
              <a:rPr lang="zh-CN" altLang="en-US" sz="2000" i="0" dirty="0"/>
              <a:t>所有这些攻击</a:t>
            </a:r>
            <a:r>
              <a:rPr lang="en-US" altLang="zh-CN" sz="2000" i="0" dirty="0"/>
              <a:t>――</a:t>
            </a:r>
            <a:r>
              <a:rPr lang="zh-CN" altLang="en-US" sz="2000" i="0" dirty="0"/>
              <a:t>以及其他许多攻击，都利用了一个称做为缓冲区溢出的程序缺陷。</a:t>
            </a:r>
            <a:endParaRPr lang="en-US" altLang="zh-CN" sz="2000" i="0" dirty="0" smtClean="0"/>
          </a:p>
        </p:txBody>
      </p:sp>
    </p:spTree>
    <p:extLst>
      <p:ext uri="{BB962C8B-B14F-4D97-AF65-F5344CB8AC3E}">
        <p14:creationId xmlns:p14="http://schemas.microsoft.com/office/powerpoint/2010/main" val="171738427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a:t>
            </a:r>
            <a:r>
              <a:rPr lang="en-US" altLang="zh-CN" dirty="0" smtClean="0">
                <a:solidFill>
                  <a:srgbClr val="FF0000"/>
                </a:solidFill>
              </a:rPr>
              <a:t>~7</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database administrator analyzes a company's data to determine the most effective way to collect and store it. Database administrators create databases, data entry forms, and reports. They also define backup procedures, provide access to authorized users, and supervise the day-to-day use of databases. </a:t>
            </a:r>
          </a:p>
          <a:p>
            <a:pPr lvl="0" algn="just">
              <a:defRPr/>
            </a:pPr>
            <a:endParaRPr lang="en-US" altLang="zh-CN" sz="2400" i="0" dirty="0">
              <a:solidFill>
                <a:srgbClr val="000000"/>
              </a:solidFill>
            </a:endParaRPr>
          </a:p>
          <a:p>
            <a:pPr lvl="0" algn="just">
              <a:defRPr/>
            </a:pPr>
            <a:r>
              <a:rPr lang="en-US" altLang="zh-CN" sz="2400" i="0" dirty="0">
                <a:solidFill>
                  <a:srgbClr val="000000"/>
                </a:solidFill>
              </a:rPr>
              <a:t>A network specialist/administrator plans, installs, and maintains one or more local area networks. These specialists also provide network accounts and access rights to approved users. They troubleshoot connectivity problems and respond to requests from the network's users for new software. Network specialists/administrators might be responsible for maintaining the security of a network, plus they often pick up Webmaster duties to maintain an organization's Web site.</a:t>
            </a:r>
            <a:endParaRPr lang="en-US" altLang="zh-CN" sz="2400" i="0" dirty="0">
              <a:solidFill>
                <a:srgbClr val="000000"/>
              </a:solidFill>
            </a:endParaRPr>
          </a:p>
        </p:txBody>
      </p:sp>
    </p:spTree>
    <p:extLst>
      <p:ext uri="{BB962C8B-B14F-4D97-AF65-F5344CB8AC3E}">
        <p14:creationId xmlns:p14="http://schemas.microsoft.com/office/powerpoint/2010/main" val="7314875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8</a:t>
            </a:r>
            <a:r>
              <a:rPr lang="en-US" altLang="zh-CN" baseline="30000" dirty="0" smtClean="0">
                <a:solidFill>
                  <a:srgbClr val="FF0000"/>
                </a:solidFill>
              </a:rPr>
              <a:t>th</a:t>
            </a:r>
            <a:r>
              <a:rPr lang="en-US" altLang="zh-CN" dirty="0" smtClean="0">
                <a:solidFill>
                  <a:srgbClr val="FF0000"/>
                </a:solidFill>
              </a:rPr>
              <a:t> </a:t>
            </a:r>
            <a:r>
              <a:rPr lang="en-US" altLang="zh-CN" dirty="0" smtClean="0">
                <a:solidFill>
                  <a:srgbClr val="FF0000"/>
                </a:solidFill>
              </a:rPr>
              <a:t>~10</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61247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computer operator typically works with </a:t>
            </a:r>
            <a:r>
              <a:rPr lang="en-US" altLang="zh-CN" sz="2400" b="1" i="0" dirty="0">
                <a:solidFill>
                  <a:srgbClr val="0000FF"/>
                </a:solidFill>
              </a:rPr>
              <a:t>minicomputers</a:t>
            </a:r>
            <a:r>
              <a:rPr lang="en-US" altLang="zh-CN" sz="2400" i="0" dirty="0">
                <a:solidFill>
                  <a:srgbClr val="000000"/>
                </a:solidFill>
              </a:rPr>
              <a:t>, </a:t>
            </a:r>
            <a:r>
              <a:rPr lang="en-US" altLang="zh-CN" sz="2400" b="1" i="0" dirty="0">
                <a:solidFill>
                  <a:srgbClr val="0000FF"/>
                </a:solidFill>
              </a:rPr>
              <a:t>mainframes</a:t>
            </a:r>
            <a:r>
              <a:rPr lang="en-US" altLang="zh-CN" sz="2400" i="0" dirty="0">
                <a:solidFill>
                  <a:srgbClr val="000000"/>
                </a:solidFill>
              </a:rPr>
              <a:t>, and </a:t>
            </a:r>
            <a:r>
              <a:rPr lang="en-US" altLang="zh-CN" sz="2400" b="1" i="0" dirty="0">
                <a:solidFill>
                  <a:srgbClr val="0000FF"/>
                </a:solidFill>
              </a:rPr>
              <a:t>supercomputers</a:t>
            </a:r>
            <a:r>
              <a:rPr lang="en-US" altLang="zh-CN" sz="2400" i="0" dirty="0">
                <a:solidFill>
                  <a:srgbClr val="000000"/>
                </a:solidFill>
              </a:rPr>
              <a:t>. Computer operators monitor computer performance, install software </a:t>
            </a:r>
            <a:r>
              <a:rPr lang="en-US" altLang="zh-CN" sz="2400" b="1" i="0" dirty="0">
                <a:solidFill>
                  <a:srgbClr val="0000FF"/>
                </a:solidFill>
              </a:rPr>
              <a:t>patches</a:t>
            </a:r>
            <a:r>
              <a:rPr lang="en-US" altLang="zh-CN" sz="2400" i="0" dirty="0">
                <a:solidFill>
                  <a:srgbClr val="000000"/>
                </a:solidFill>
              </a:rPr>
              <a:t> and </a:t>
            </a:r>
            <a:r>
              <a:rPr lang="en-US" altLang="zh-CN" sz="2400" b="1" i="0" dirty="0">
                <a:solidFill>
                  <a:srgbClr val="0000FF"/>
                </a:solidFill>
              </a:rPr>
              <a:t>upgrades</a:t>
            </a:r>
            <a:r>
              <a:rPr lang="en-US" altLang="zh-CN" sz="2400" i="0" dirty="0">
                <a:solidFill>
                  <a:srgbClr val="000000"/>
                </a:solidFill>
              </a:rPr>
              <a:t>, perform backups and restore data as necessary.</a:t>
            </a:r>
          </a:p>
          <a:p>
            <a:pPr lvl="0" algn="just">
              <a:defRPr/>
            </a:pPr>
            <a:endParaRPr lang="en-US" altLang="zh-CN" sz="2400" i="0" dirty="0">
              <a:solidFill>
                <a:srgbClr val="000000"/>
              </a:solidFill>
            </a:endParaRPr>
          </a:p>
          <a:p>
            <a:pPr lvl="0" algn="just">
              <a:defRPr/>
            </a:pPr>
            <a:r>
              <a:rPr lang="en-US" altLang="zh-CN" sz="2400" i="0" dirty="0">
                <a:solidFill>
                  <a:srgbClr val="000000"/>
                </a:solidFill>
              </a:rPr>
              <a:t>A technical support specialist troubleshoots hardware and software problems. Good interpersonal skills and patience are required for this job.</a:t>
            </a:r>
          </a:p>
          <a:p>
            <a:pPr lvl="0" algn="just">
              <a:defRPr/>
            </a:pPr>
            <a:endParaRPr lang="en-US" altLang="zh-CN" sz="2400" i="0" dirty="0">
              <a:solidFill>
                <a:srgbClr val="000000"/>
              </a:solidFill>
            </a:endParaRPr>
          </a:p>
          <a:p>
            <a:pPr lvl="0" algn="just">
              <a:defRPr/>
            </a:pPr>
            <a:r>
              <a:rPr lang="en-US" altLang="zh-CN" sz="2400" i="0" dirty="0">
                <a:solidFill>
                  <a:srgbClr val="000000"/>
                </a:solidFill>
              </a:rPr>
              <a:t>A Web site designer creates, tests, posts, and modifies Web pages. A good sense of design and artistic talent are required for this job, </a:t>
            </a:r>
            <a:r>
              <a:rPr lang="en-US" altLang="zh-CN" sz="2400" b="1" i="0" dirty="0">
                <a:solidFill>
                  <a:srgbClr val="0000FF"/>
                </a:solidFill>
              </a:rPr>
              <a:t>along with </a:t>
            </a:r>
            <a:r>
              <a:rPr lang="en-US" altLang="zh-CN" sz="2400" i="0" dirty="0">
                <a:solidFill>
                  <a:srgbClr val="000000"/>
                </a:solidFill>
              </a:rPr>
              <a:t>an understanding of how people use graphical user interfaces. Familiarity </a:t>
            </a:r>
            <a:r>
              <a:rPr lang="en-US" altLang="zh-CN" sz="1400" i="0" dirty="0">
                <a:solidFill>
                  <a:srgbClr val="0000FF"/>
                </a:solidFill>
              </a:rPr>
              <a:t>[</a:t>
            </a:r>
            <a:r>
              <a:rPr lang="en-US" altLang="zh-CN" sz="1400" i="0" dirty="0" err="1">
                <a:solidFill>
                  <a:srgbClr val="0000FF"/>
                </a:solidFill>
              </a:rPr>
              <a:t>fəˌmɪliˈærəti</a:t>
            </a:r>
            <a:r>
              <a:rPr lang="en-US" altLang="zh-CN" sz="1400" i="0" dirty="0">
                <a:solidFill>
                  <a:srgbClr val="0000FF"/>
                </a:solidFill>
              </a:rPr>
              <a:t>] </a:t>
            </a:r>
            <a:r>
              <a:rPr lang="en-US" altLang="zh-CN" sz="2400" i="0" dirty="0">
                <a:solidFill>
                  <a:srgbClr val="000000"/>
                </a:solidFill>
              </a:rPr>
              <a:t>with Web tools, such as HTML, XML, JavaScript, and ActiveX, is becoming more important for this job, as is knowledge of computer programming and database management.</a:t>
            </a:r>
          </a:p>
        </p:txBody>
      </p:sp>
    </p:spTree>
    <p:extLst>
      <p:ext uri="{BB962C8B-B14F-4D97-AF65-F5344CB8AC3E}">
        <p14:creationId xmlns:p14="http://schemas.microsoft.com/office/powerpoint/2010/main" val="33179366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11</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technical writer creates documentation for large programming projects and writes the outline or printed user manuals that accompany computers, </a:t>
            </a:r>
            <a:r>
              <a:rPr lang="en-US" altLang="zh-CN" sz="2400" b="1" i="0" dirty="0">
                <a:solidFill>
                  <a:srgbClr val="0000FF"/>
                </a:solidFill>
              </a:rPr>
              <a:t>peripheral</a:t>
            </a:r>
            <a:r>
              <a:rPr lang="en-US" altLang="zh-CN" sz="2400" i="0" dirty="0">
                <a:solidFill>
                  <a:srgbClr val="000000"/>
                </a:solidFill>
              </a:rPr>
              <a:t> devices, and software. Some technical writers work for computer magazines, writing columns about the latest hardware products, software, and automated business solutions, Good writing and communications skills are valuable for this job, as is an ability to quickly learn how to use new computers and software. A computer salesperson, or </a:t>
            </a:r>
            <a:r>
              <a:rPr lang="en-US" altLang="zh-CN" sz="2400" b="1" i="0" dirty="0">
                <a:solidFill>
                  <a:srgbClr val="0000FF"/>
                </a:solidFill>
              </a:rPr>
              <a:t>sales rep</a:t>
            </a:r>
            <a:r>
              <a:rPr lang="en-US" altLang="zh-CN" sz="2400" i="0" dirty="0">
                <a:solidFill>
                  <a:srgbClr val="000000"/>
                </a:solidFill>
              </a:rPr>
              <a:t>, sells computers or IT services. Sales reps might pay personal visits to potential </a:t>
            </a:r>
            <a:r>
              <a:rPr lang="en-US" altLang="zh-CN" sz="2400" i="0" dirty="0" smtClean="0">
                <a:solidFill>
                  <a:srgbClr val="000000"/>
                </a:solidFill>
              </a:rPr>
              <a:t>corporate </a:t>
            </a:r>
            <a:r>
              <a:rPr lang="en-US" altLang="zh-CN" sz="2400" i="0" dirty="0">
                <a:solidFill>
                  <a:srgbClr val="000000"/>
                </a:solidFill>
              </a:rPr>
              <a:t>customers or work at the order desk of a mail-order computer company. Sales </a:t>
            </a:r>
            <a:r>
              <a:rPr lang="en-US" altLang="zh-CN" sz="2400" i="0" dirty="0" err="1" smtClean="0">
                <a:solidFill>
                  <a:srgbClr val="000000"/>
                </a:solidFill>
              </a:rPr>
              <a:t>reps‘starting</a:t>
            </a:r>
            <a:r>
              <a:rPr lang="en-US" altLang="zh-CN" sz="2400" i="0" dirty="0" smtClean="0">
                <a:solidFill>
                  <a:srgbClr val="000000"/>
                </a:solidFill>
              </a:rPr>
              <a:t> </a:t>
            </a:r>
            <a:r>
              <a:rPr lang="en-US" altLang="zh-CN" sz="2400" i="0" dirty="0">
                <a:solidFill>
                  <a:srgbClr val="000000"/>
                </a:solidFill>
              </a:rPr>
              <a:t>salaries tend to be low but are usually supplemented by </a:t>
            </a:r>
            <a:r>
              <a:rPr lang="en-US" altLang="zh-CN" sz="2400" b="1" i="0" dirty="0" smtClean="0">
                <a:solidFill>
                  <a:srgbClr val="0000FF"/>
                </a:solidFill>
              </a:rPr>
              <a:t>commissions </a:t>
            </a:r>
            <a:r>
              <a:rPr lang="en-US" altLang="zh-CN" sz="1400" b="1" i="0" dirty="0" smtClean="0">
                <a:solidFill>
                  <a:srgbClr val="0000FF"/>
                </a:solidFill>
              </a:rPr>
              <a:t>[</a:t>
            </a:r>
            <a:r>
              <a:rPr lang="zh-CN" altLang="en-US" sz="1400" b="1" i="0" dirty="0" smtClean="0">
                <a:solidFill>
                  <a:srgbClr val="0000FF"/>
                </a:solidFill>
              </a:rPr>
              <a:t>佣金</a:t>
            </a:r>
            <a:r>
              <a:rPr lang="zh-CN" altLang="en-US" sz="1400" b="1" i="0" dirty="0">
                <a:solidFill>
                  <a:srgbClr val="0000FF"/>
                </a:solidFill>
              </a:rPr>
              <a:t>、</a:t>
            </a:r>
            <a:r>
              <a:rPr lang="zh-CN" altLang="en-US" sz="1400" b="1" i="0" dirty="0" smtClean="0">
                <a:solidFill>
                  <a:srgbClr val="0000FF"/>
                </a:solidFill>
              </a:rPr>
              <a:t>回扣</a:t>
            </a:r>
            <a:r>
              <a:rPr lang="en-US" altLang="zh-CN" sz="1400" b="1" i="0" dirty="0" smtClean="0">
                <a:solidFill>
                  <a:srgbClr val="0000FF"/>
                </a:solidFill>
              </a:rPr>
              <a:t>]</a:t>
            </a:r>
            <a:r>
              <a:rPr lang="en-US" altLang="zh-CN" sz="2400" i="0" dirty="0" smtClean="0">
                <a:solidFill>
                  <a:srgbClr val="000000"/>
                </a:solidFill>
              </a:rPr>
              <a:t>. </a:t>
            </a:r>
            <a:r>
              <a:rPr lang="en-US" altLang="zh-CN" sz="2400" i="0" dirty="0">
                <a:solidFill>
                  <a:srgbClr val="000000"/>
                </a:solidFill>
              </a:rPr>
              <a:t>Effective sales reps have good interpersonal skills, an ability to remember technical specifications, and an understanding of business problems and solutions.</a:t>
            </a:r>
            <a:endParaRPr lang="en-US" altLang="zh-CN" sz="2400" i="0" dirty="0">
              <a:solidFill>
                <a:srgbClr val="000000"/>
              </a:solidFill>
            </a:endParaRPr>
          </a:p>
        </p:txBody>
      </p:sp>
    </p:spTree>
    <p:extLst>
      <p:ext uri="{BB962C8B-B14F-4D97-AF65-F5344CB8AC3E}">
        <p14:creationId xmlns:p14="http://schemas.microsoft.com/office/powerpoint/2010/main" val="23964142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a:t>
            </a:r>
            <a:r>
              <a:rPr lang="en-US" altLang="zh-CN" dirty="0" smtClean="0"/>
              <a:t>Interview</a:t>
            </a:r>
          </a:p>
          <a:p>
            <a:r>
              <a:rPr lang="en-US" altLang="zh-CN" dirty="0" smtClean="0">
                <a:solidFill>
                  <a:schemeClr val="bg1">
                    <a:lumMod val="75000"/>
                  </a:schemeClr>
                </a:solidFill>
              </a:rPr>
              <a:t>Part </a:t>
            </a:r>
            <a:r>
              <a:rPr lang="en-US" altLang="zh-CN" dirty="0">
                <a:solidFill>
                  <a:schemeClr val="bg1">
                    <a:lumMod val="75000"/>
                  </a:schemeClr>
                </a:solidFill>
              </a:rPr>
              <a:t>2, Translating: </a:t>
            </a:r>
            <a:r>
              <a:rPr lang="en-US" altLang="zh-CN" dirty="0" smtClean="0">
                <a:solidFill>
                  <a:schemeClr val="bg1">
                    <a:lumMod val="75000"/>
                  </a:schemeClr>
                </a:solidFill>
              </a:rPr>
              <a:t>Careers for Computer Professionals</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8430090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12</a:t>
            </a:r>
            <a:r>
              <a:rPr lang="en-US" altLang="zh-CN" baseline="30000" dirty="0" smtClean="0">
                <a:solidFill>
                  <a:srgbClr val="FF0000"/>
                </a:solidFill>
              </a:rPr>
              <a:t>th</a:t>
            </a:r>
            <a:r>
              <a:rPr lang="en-US" altLang="zh-CN" dirty="0" smtClean="0">
                <a:solidFill>
                  <a:srgbClr val="FF0000"/>
                </a:solidFill>
              </a:rPr>
              <a:t> </a:t>
            </a:r>
            <a:r>
              <a:rPr lang="en-US" altLang="zh-CN" dirty="0" smtClean="0">
                <a:solidFill>
                  <a:srgbClr val="FF0000"/>
                </a:solidFill>
              </a:rPr>
              <a:t>~15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5092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200" i="0" dirty="0">
                <a:solidFill>
                  <a:srgbClr val="000000"/>
                </a:solidFill>
              </a:rPr>
              <a:t> </a:t>
            </a:r>
            <a:r>
              <a:rPr lang="en-US" altLang="zh-CN" sz="2200" i="0" dirty="0" smtClean="0">
                <a:solidFill>
                  <a:srgbClr val="000000"/>
                </a:solidFill>
              </a:rPr>
              <a:t>A quality </a:t>
            </a:r>
            <a:r>
              <a:rPr lang="en-US" altLang="zh-CN" sz="2200" i="0" dirty="0">
                <a:solidFill>
                  <a:srgbClr val="000000"/>
                </a:solidFill>
              </a:rPr>
              <a:t>assurance specialist participates in alpha and beta test cycles of software, looking for bugs or other usability problems. This job title sometimes refers to assembly-line workers who examine and test chips, circuit boards, computers, and peripheral devices. An effective QA specialist has a good eye for detail and a passion for perfection.</a:t>
            </a:r>
          </a:p>
          <a:p>
            <a:pPr lvl="0" algn="just">
              <a:defRPr/>
            </a:pPr>
            <a:endParaRPr lang="en-US" altLang="zh-CN" sz="2200" i="0" dirty="0">
              <a:solidFill>
                <a:srgbClr val="000000"/>
              </a:solidFill>
            </a:endParaRPr>
          </a:p>
          <a:p>
            <a:pPr lvl="0" algn="just">
              <a:defRPr/>
            </a:pPr>
            <a:r>
              <a:rPr lang="en-US" altLang="zh-CN" sz="2200" i="0" dirty="0">
                <a:solidFill>
                  <a:srgbClr val="000000"/>
                </a:solidFill>
              </a:rPr>
              <a:t>A computer engineer designs and tests new hardware products, such as computer chips, circuit boards, computers, and peripheral devices.</a:t>
            </a:r>
          </a:p>
          <a:p>
            <a:pPr lvl="0" algn="just">
              <a:defRPr/>
            </a:pPr>
            <a:endParaRPr lang="en-US" altLang="zh-CN" sz="2200" i="0" dirty="0">
              <a:solidFill>
                <a:srgbClr val="000000"/>
              </a:solidFill>
            </a:endParaRPr>
          </a:p>
          <a:p>
            <a:pPr lvl="0" algn="just">
              <a:defRPr/>
            </a:pPr>
            <a:r>
              <a:rPr lang="en-US" altLang="zh-CN" sz="2200" i="0" dirty="0">
                <a:solidFill>
                  <a:srgbClr val="000000"/>
                </a:solidFill>
              </a:rPr>
              <a:t>A manufacturing technician participates in the </a:t>
            </a:r>
            <a:r>
              <a:rPr lang="en-US" altLang="zh-CN" sz="2200" b="1" i="0" dirty="0">
                <a:solidFill>
                  <a:srgbClr val="0000FF"/>
                </a:solidFill>
              </a:rPr>
              <a:t>fabrication</a:t>
            </a:r>
            <a:r>
              <a:rPr lang="en-US" altLang="zh-CN" sz="2200" i="0" dirty="0">
                <a:solidFill>
                  <a:srgbClr val="000000"/>
                </a:solidFill>
              </a:rPr>
              <a:t> of computer chips, circuit boards, system units, or peripheral devices. Some of these jobs require basic </a:t>
            </a:r>
            <a:r>
              <a:rPr lang="en-US" altLang="zh-CN" sz="2200" b="1" i="0" dirty="0" smtClean="0">
                <a:solidFill>
                  <a:srgbClr val="0000FF"/>
                </a:solidFill>
              </a:rPr>
              <a:t>screwdriver </a:t>
            </a:r>
            <a:r>
              <a:rPr lang="en-US" altLang="zh-CN" sz="1400" i="0" dirty="0" smtClean="0">
                <a:solidFill>
                  <a:srgbClr val="0000FF"/>
                </a:solidFill>
              </a:rPr>
              <a:t>[</a:t>
            </a:r>
            <a:r>
              <a:rPr lang="zh-CN" altLang="en-US" sz="1400" i="0" dirty="0" smtClean="0">
                <a:solidFill>
                  <a:srgbClr val="0000FF"/>
                </a:solidFill>
              </a:rPr>
              <a:t>螺丝刀</a:t>
            </a:r>
            <a:r>
              <a:rPr lang="en-US" altLang="zh-CN" sz="1400" i="0" dirty="0" smtClean="0">
                <a:solidFill>
                  <a:srgbClr val="0000FF"/>
                </a:solidFill>
              </a:rPr>
              <a:t>] </a:t>
            </a:r>
            <a:r>
              <a:rPr lang="en-US" altLang="zh-CN" sz="2200" i="0" dirty="0" smtClean="0">
                <a:solidFill>
                  <a:srgbClr val="000000"/>
                </a:solidFill>
              </a:rPr>
              <a:t>skills</a:t>
            </a:r>
            <a:r>
              <a:rPr lang="en-US" altLang="zh-CN" sz="2200" i="0" dirty="0">
                <a:solidFill>
                  <a:srgbClr val="000000"/>
                </a:solidFill>
              </a:rPr>
              <a:t>, whereas others require special training in </a:t>
            </a:r>
            <a:r>
              <a:rPr lang="en-US" altLang="zh-CN" sz="2200" b="1" i="0" dirty="0">
                <a:solidFill>
                  <a:srgbClr val="0000FF"/>
                </a:solidFill>
              </a:rPr>
              <a:t>microlithography</a:t>
            </a:r>
            <a:r>
              <a:rPr lang="en-US" altLang="zh-CN" sz="2200" i="0" dirty="0">
                <a:solidFill>
                  <a:srgbClr val="000000"/>
                </a:solidFill>
              </a:rPr>
              <a:t>.</a:t>
            </a:r>
          </a:p>
          <a:p>
            <a:pPr lvl="0" algn="just">
              <a:defRPr/>
            </a:pPr>
            <a:endParaRPr lang="en-US" altLang="zh-CN" sz="2200" i="0" dirty="0">
              <a:solidFill>
                <a:srgbClr val="000000"/>
              </a:solidFill>
            </a:endParaRPr>
          </a:p>
          <a:p>
            <a:pPr lvl="0" algn="just">
              <a:defRPr/>
            </a:pPr>
            <a:r>
              <a:rPr lang="en-US" altLang="zh-CN" sz="2200" i="0" dirty="0">
                <a:solidFill>
                  <a:srgbClr val="000000"/>
                </a:solidFill>
              </a:rPr>
              <a:t>The Information Technology Association of America (ITAA) categorizes IT jobs into eight clusters. </a:t>
            </a:r>
            <a:r>
              <a:rPr lang="en-US" altLang="zh-CN" sz="2200" i="0" dirty="0">
                <a:solidFill>
                  <a:srgbClr val="0000FF"/>
                </a:solidFill>
              </a:rPr>
              <a:t>Sample job titles are listed here</a:t>
            </a:r>
            <a:r>
              <a:rPr lang="en-US" altLang="zh-CN" sz="2200" i="0" dirty="0">
                <a:solidFill>
                  <a:srgbClr val="000000"/>
                </a:solidFill>
              </a:rPr>
              <a:t>:</a:t>
            </a:r>
          </a:p>
        </p:txBody>
      </p:sp>
      <p:sp>
        <p:nvSpPr>
          <p:cNvPr id="2" name="矩形 1"/>
          <p:cNvSpPr/>
          <p:nvPr/>
        </p:nvSpPr>
        <p:spPr>
          <a:xfrm>
            <a:off x="3851920" y="4941168"/>
            <a:ext cx="2975495" cy="307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400" i="0" dirty="0" smtClean="0"/>
              <a:t>lithography </a:t>
            </a:r>
            <a:r>
              <a:rPr lang="zh-CN" altLang="en-US" sz="1400" i="0" dirty="0" smtClean="0"/>
              <a:t> </a:t>
            </a:r>
            <a:r>
              <a:rPr lang="en-US" altLang="zh-CN" sz="1400" i="0" dirty="0"/>
              <a:t>[</a:t>
            </a:r>
            <a:r>
              <a:rPr lang="en-US" altLang="zh-CN" sz="1400" i="0" dirty="0" err="1"/>
              <a:t>lɪ</a:t>
            </a:r>
            <a:r>
              <a:rPr lang="en-US" altLang="zh-CN" sz="1400" i="0" dirty="0"/>
              <a:t>ˈ</a:t>
            </a:r>
            <a:r>
              <a:rPr lang="el-GR" altLang="zh-CN" sz="1400" i="0" dirty="0"/>
              <a:t>θ</a:t>
            </a:r>
            <a:r>
              <a:rPr lang="en-US" altLang="zh-CN" sz="1400" i="0" dirty="0" err="1"/>
              <a:t>ɒɡrəfi</a:t>
            </a:r>
            <a:r>
              <a:rPr lang="en-US" altLang="zh-CN" sz="1400" i="0" dirty="0" smtClean="0"/>
              <a:t>] </a:t>
            </a:r>
            <a:r>
              <a:rPr lang="en-US" altLang="zh-CN" sz="1400" i="0" dirty="0"/>
              <a:t>n.</a:t>
            </a:r>
            <a:r>
              <a:rPr lang="zh-CN" altLang="en-US" sz="1400" i="0" dirty="0"/>
              <a:t>平版印刷术</a:t>
            </a:r>
          </a:p>
        </p:txBody>
      </p:sp>
    </p:spTree>
    <p:extLst>
      <p:ext uri="{BB962C8B-B14F-4D97-AF65-F5344CB8AC3E}">
        <p14:creationId xmlns:p14="http://schemas.microsoft.com/office/powerpoint/2010/main" val="9018759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16</a:t>
            </a:r>
            <a:r>
              <a:rPr lang="en-US" altLang="zh-CN" baseline="30000" dirty="0" smtClean="0">
                <a:solidFill>
                  <a:srgbClr val="FF0000"/>
                </a:solidFill>
              </a:rPr>
              <a:t>th</a:t>
            </a:r>
            <a:r>
              <a:rPr lang="en-US" altLang="zh-CN" dirty="0" smtClean="0">
                <a:solidFill>
                  <a:srgbClr val="FF0000"/>
                </a:solidFill>
              </a:rPr>
              <a:t> </a:t>
            </a:r>
            <a:r>
              <a:rPr lang="en-US" altLang="zh-CN" dirty="0" smtClean="0">
                <a:solidFill>
                  <a:srgbClr val="FF0000"/>
                </a:solidFill>
              </a:rPr>
              <a:t>~18</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lgn="just">
              <a:buFont typeface="Arial" panose="020B0604020202020204" pitchFamily="34" charset="0"/>
              <a:buChar char="•"/>
              <a:defRPr/>
            </a:pPr>
            <a:r>
              <a:rPr lang="en-US" altLang="zh-CN" sz="2000" dirty="0">
                <a:solidFill>
                  <a:srgbClr val="0000FF"/>
                </a:solidFill>
              </a:rPr>
              <a:t>Database Administration and Development</a:t>
            </a:r>
            <a:r>
              <a:rPr lang="en-US" altLang="zh-CN" sz="2000" i="0" dirty="0">
                <a:solidFill>
                  <a:srgbClr val="000000"/>
                </a:solidFill>
              </a:rPr>
              <a:t>: Database Administrator, Database Analyst, Database Developer, Database Manager, Database Security Expert, DSS (Decision Support Services), and Knowledge Architect.</a:t>
            </a:r>
          </a:p>
          <a:p>
            <a:pPr lvl="0" algn="just">
              <a:defRPr/>
            </a:pPr>
            <a:endParaRPr lang="en-US" altLang="zh-CN" sz="2000" i="0" dirty="0">
              <a:solidFill>
                <a:srgbClr val="000000"/>
              </a:solidFill>
            </a:endParaRPr>
          </a:p>
          <a:p>
            <a:pPr marL="342900" lvl="0" indent="-342900" algn="just">
              <a:buFont typeface="Arial" panose="020B0604020202020204" pitchFamily="34" charset="0"/>
              <a:buChar char="•"/>
              <a:defRPr/>
            </a:pPr>
            <a:r>
              <a:rPr lang="en-US" altLang="zh-CN" sz="2000" dirty="0">
                <a:solidFill>
                  <a:srgbClr val="0000FF"/>
                </a:solidFill>
              </a:rPr>
              <a:t>Digital Media</a:t>
            </a:r>
            <a:r>
              <a:rPr lang="en-US" altLang="zh-CN" sz="2000" i="0" dirty="0">
                <a:solidFill>
                  <a:srgbClr val="000000"/>
                </a:solidFill>
              </a:rPr>
              <a:t>: 2-D/3-D Artist, Animator, Audio/Video Engineer, Designer, Media Specialist, Media/Instructional Designer, Multimedia Author, Multimedia Authoring Specialist, Multimedia Developer, Multimedia Specialist, Producer, Streaming Media Specialist, and Virtual Reality Specialist. </a:t>
            </a:r>
            <a:endParaRPr lang="en-US" altLang="zh-CN" sz="2000" i="0" dirty="0" smtClean="0">
              <a:solidFill>
                <a:srgbClr val="000000"/>
              </a:solidFill>
            </a:endParaRPr>
          </a:p>
          <a:p>
            <a:pPr marL="342900" lvl="0" indent="-342900" algn="just">
              <a:buFont typeface="Arial" panose="020B0604020202020204" pitchFamily="34" charset="0"/>
              <a:buChar char="•"/>
              <a:defRPr/>
            </a:pPr>
            <a:endParaRPr lang="en-US" altLang="zh-CN" sz="2000" i="0" dirty="0">
              <a:solidFill>
                <a:srgbClr val="000000"/>
              </a:solidFill>
            </a:endParaRPr>
          </a:p>
          <a:p>
            <a:pPr marL="342900" lvl="0" indent="-342900" algn="just">
              <a:buFont typeface="Arial" panose="020B0604020202020204" pitchFamily="34" charset="0"/>
              <a:buChar char="•"/>
              <a:defRPr/>
            </a:pPr>
            <a:r>
              <a:rPr lang="en-US" altLang="zh-CN" sz="2000" dirty="0" smtClean="0">
                <a:solidFill>
                  <a:srgbClr val="0000FF"/>
                </a:solidFill>
              </a:rPr>
              <a:t>Enterprise </a:t>
            </a:r>
            <a:r>
              <a:rPr lang="en-US" altLang="zh-CN" sz="2000" dirty="0">
                <a:solidFill>
                  <a:srgbClr val="0000FF"/>
                </a:solidFill>
              </a:rPr>
              <a:t>System Analysis and Integration</a:t>
            </a:r>
            <a:r>
              <a:rPr lang="en-US" altLang="zh-CN" sz="2000" i="0" dirty="0">
                <a:solidFill>
                  <a:srgbClr val="000000"/>
                </a:solidFill>
              </a:rPr>
              <a:t>: Application Integrator, Business Continuity Analyst, Cross-Enterprise Integrator, Data Systems Designer, Data Systems Manager, E-business Specialist, Information </a:t>
            </a:r>
            <a:r>
              <a:rPr lang="en-US" altLang="zh-CN" sz="2000" i="0" dirty="0" smtClean="0">
                <a:solidFill>
                  <a:srgbClr val="000000"/>
                </a:solidFill>
              </a:rPr>
              <a:t>Systems, Architect, </a:t>
            </a:r>
            <a:r>
              <a:rPr lang="en-US" altLang="zh-CN" sz="2000" i="0" dirty="0">
                <a:solidFill>
                  <a:srgbClr val="000000"/>
                </a:solidFill>
              </a:rPr>
              <a:t>Information Systems </a:t>
            </a:r>
            <a:r>
              <a:rPr lang="en-US" altLang="zh-CN" sz="2000" i="0" dirty="0" smtClean="0">
                <a:solidFill>
                  <a:srgbClr val="000000"/>
                </a:solidFill>
              </a:rPr>
              <a:t>Planner, Systems Analyst, </a:t>
            </a:r>
            <a:r>
              <a:rPr lang="en-US" altLang="zh-CN" sz="2000" i="0" dirty="0">
                <a:solidFill>
                  <a:srgbClr val="000000"/>
                </a:solidFill>
              </a:rPr>
              <a:t>Systems Architect, and Systems Integrator.</a:t>
            </a:r>
          </a:p>
          <a:p>
            <a:pPr lvl="0" algn="just">
              <a:defRPr/>
            </a:pPr>
            <a:endParaRPr lang="en-US" altLang="zh-CN" sz="2000" i="0" dirty="0">
              <a:solidFill>
                <a:srgbClr val="000000"/>
              </a:solidFill>
            </a:endParaRPr>
          </a:p>
          <a:p>
            <a:pPr marL="342900" lvl="0" indent="-342900" algn="just">
              <a:buFont typeface="Arial" panose="020B0604020202020204" pitchFamily="34" charset="0"/>
              <a:buChar char="•"/>
              <a:defRPr/>
            </a:pPr>
            <a:r>
              <a:rPr lang="en-US" altLang="zh-CN" sz="2000" dirty="0">
                <a:solidFill>
                  <a:srgbClr val="0000FF"/>
                </a:solidFill>
              </a:rPr>
              <a:t>Network Design and Administration</a:t>
            </a:r>
            <a:r>
              <a:rPr lang="en-US" altLang="zh-CN" sz="2000" i="0" dirty="0">
                <a:solidFill>
                  <a:srgbClr val="000000"/>
                </a:solidFill>
              </a:rPr>
              <a:t>: Communications Analyst, Network Administrator, Network Analyst, Network Architect, Network Engineer, Network Manager, Network Operations Analyst, Network Security Analyst, Network Specialist, and Network Technician.</a:t>
            </a:r>
          </a:p>
        </p:txBody>
      </p:sp>
    </p:spTree>
    <p:extLst>
      <p:ext uri="{BB962C8B-B14F-4D97-AF65-F5344CB8AC3E}">
        <p14:creationId xmlns:p14="http://schemas.microsoft.com/office/powerpoint/2010/main" val="178026837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19</a:t>
            </a:r>
            <a:r>
              <a:rPr lang="en-US" altLang="zh-CN" baseline="30000" dirty="0" smtClean="0">
                <a:solidFill>
                  <a:srgbClr val="FF0000"/>
                </a:solidFill>
              </a:rPr>
              <a:t>th</a:t>
            </a:r>
            <a:r>
              <a:rPr lang="en-US" altLang="zh-CN" dirty="0" smtClean="0">
                <a:solidFill>
                  <a:srgbClr val="FF0000"/>
                </a:solidFill>
              </a:rPr>
              <a:t> </a:t>
            </a:r>
            <a:r>
              <a:rPr lang="en-US" altLang="zh-CN" dirty="0" smtClean="0">
                <a:solidFill>
                  <a:srgbClr val="FF0000"/>
                </a:solidFill>
              </a:rPr>
              <a:t>~22</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lvl="0" indent="-285750" algn="just">
              <a:buFont typeface="Arial" panose="020B0604020202020204" pitchFamily="34" charset="0"/>
              <a:buChar char="•"/>
              <a:defRPr/>
            </a:pPr>
            <a:r>
              <a:rPr lang="en-US" altLang="zh-CN" sz="1800" dirty="0">
                <a:solidFill>
                  <a:srgbClr val="0000FF"/>
                </a:solidFill>
              </a:rPr>
              <a:t>Programming/Software Engineering</a:t>
            </a:r>
            <a:r>
              <a:rPr lang="en-US" altLang="zh-CN" sz="1800" i="0" dirty="0">
                <a:solidFill>
                  <a:srgbClr val="000000"/>
                </a:solidFill>
              </a:rPr>
              <a:t>: Applications Analyst, Applications Engineer, Business Analyst, Computer Engineer, OS Designer/Engineer, OS Programmer/Analyst, Program Manager, Programmer, Programmer/Analyst, Software Applications Specialist, Software Architect, Software Design Engineer, Software Engineer, Software QA Specialist, and Software Tester.</a:t>
            </a:r>
          </a:p>
          <a:p>
            <a:pPr lvl="0" algn="just">
              <a:defRPr/>
            </a:pPr>
            <a:endParaRPr lang="en-US" altLang="zh-CN" sz="1800" i="0" dirty="0">
              <a:solidFill>
                <a:srgbClr val="000000"/>
              </a:solidFill>
            </a:endParaRPr>
          </a:p>
          <a:p>
            <a:pPr marL="285750" lvl="0" indent="-285750" algn="just">
              <a:buFont typeface="Arial" panose="020B0604020202020204" pitchFamily="34" charset="0"/>
              <a:buChar char="•"/>
              <a:defRPr/>
            </a:pPr>
            <a:r>
              <a:rPr lang="en-US" altLang="zh-CN" sz="1800" dirty="0" smtClean="0">
                <a:solidFill>
                  <a:srgbClr val="0000FF"/>
                </a:solidFill>
              </a:rPr>
              <a:t>Technical </a:t>
            </a:r>
            <a:r>
              <a:rPr lang="en-US" altLang="zh-CN" sz="1800" dirty="0">
                <a:solidFill>
                  <a:srgbClr val="0000FF"/>
                </a:solidFill>
              </a:rPr>
              <a:t>Support</a:t>
            </a:r>
            <a:r>
              <a:rPr lang="en-US" altLang="zh-CN" sz="1800" i="0" dirty="0">
                <a:solidFill>
                  <a:srgbClr val="000000"/>
                </a:solidFill>
              </a:rPr>
              <a:t>: Call Center Support Rep, Customer </a:t>
            </a:r>
            <a:r>
              <a:rPr lang="en-US" altLang="zh-CN" sz="1800" b="1" i="0" dirty="0">
                <a:solidFill>
                  <a:srgbClr val="0000FF"/>
                </a:solidFill>
              </a:rPr>
              <a:t>Liaison</a:t>
            </a:r>
            <a:r>
              <a:rPr lang="en-US" altLang="zh-CN" sz="1800" i="0" dirty="0">
                <a:solidFill>
                  <a:srgbClr val="000000"/>
                </a:solidFill>
              </a:rPr>
              <a:t>, Customer Service Rep, Customer Support Professional, Help Desk Specialist, Help Desk Technician, PC Support Specialist, PC Systems Coordinator, Product Support Engineer, Sales Support Technician, Technical Account Manager, Technical Support Engineer, and Technical Support Representative.</a:t>
            </a:r>
          </a:p>
          <a:p>
            <a:pPr lvl="0" algn="just">
              <a:defRPr/>
            </a:pPr>
            <a:endParaRPr lang="en-US" altLang="zh-CN" sz="1800" i="0" dirty="0">
              <a:solidFill>
                <a:srgbClr val="000000"/>
              </a:solidFill>
            </a:endParaRPr>
          </a:p>
          <a:p>
            <a:pPr marL="285750" lvl="0" indent="-285750" algn="just">
              <a:buFont typeface="Arial" panose="020B0604020202020204" pitchFamily="34" charset="0"/>
              <a:buChar char="•"/>
              <a:defRPr/>
            </a:pPr>
            <a:r>
              <a:rPr lang="en-US" altLang="zh-CN" sz="1800" dirty="0">
                <a:solidFill>
                  <a:srgbClr val="0000FF"/>
                </a:solidFill>
              </a:rPr>
              <a:t>Technical Writing</a:t>
            </a:r>
            <a:r>
              <a:rPr lang="en-US" altLang="zh-CN" sz="1800" i="0" dirty="0">
                <a:solidFill>
                  <a:srgbClr val="000000"/>
                </a:solidFill>
              </a:rPr>
              <a:t>: Desktop Publisher, Document Specialist, Documentation Specialist, Editor</a:t>
            </a:r>
            <a:r>
              <a:rPr lang="en-US" altLang="zh-CN" sz="1800" i="0" dirty="0" smtClean="0">
                <a:solidFill>
                  <a:srgbClr val="000000"/>
                </a:solidFill>
              </a:rPr>
              <a:t>, Electronic </a:t>
            </a:r>
            <a:r>
              <a:rPr lang="en-US" altLang="zh-CN" sz="1800" i="0" dirty="0">
                <a:solidFill>
                  <a:srgbClr val="000000"/>
                </a:solidFill>
              </a:rPr>
              <a:t>Publications Specialist, Electronic Publisher, Instructional Designer, Online Publisher</a:t>
            </a:r>
            <a:r>
              <a:rPr lang="en-US" altLang="zh-CN" sz="1800" i="0" dirty="0" smtClean="0">
                <a:solidFill>
                  <a:srgbClr val="000000"/>
                </a:solidFill>
              </a:rPr>
              <a:t>, Technical </a:t>
            </a:r>
            <a:r>
              <a:rPr lang="en-US" altLang="zh-CN" sz="1800" i="0" dirty="0">
                <a:solidFill>
                  <a:srgbClr val="000000"/>
                </a:solidFill>
              </a:rPr>
              <a:t>Communicator, Technical Editor, Technical Publications Manager, Technical Writer.</a:t>
            </a:r>
          </a:p>
          <a:p>
            <a:pPr lvl="0" algn="just">
              <a:defRPr/>
            </a:pPr>
            <a:endParaRPr lang="en-US" altLang="zh-CN" sz="1800" i="0" dirty="0">
              <a:solidFill>
                <a:srgbClr val="000000"/>
              </a:solidFill>
            </a:endParaRPr>
          </a:p>
          <a:p>
            <a:pPr marL="285750" lvl="0" indent="-285750" algn="just">
              <a:buFont typeface="Arial" panose="020B0604020202020204" pitchFamily="34" charset="0"/>
              <a:buChar char="•"/>
              <a:defRPr/>
            </a:pPr>
            <a:r>
              <a:rPr lang="en-US" altLang="zh-CN" sz="1800" dirty="0">
                <a:solidFill>
                  <a:srgbClr val="0000FF"/>
                </a:solidFill>
              </a:rPr>
              <a:t>Web Development and Administration</a:t>
            </a:r>
            <a:r>
              <a:rPr lang="en-US" altLang="zh-CN" sz="1800" i="0" dirty="0">
                <a:solidFill>
                  <a:srgbClr val="000000"/>
                </a:solidFill>
              </a:rPr>
              <a:t>: Web Administrator, Web Architect, Web Designer, Web Page Developer, Web Site Developer, Web Specialist, and Webmaster.</a:t>
            </a:r>
          </a:p>
        </p:txBody>
      </p:sp>
      <p:sp>
        <p:nvSpPr>
          <p:cNvPr id="2" name="矩形 1"/>
          <p:cNvSpPr/>
          <p:nvPr/>
        </p:nvSpPr>
        <p:spPr>
          <a:xfrm>
            <a:off x="4618086" y="2060848"/>
            <a:ext cx="4112023" cy="307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400" i="0" dirty="0" smtClean="0"/>
              <a:t>Liaison [</a:t>
            </a:r>
            <a:r>
              <a:rPr lang="en-US" altLang="zh-CN" sz="1400" i="0" dirty="0"/>
              <a:t>ˈ</a:t>
            </a:r>
            <a:r>
              <a:rPr lang="en-US" altLang="zh-CN" sz="1400" i="0" dirty="0" err="1"/>
              <a:t>liːəzɑːn</a:t>
            </a:r>
            <a:r>
              <a:rPr lang="en-US" altLang="zh-CN" sz="1400" i="0" dirty="0"/>
              <a:t>]  </a:t>
            </a:r>
            <a:r>
              <a:rPr lang="zh-CN" altLang="en-US" sz="1400" i="0" dirty="0"/>
              <a:t>连音</a:t>
            </a:r>
            <a:r>
              <a:rPr lang="en-US" altLang="zh-CN" sz="1400" i="0" dirty="0" smtClean="0"/>
              <a:t>; </a:t>
            </a:r>
            <a:r>
              <a:rPr lang="zh-CN" altLang="en-US" sz="1400" i="0" dirty="0" smtClean="0"/>
              <a:t>联络</a:t>
            </a:r>
            <a:r>
              <a:rPr lang="zh-CN" altLang="en-US" sz="1400" i="0" dirty="0"/>
              <a:t>人</a:t>
            </a:r>
            <a:r>
              <a:rPr lang="en-US" altLang="zh-CN" sz="1400" i="0" dirty="0" smtClean="0"/>
              <a:t>; </a:t>
            </a:r>
            <a:r>
              <a:rPr lang="zh-CN" altLang="en-US" sz="1400" i="0" dirty="0" smtClean="0"/>
              <a:t>连读</a:t>
            </a:r>
            <a:r>
              <a:rPr lang="en-US" altLang="zh-CN" sz="1400" i="0" dirty="0" smtClean="0"/>
              <a:t>; </a:t>
            </a:r>
            <a:r>
              <a:rPr lang="zh-CN" altLang="en-US" sz="1400" i="0" dirty="0" smtClean="0"/>
              <a:t>联络</a:t>
            </a:r>
            <a:r>
              <a:rPr lang="en-US" altLang="zh-CN" sz="1400" i="0" dirty="0" smtClean="0"/>
              <a:t>; </a:t>
            </a:r>
            <a:r>
              <a:rPr lang="zh-CN" altLang="en-US" sz="1400" i="0" dirty="0" smtClean="0"/>
              <a:t>联络</a:t>
            </a:r>
            <a:r>
              <a:rPr lang="zh-CN" altLang="en-US" sz="1400" i="0" dirty="0"/>
              <a:t>者</a:t>
            </a:r>
          </a:p>
        </p:txBody>
      </p:sp>
    </p:spTree>
    <p:extLst>
      <p:ext uri="{BB962C8B-B14F-4D97-AF65-F5344CB8AC3E}">
        <p14:creationId xmlns:p14="http://schemas.microsoft.com/office/powerpoint/2010/main" val="35916506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Appendix</a:t>
            </a:r>
            <a:r>
              <a:rPr lang="zh-CN" altLang="en-US" sz="2400" dirty="0" smtClean="0"/>
              <a:t>：</a:t>
            </a:r>
            <a:r>
              <a:rPr lang="en-US" altLang="zh-CN" sz="2400" dirty="0" smtClean="0"/>
              <a:t>List of Various Job Titles</a:t>
            </a:r>
            <a:endParaRPr lang="zh-CN" altLang="en-US" sz="2400"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23</a:t>
            </a:fld>
            <a:endParaRPr lang="en-US" altLang="zh-CN"/>
          </a:p>
        </p:txBody>
      </p:sp>
      <p:sp>
        <p:nvSpPr>
          <p:cNvPr id="9" name="矩形 8"/>
          <p:cNvSpPr/>
          <p:nvPr/>
        </p:nvSpPr>
        <p:spPr>
          <a:xfrm>
            <a:off x="323528" y="1436578"/>
            <a:ext cx="8532814" cy="532453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首席技术执行官 </a:t>
            </a:r>
            <a:r>
              <a:rPr lang="zh-CN" altLang="en-US" sz="2000" dirty="0" smtClean="0"/>
              <a:t> </a:t>
            </a:r>
            <a:r>
              <a:rPr lang="en-US" altLang="zh-CN" sz="2000" dirty="0" smtClean="0"/>
              <a:t>Chief </a:t>
            </a:r>
            <a:r>
              <a:rPr lang="en-US" altLang="zh-CN" sz="2000" dirty="0"/>
              <a:t>Technology </a:t>
            </a:r>
            <a:r>
              <a:rPr lang="en-US" altLang="zh-CN" sz="2000" dirty="0" smtClean="0"/>
              <a:t>Officer</a:t>
            </a:r>
          </a:p>
          <a:p>
            <a:r>
              <a:rPr lang="zh-CN" altLang="en-US" sz="2000" dirty="0" smtClean="0"/>
              <a:t>首席</a:t>
            </a:r>
            <a:r>
              <a:rPr lang="zh-CN" altLang="en-US" sz="2000" dirty="0"/>
              <a:t>信息官 </a:t>
            </a:r>
            <a:r>
              <a:rPr lang="zh-CN" altLang="en-US" sz="2000" dirty="0" smtClean="0"/>
              <a:t> </a:t>
            </a:r>
            <a:r>
              <a:rPr lang="en-US" altLang="zh-CN" sz="2000" dirty="0" smtClean="0"/>
              <a:t>Chief </a:t>
            </a:r>
            <a:r>
              <a:rPr lang="en-US" altLang="zh-CN" sz="2000" dirty="0"/>
              <a:t>Information Officer</a:t>
            </a:r>
          </a:p>
          <a:p>
            <a:r>
              <a:rPr lang="zh-CN" altLang="en-US" sz="2000" dirty="0"/>
              <a:t>技术总监 </a:t>
            </a:r>
            <a:r>
              <a:rPr lang="en-US" altLang="zh-CN" sz="2000" dirty="0"/>
              <a:t>Technical </a:t>
            </a:r>
            <a:r>
              <a:rPr lang="en-US" altLang="zh-CN" sz="2000" dirty="0" smtClean="0"/>
              <a:t>Director               </a:t>
            </a:r>
            <a:r>
              <a:rPr lang="zh-CN" altLang="en-US" sz="2000" dirty="0" smtClean="0"/>
              <a:t>技术经理 </a:t>
            </a:r>
            <a:r>
              <a:rPr lang="en-US" altLang="zh-CN" sz="2000" dirty="0" smtClean="0"/>
              <a:t>Technical </a:t>
            </a:r>
            <a:r>
              <a:rPr lang="en-US" altLang="zh-CN" sz="2000" dirty="0"/>
              <a:t>Manager</a:t>
            </a:r>
          </a:p>
          <a:p>
            <a:r>
              <a:rPr lang="zh-CN" altLang="en-US" sz="2000" dirty="0"/>
              <a:t>技术</a:t>
            </a:r>
            <a:r>
              <a:rPr lang="zh-CN" altLang="en-US" sz="2000" dirty="0" smtClean="0"/>
              <a:t>主管 </a:t>
            </a:r>
            <a:r>
              <a:rPr lang="en-US" altLang="zh-CN" sz="2000" dirty="0" smtClean="0"/>
              <a:t>Technical Supervisor          </a:t>
            </a:r>
            <a:r>
              <a:rPr lang="zh-CN" altLang="en-US" sz="2000" dirty="0" smtClean="0"/>
              <a:t>高级</a:t>
            </a:r>
            <a:r>
              <a:rPr lang="zh-CN" altLang="en-US" sz="2000" dirty="0"/>
              <a:t>硬件工程师 </a:t>
            </a:r>
            <a:r>
              <a:rPr lang="en-US" altLang="zh-CN" sz="2000" dirty="0"/>
              <a:t>Senior Hardware Engineer</a:t>
            </a:r>
          </a:p>
          <a:p>
            <a:r>
              <a:rPr lang="zh-CN" altLang="en-US" sz="2000" dirty="0"/>
              <a:t>硬件工程师 </a:t>
            </a:r>
            <a:r>
              <a:rPr lang="en-US" altLang="zh-CN" sz="2000" dirty="0"/>
              <a:t>Hardware </a:t>
            </a:r>
            <a:r>
              <a:rPr lang="en-US" altLang="zh-CN" sz="2000" dirty="0" smtClean="0"/>
              <a:t>Engineer       </a:t>
            </a:r>
            <a:r>
              <a:rPr lang="zh-CN" altLang="en-US" sz="2000" dirty="0" smtClean="0"/>
              <a:t>高级</a:t>
            </a:r>
            <a:r>
              <a:rPr lang="zh-CN" altLang="en-US" sz="2000" dirty="0"/>
              <a:t>软件工程师 </a:t>
            </a:r>
            <a:r>
              <a:rPr lang="en-US" altLang="zh-CN" sz="2000" dirty="0"/>
              <a:t>Senior Software Engineer</a:t>
            </a:r>
          </a:p>
          <a:p>
            <a:r>
              <a:rPr lang="zh-CN" altLang="en-US" sz="2000" dirty="0"/>
              <a:t>软件工程师 </a:t>
            </a:r>
            <a:r>
              <a:rPr lang="en-US" altLang="zh-CN" sz="2000" dirty="0"/>
              <a:t>Software </a:t>
            </a:r>
            <a:r>
              <a:rPr lang="en-US" altLang="zh-CN" sz="2000" dirty="0" smtClean="0"/>
              <a:t>Engineer </a:t>
            </a:r>
          </a:p>
          <a:p>
            <a:r>
              <a:rPr lang="en-US" altLang="zh-CN" sz="2000" dirty="0" smtClean="0"/>
              <a:t> ERP</a:t>
            </a:r>
            <a:r>
              <a:rPr lang="zh-CN" altLang="en-US" sz="2000" dirty="0"/>
              <a:t>技术开发 </a:t>
            </a:r>
            <a:r>
              <a:rPr lang="en-US" altLang="zh-CN" sz="2000" dirty="0"/>
              <a:t>ERP Technology Development Staff</a:t>
            </a:r>
          </a:p>
          <a:p>
            <a:r>
              <a:rPr lang="en-US" altLang="zh-CN" sz="2000" dirty="0"/>
              <a:t>ERP</a:t>
            </a:r>
            <a:r>
              <a:rPr lang="zh-CN" altLang="en-US" sz="2000" dirty="0"/>
              <a:t>应用支持工程师 </a:t>
            </a:r>
            <a:r>
              <a:rPr lang="en-US" altLang="zh-CN" sz="2000" dirty="0"/>
              <a:t>ERP Application Support Engineer</a:t>
            </a:r>
          </a:p>
          <a:p>
            <a:r>
              <a:rPr lang="en-US" altLang="zh-CN" sz="2000" dirty="0"/>
              <a:t>ERP</a:t>
            </a:r>
            <a:r>
              <a:rPr lang="zh-CN" altLang="en-US" sz="2000" dirty="0"/>
              <a:t>实施工程师</a:t>
            </a:r>
            <a:r>
              <a:rPr lang="en-US" altLang="zh-CN" sz="2000" dirty="0"/>
              <a:t>/</a:t>
            </a:r>
            <a:r>
              <a:rPr lang="zh-CN" altLang="en-US" sz="2000" dirty="0"/>
              <a:t>顾问 </a:t>
            </a:r>
            <a:r>
              <a:rPr lang="en-US" altLang="zh-CN" sz="2000" dirty="0"/>
              <a:t>ERP Implementation Engineer/Consultant</a:t>
            </a:r>
          </a:p>
          <a:p>
            <a:r>
              <a:rPr lang="zh-CN" altLang="en-US" sz="2000" dirty="0"/>
              <a:t>系统集成工程师 </a:t>
            </a:r>
            <a:r>
              <a:rPr lang="en-US" altLang="zh-CN" sz="2000" dirty="0"/>
              <a:t>System Integration </a:t>
            </a:r>
            <a:r>
              <a:rPr lang="en-US" altLang="zh-CN" sz="2000" dirty="0" smtClean="0"/>
              <a:t>Engineer  </a:t>
            </a:r>
          </a:p>
          <a:p>
            <a:r>
              <a:rPr lang="zh-CN" altLang="en-US" sz="2000" dirty="0" smtClean="0"/>
              <a:t>系统分析</a:t>
            </a:r>
            <a:r>
              <a:rPr lang="zh-CN" altLang="en-US" sz="2000" dirty="0"/>
              <a:t>员 </a:t>
            </a:r>
            <a:r>
              <a:rPr lang="en-US" altLang="zh-CN" sz="2000" dirty="0"/>
              <a:t>System </a:t>
            </a:r>
            <a:r>
              <a:rPr lang="en-US" altLang="zh-CN" sz="2000" dirty="0" smtClean="0"/>
              <a:t>Analyst             </a:t>
            </a:r>
            <a:r>
              <a:rPr lang="zh-CN" altLang="en-US" sz="2000" dirty="0" smtClean="0"/>
              <a:t>系统工程</a:t>
            </a:r>
            <a:r>
              <a:rPr lang="zh-CN" altLang="en-US" sz="2000" dirty="0"/>
              <a:t>师 </a:t>
            </a:r>
            <a:r>
              <a:rPr lang="en-US" altLang="zh-CN" sz="2000" dirty="0"/>
              <a:t>System </a:t>
            </a:r>
            <a:r>
              <a:rPr lang="en-US" altLang="zh-CN" sz="2000" dirty="0" smtClean="0"/>
              <a:t>Engineer </a:t>
            </a:r>
          </a:p>
          <a:p>
            <a:r>
              <a:rPr lang="zh-CN" altLang="en-US" sz="2000" dirty="0" smtClean="0"/>
              <a:t>数据库</a:t>
            </a:r>
            <a:r>
              <a:rPr lang="zh-CN" altLang="en-US" sz="2000" dirty="0"/>
              <a:t>工程师</a:t>
            </a:r>
            <a:r>
              <a:rPr lang="en-US" altLang="zh-CN" sz="2000" dirty="0"/>
              <a:t>|</a:t>
            </a:r>
            <a:r>
              <a:rPr lang="zh-CN" altLang="en-US" sz="2000" dirty="0" smtClean="0"/>
              <a:t>管理员  </a:t>
            </a:r>
            <a:r>
              <a:rPr lang="en-US" altLang="zh-CN" sz="2000" dirty="0"/>
              <a:t>Database Engineer/Administrator</a:t>
            </a:r>
          </a:p>
          <a:p>
            <a:r>
              <a:rPr lang="zh-CN" altLang="en-US" sz="2000" dirty="0"/>
              <a:t>计算机辅助设计工程师 </a:t>
            </a:r>
            <a:r>
              <a:rPr lang="en-US" altLang="zh-CN" sz="2000" dirty="0"/>
              <a:t>Computer Aided Design Engineer</a:t>
            </a:r>
          </a:p>
          <a:p>
            <a:r>
              <a:rPr lang="zh-CN" altLang="en-US" sz="2000" dirty="0"/>
              <a:t>信息技术经理 </a:t>
            </a:r>
            <a:r>
              <a:rPr lang="en-US" altLang="zh-CN" sz="2000" dirty="0"/>
              <a:t>IT Manager</a:t>
            </a:r>
          </a:p>
          <a:p>
            <a:r>
              <a:rPr lang="zh-CN" altLang="en-US" sz="2000" dirty="0"/>
              <a:t>信息技术主管 </a:t>
            </a:r>
            <a:r>
              <a:rPr lang="en-US" altLang="zh-CN" sz="2000" dirty="0"/>
              <a:t>IT Supervisor</a:t>
            </a:r>
          </a:p>
          <a:p>
            <a:r>
              <a:rPr lang="zh-CN" altLang="en-US" sz="2000" dirty="0"/>
              <a:t>信息技术专员 </a:t>
            </a:r>
            <a:r>
              <a:rPr lang="en-US" altLang="zh-CN" sz="2000" dirty="0"/>
              <a:t>IT </a:t>
            </a:r>
            <a:r>
              <a:rPr lang="en-US" altLang="zh-CN" sz="2000" dirty="0" smtClean="0"/>
              <a:t>Specialist</a:t>
            </a:r>
            <a:endParaRPr lang="en-US" altLang="zh-CN" sz="2000" dirty="0"/>
          </a:p>
        </p:txBody>
      </p:sp>
    </p:spTree>
    <p:extLst>
      <p:ext uri="{BB962C8B-B14F-4D97-AF65-F5344CB8AC3E}">
        <p14:creationId xmlns:p14="http://schemas.microsoft.com/office/powerpoint/2010/main" val="71926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24</a:t>
            </a:fld>
            <a:endParaRPr lang="en-US" altLang="zh-CN"/>
          </a:p>
        </p:txBody>
      </p:sp>
      <p:sp>
        <p:nvSpPr>
          <p:cNvPr id="9" name="矩形 8"/>
          <p:cNvSpPr/>
          <p:nvPr/>
        </p:nvSpPr>
        <p:spPr>
          <a:xfrm>
            <a:off x="611560" y="1435998"/>
            <a:ext cx="7964115" cy="480131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800" dirty="0"/>
              <a:t>项目总监 </a:t>
            </a:r>
            <a:r>
              <a:rPr lang="en-US" altLang="zh-CN" sz="1800" dirty="0"/>
              <a:t>Project </a:t>
            </a:r>
            <a:r>
              <a:rPr lang="en-US" altLang="zh-CN" sz="1800" dirty="0" smtClean="0"/>
              <a:t>Director         </a:t>
            </a:r>
            <a:r>
              <a:rPr lang="zh-CN" altLang="en-US" sz="1800" dirty="0" smtClean="0"/>
              <a:t>项目</a:t>
            </a:r>
            <a:r>
              <a:rPr lang="zh-CN" altLang="en-US" sz="1800" dirty="0"/>
              <a:t>经理 </a:t>
            </a:r>
            <a:r>
              <a:rPr lang="en-US" altLang="zh-CN" sz="1800" dirty="0"/>
              <a:t>Project Manager</a:t>
            </a:r>
          </a:p>
          <a:p>
            <a:r>
              <a:rPr lang="zh-CN" altLang="en-US" sz="1800" dirty="0"/>
              <a:t>项目主管 </a:t>
            </a:r>
            <a:r>
              <a:rPr lang="en-US" altLang="zh-CN" sz="1800" dirty="0"/>
              <a:t>Project </a:t>
            </a:r>
            <a:r>
              <a:rPr lang="en-US" altLang="zh-CN" sz="1800" dirty="0" smtClean="0"/>
              <a:t>Supervisor    </a:t>
            </a:r>
            <a:r>
              <a:rPr lang="zh-CN" altLang="en-US" sz="1800" dirty="0" smtClean="0"/>
              <a:t>项目</a:t>
            </a:r>
            <a:r>
              <a:rPr lang="zh-CN" altLang="en-US" sz="1800" dirty="0"/>
              <a:t>执行</a:t>
            </a:r>
            <a:r>
              <a:rPr lang="en-US" altLang="zh-CN" sz="1800" dirty="0"/>
              <a:t>|</a:t>
            </a:r>
            <a:r>
              <a:rPr lang="zh-CN" altLang="en-US" sz="1800" dirty="0"/>
              <a:t>协调人员 </a:t>
            </a:r>
            <a:r>
              <a:rPr lang="en-US" altLang="zh-CN" sz="1800" dirty="0"/>
              <a:t>Project Specialist/Coordinator</a:t>
            </a:r>
          </a:p>
          <a:p>
            <a:r>
              <a:rPr lang="zh-CN" altLang="en-US" sz="1800" dirty="0"/>
              <a:t>技术支持经理 </a:t>
            </a:r>
            <a:r>
              <a:rPr lang="en-US" altLang="zh-CN" sz="1800" dirty="0"/>
              <a:t>Technical Support </a:t>
            </a:r>
            <a:r>
              <a:rPr lang="en-US" altLang="zh-CN" sz="1800" dirty="0" smtClean="0"/>
              <a:t>Manager  </a:t>
            </a:r>
          </a:p>
          <a:p>
            <a:r>
              <a:rPr lang="zh-CN" altLang="en-US" sz="1800" dirty="0" smtClean="0"/>
              <a:t>技术</a:t>
            </a:r>
            <a:r>
              <a:rPr lang="zh-CN" altLang="en-US" sz="1800" dirty="0"/>
              <a:t>支持主管 </a:t>
            </a:r>
            <a:r>
              <a:rPr lang="en-US" altLang="zh-CN" sz="1800" dirty="0"/>
              <a:t>Technical </a:t>
            </a:r>
            <a:r>
              <a:rPr lang="en-US" altLang="zh-CN" sz="1800" dirty="0" smtClean="0"/>
              <a:t>Support </a:t>
            </a:r>
            <a:r>
              <a:rPr lang="en-US" altLang="zh-CN" sz="1800" dirty="0"/>
              <a:t>Supervisor</a:t>
            </a:r>
          </a:p>
          <a:p>
            <a:r>
              <a:rPr lang="zh-CN" altLang="en-US" sz="1800" dirty="0"/>
              <a:t>技术支持工程师 </a:t>
            </a:r>
            <a:r>
              <a:rPr lang="en-US" altLang="zh-CN" sz="1800" dirty="0"/>
              <a:t>Technical Support Engineer</a:t>
            </a:r>
          </a:p>
          <a:p>
            <a:r>
              <a:rPr lang="zh-CN" altLang="en-US" sz="1800" dirty="0"/>
              <a:t>计量工程师 </a:t>
            </a:r>
            <a:r>
              <a:rPr lang="en-US" altLang="zh-CN" sz="1800" dirty="0"/>
              <a:t>Measure </a:t>
            </a:r>
            <a:r>
              <a:rPr lang="en-US" altLang="zh-CN" sz="1800" dirty="0" smtClean="0"/>
              <a:t>Engineer       </a:t>
            </a:r>
            <a:r>
              <a:rPr lang="zh-CN" altLang="en-US" sz="1800" dirty="0" smtClean="0"/>
              <a:t>标准化</a:t>
            </a:r>
            <a:r>
              <a:rPr lang="zh-CN" altLang="en-US" sz="1800" dirty="0"/>
              <a:t>工程师 </a:t>
            </a:r>
            <a:r>
              <a:rPr lang="en-US" altLang="zh-CN" sz="1800" dirty="0"/>
              <a:t>Standardization Engineer</a:t>
            </a:r>
          </a:p>
          <a:p>
            <a:r>
              <a:rPr lang="zh-CN" altLang="en-US" sz="1800" dirty="0"/>
              <a:t>品质经理 </a:t>
            </a:r>
            <a:r>
              <a:rPr lang="en-US" altLang="zh-CN" sz="1800" dirty="0"/>
              <a:t>Quality </a:t>
            </a:r>
            <a:r>
              <a:rPr lang="en-US" altLang="zh-CN" sz="1800" dirty="0" smtClean="0"/>
              <a:t>Manager           </a:t>
            </a:r>
            <a:r>
              <a:rPr lang="zh-CN" altLang="en-US" sz="1800" dirty="0" smtClean="0"/>
              <a:t>品质主管  </a:t>
            </a:r>
            <a:r>
              <a:rPr lang="en-US" altLang="zh-CN" sz="1800" dirty="0" smtClean="0"/>
              <a:t>Quality Supervisor  </a:t>
            </a:r>
          </a:p>
          <a:p>
            <a:r>
              <a:rPr lang="zh-CN" altLang="en-US" sz="1800" dirty="0" smtClean="0"/>
              <a:t>品质</a:t>
            </a:r>
            <a:r>
              <a:rPr lang="zh-CN" altLang="en-US" sz="1800" dirty="0"/>
              <a:t>工程师 </a:t>
            </a:r>
            <a:r>
              <a:rPr lang="en-US" altLang="zh-CN" sz="1800" dirty="0"/>
              <a:t>Quality </a:t>
            </a:r>
            <a:r>
              <a:rPr lang="en-US" altLang="zh-CN" sz="1800" dirty="0" smtClean="0"/>
              <a:t>Engineer      </a:t>
            </a:r>
            <a:r>
              <a:rPr lang="zh-CN" altLang="en-US" sz="1800" dirty="0" smtClean="0"/>
              <a:t>系统测试 </a:t>
            </a:r>
            <a:r>
              <a:rPr lang="en-US" altLang="zh-CN" sz="1800" dirty="0"/>
              <a:t>System Testing </a:t>
            </a:r>
          </a:p>
          <a:p>
            <a:r>
              <a:rPr lang="zh-CN" altLang="en-US" sz="1800" dirty="0"/>
              <a:t>软件测试</a:t>
            </a:r>
            <a:r>
              <a:rPr lang="zh-CN" altLang="en-US" sz="1800" dirty="0" smtClean="0"/>
              <a:t>工程师  </a:t>
            </a:r>
            <a:r>
              <a:rPr lang="en-US" altLang="zh-CN" sz="1800" dirty="0"/>
              <a:t>Software Testing Engineer </a:t>
            </a:r>
            <a:r>
              <a:rPr lang="en-US" altLang="zh-CN" sz="1800" dirty="0" smtClean="0"/>
              <a:t>   </a:t>
            </a:r>
          </a:p>
          <a:p>
            <a:r>
              <a:rPr lang="zh-CN" altLang="en-US" sz="1800" dirty="0" smtClean="0"/>
              <a:t>硬件</a:t>
            </a:r>
            <a:r>
              <a:rPr lang="zh-CN" altLang="en-US" sz="1800" dirty="0"/>
              <a:t>测试工程师 </a:t>
            </a:r>
            <a:r>
              <a:rPr lang="en-US" altLang="zh-CN" sz="1800" dirty="0"/>
              <a:t>Hardware Testing Engineer</a:t>
            </a:r>
          </a:p>
          <a:p>
            <a:r>
              <a:rPr lang="zh-CN" altLang="en-US" sz="1800" dirty="0"/>
              <a:t>测试员 </a:t>
            </a:r>
            <a:r>
              <a:rPr lang="en-US" altLang="zh-CN" sz="1800" dirty="0"/>
              <a:t>Test Engineer /</a:t>
            </a:r>
            <a:r>
              <a:rPr lang="en-US" altLang="zh-CN" sz="1800" dirty="0" smtClean="0"/>
              <a:t>Tester     </a:t>
            </a:r>
            <a:r>
              <a:rPr lang="zh-CN" altLang="en-US" sz="1800" dirty="0" smtClean="0"/>
              <a:t>技术</a:t>
            </a:r>
            <a:r>
              <a:rPr lang="zh-CN" altLang="en-US" sz="1800" dirty="0"/>
              <a:t>文员</a:t>
            </a:r>
            <a:r>
              <a:rPr lang="en-US" altLang="zh-CN" sz="1800" dirty="0"/>
              <a:t>|</a:t>
            </a:r>
            <a:r>
              <a:rPr lang="zh-CN" altLang="en-US" sz="1800" dirty="0"/>
              <a:t>助理 </a:t>
            </a:r>
            <a:r>
              <a:rPr lang="en-US" altLang="zh-CN" sz="1800" dirty="0"/>
              <a:t>Technical Clerk/Assistant</a:t>
            </a:r>
          </a:p>
          <a:p>
            <a:r>
              <a:rPr lang="zh-CN" altLang="en-US" sz="1800" dirty="0"/>
              <a:t>系统管理员</a:t>
            </a:r>
            <a:r>
              <a:rPr lang="en-US" altLang="zh-CN" sz="1800" dirty="0"/>
              <a:t>|</a:t>
            </a:r>
            <a:r>
              <a:rPr lang="zh-CN" altLang="en-US" sz="1800" dirty="0"/>
              <a:t>网络管理员 </a:t>
            </a:r>
            <a:r>
              <a:rPr lang="en-US" altLang="zh-CN" sz="1800" dirty="0"/>
              <a:t>System Administrator/Network Administrator</a:t>
            </a:r>
          </a:p>
          <a:p>
            <a:r>
              <a:rPr lang="zh-CN" altLang="en-US" sz="1800" dirty="0"/>
              <a:t>程序员 </a:t>
            </a:r>
            <a:r>
              <a:rPr lang="en-US" altLang="zh-CN" sz="1800" dirty="0" smtClean="0"/>
              <a:t>Programmer                             UI</a:t>
            </a:r>
            <a:r>
              <a:rPr lang="zh-CN" altLang="en-US" sz="1800" dirty="0"/>
              <a:t>设计师 </a:t>
            </a:r>
            <a:r>
              <a:rPr lang="en-US" altLang="zh-CN" sz="1800" dirty="0"/>
              <a:t>UI Developer/UI Designer</a:t>
            </a:r>
          </a:p>
          <a:p>
            <a:r>
              <a:rPr lang="en-US" altLang="zh-CN" sz="1800" dirty="0"/>
              <a:t>UI</a:t>
            </a:r>
            <a:r>
              <a:rPr lang="zh-CN" altLang="en-US" sz="1800" dirty="0"/>
              <a:t>设计顾问 </a:t>
            </a:r>
            <a:r>
              <a:rPr lang="en-US" altLang="zh-CN" sz="1800" dirty="0"/>
              <a:t>UI Design </a:t>
            </a:r>
            <a:r>
              <a:rPr lang="en-US" altLang="zh-CN" sz="1800" dirty="0" smtClean="0"/>
              <a:t>Consultant      </a:t>
            </a:r>
            <a:r>
              <a:rPr lang="zh-CN" altLang="en-US" sz="1800" dirty="0" smtClean="0"/>
              <a:t>需求</a:t>
            </a:r>
            <a:r>
              <a:rPr lang="zh-CN" altLang="en-US" sz="1800" dirty="0"/>
              <a:t>工程师 </a:t>
            </a:r>
            <a:r>
              <a:rPr lang="en-US" altLang="zh-CN" sz="1800" dirty="0"/>
              <a:t>Demand engineer</a:t>
            </a:r>
          </a:p>
          <a:p>
            <a:r>
              <a:rPr lang="zh-CN" altLang="en-US" sz="1800" dirty="0"/>
              <a:t>系统架构设计师 </a:t>
            </a:r>
            <a:r>
              <a:rPr lang="en-US" altLang="zh-CN" sz="1800" dirty="0"/>
              <a:t>System </a:t>
            </a:r>
            <a:r>
              <a:rPr lang="en-US" altLang="zh-CN" sz="1800" dirty="0" smtClean="0"/>
              <a:t>Architect      </a:t>
            </a:r>
          </a:p>
          <a:p>
            <a:r>
              <a:rPr lang="zh-CN" altLang="en-US" sz="1800" dirty="0" smtClean="0"/>
              <a:t>仿真</a:t>
            </a:r>
            <a:r>
              <a:rPr lang="zh-CN" altLang="en-US" sz="1800" dirty="0"/>
              <a:t>应用工程师 </a:t>
            </a:r>
            <a:r>
              <a:rPr lang="en-US" altLang="zh-CN" sz="1800" dirty="0"/>
              <a:t>CAE Engineer(Computer Aided Engineering)</a:t>
            </a:r>
          </a:p>
          <a:p>
            <a:r>
              <a:rPr lang="zh-CN" altLang="en-US" sz="1800" dirty="0"/>
              <a:t>嵌入式硬件开发 </a:t>
            </a:r>
            <a:r>
              <a:rPr lang="en-US" altLang="zh-CN" sz="1800" dirty="0"/>
              <a:t>Embedded hardware Development</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3685951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25</a:t>
            </a:fld>
            <a:endParaRPr lang="en-US" altLang="zh-CN"/>
          </a:p>
        </p:txBody>
      </p:sp>
      <p:sp>
        <p:nvSpPr>
          <p:cNvPr id="9" name="矩形 8"/>
          <p:cNvSpPr/>
          <p:nvPr/>
        </p:nvSpPr>
        <p:spPr>
          <a:xfrm>
            <a:off x="574674" y="1659572"/>
            <a:ext cx="7994651"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互联网软件开发</a:t>
            </a:r>
            <a:r>
              <a:rPr lang="zh-CN" altLang="en-US" sz="2000" dirty="0" smtClean="0"/>
              <a:t>工程师  </a:t>
            </a:r>
            <a:r>
              <a:rPr lang="en-US" altLang="zh-CN" sz="2000" dirty="0"/>
              <a:t>Internet Software Engineer</a:t>
            </a:r>
          </a:p>
          <a:p>
            <a:r>
              <a:rPr lang="zh-CN" altLang="en-US" sz="2000" dirty="0" smtClean="0"/>
              <a:t>多媒体</a:t>
            </a:r>
            <a:r>
              <a:rPr lang="en-US" altLang="zh-CN" sz="2000" dirty="0" smtClean="0"/>
              <a:t>/</a:t>
            </a:r>
            <a:r>
              <a:rPr lang="zh-CN" altLang="en-US" sz="2000" dirty="0" smtClean="0"/>
              <a:t>游戏</a:t>
            </a:r>
            <a:r>
              <a:rPr lang="zh-CN" altLang="en-US" sz="2000" dirty="0"/>
              <a:t>开发工程师 </a:t>
            </a:r>
            <a:r>
              <a:rPr lang="zh-CN" altLang="en-US" sz="2000" dirty="0" smtClean="0"/>
              <a:t> </a:t>
            </a:r>
            <a:r>
              <a:rPr lang="en-US" altLang="zh-CN" sz="2000" dirty="0" smtClean="0"/>
              <a:t>Multimedia/Game </a:t>
            </a:r>
            <a:r>
              <a:rPr lang="en-US" altLang="zh-CN" sz="2000" dirty="0"/>
              <a:t>Development Engineer</a:t>
            </a:r>
          </a:p>
          <a:p>
            <a:r>
              <a:rPr lang="zh-CN" altLang="en-US" sz="2000" dirty="0"/>
              <a:t>网站营运经理 </a:t>
            </a:r>
            <a:r>
              <a:rPr lang="zh-CN" altLang="en-US" sz="2000" dirty="0" smtClean="0"/>
              <a:t> </a:t>
            </a:r>
            <a:r>
              <a:rPr lang="en-US" altLang="zh-CN" sz="2000" dirty="0" smtClean="0"/>
              <a:t>Web </a:t>
            </a:r>
            <a:r>
              <a:rPr lang="en-US" altLang="zh-CN" sz="2000" dirty="0"/>
              <a:t>Operations Manager</a:t>
            </a:r>
          </a:p>
          <a:p>
            <a:r>
              <a:rPr lang="zh-CN" altLang="en-US" sz="2000" dirty="0"/>
              <a:t>网站营运主管 </a:t>
            </a:r>
            <a:r>
              <a:rPr lang="zh-CN" altLang="en-US" sz="2000" dirty="0" smtClean="0"/>
              <a:t> </a:t>
            </a:r>
            <a:r>
              <a:rPr lang="en-US" altLang="zh-CN" sz="2000" dirty="0" smtClean="0"/>
              <a:t>Web </a:t>
            </a:r>
            <a:r>
              <a:rPr lang="en-US" altLang="zh-CN" sz="2000" dirty="0"/>
              <a:t>Operations Supervisor</a:t>
            </a:r>
          </a:p>
          <a:p>
            <a:r>
              <a:rPr lang="zh-CN" altLang="en-US" sz="2000" dirty="0"/>
              <a:t>网站营运专员 </a:t>
            </a:r>
            <a:r>
              <a:rPr lang="zh-CN" altLang="en-US" sz="2000" dirty="0" smtClean="0"/>
              <a:t> </a:t>
            </a:r>
            <a:r>
              <a:rPr lang="en-US" altLang="zh-CN" sz="2000" dirty="0" smtClean="0"/>
              <a:t>Web </a:t>
            </a:r>
            <a:r>
              <a:rPr lang="en-US" altLang="zh-CN" sz="2000" dirty="0"/>
              <a:t>Operations Specialist</a:t>
            </a:r>
          </a:p>
          <a:p>
            <a:r>
              <a:rPr lang="zh-CN" altLang="en-US" sz="2000" dirty="0"/>
              <a:t>网络工程师 </a:t>
            </a:r>
            <a:r>
              <a:rPr lang="zh-CN" altLang="en-US" sz="2000" dirty="0" smtClean="0"/>
              <a:t> </a:t>
            </a:r>
            <a:r>
              <a:rPr lang="en-US" altLang="zh-CN" sz="2000" dirty="0" smtClean="0"/>
              <a:t>Web </a:t>
            </a:r>
            <a:r>
              <a:rPr lang="en-US" altLang="zh-CN" sz="2000" dirty="0"/>
              <a:t>Engineer</a:t>
            </a:r>
          </a:p>
          <a:p>
            <a:r>
              <a:rPr lang="zh-CN" altLang="en-US" sz="2000" dirty="0"/>
              <a:t>网站策划 </a:t>
            </a:r>
            <a:r>
              <a:rPr lang="zh-CN" altLang="en-US" sz="2000" dirty="0" smtClean="0"/>
              <a:t> </a:t>
            </a:r>
            <a:r>
              <a:rPr lang="en-US" altLang="zh-CN" sz="2000" dirty="0" smtClean="0"/>
              <a:t>Website </a:t>
            </a:r>
            <a:r>
              <a:rPr lang="en-US" altLang="zh-CN" sz="2000" dirty="0"/>
              <a:t>Designer</a:t>
            </a:r>
          </a:p>
          <a:p>
            <a:r>
              <a:rPr lang="zh-CN" altLang="en-US" sz="2000" dirty="0"/>
              <a:t>网站编辑 </a:t>
            </a:r>
            <a:r>
              <a:rPr lang="zh-CN" altLang="en-US" sz="2000" dirty="0" smtClean="0"/>
              <a:t> </a:t>
            </a:r>
            <a:r>
              <a:rPr lang="en-US" altLang="zh-CN" sz="2000" dirty="0" smtClean="0"/>
              <a:t>Website </a:t>
            </a:r>
            <a:r>
              <a:rPr lang="en-US" altLang="zh-CN" sz="2000" dirty="0"/>
              <a:t>Editor</a:t>
            </a:r>
          </a:p>
          <a:p>
            <a:r>
              <a:rPr lang="zh-CN" altLang="en-US" sz="2000" dirty="0"/>
              <a:t>网页</a:t>
            </a:r>
            <a:r>
              <a:rPr lang="zh-CN" altLang="en-US" sz="2000" dirty="0" smtClean="0"/>
              <a:t>设计</a:t>
            </a:r>
            <a:r>
              <a:rPr lang="en-US" altLang="zh-CN" sz="2000" dirty="0" smtClean="0"/>
              <a:t>/</a:t>
            </a:r>
            <a:r>
              <a:rPr lang="zh-CN" altLang="en-US" sz="2000" dirty="0" smtClean="0"/>
              <a:t>制作  </a:t>
            </a:r>
            <a:r>
              <a:rPr lang="en-US" altLang="zh-CN" sz="2000" dirty="0" smtClean="0"/>
              <a:t>Web </a:t>
            </a:r>
            <a:r>
              <a:rPr lang="en-US" altLang="zh-CN" sz="2000" dirty="0"/>
              <a:t>Designer/Production</a:t>
            </a:r>
          </a:p>
          <a:p>
            <a:r>
              <a:rPr lang="zh-CN" altLang="en-US" sz="2000" dirty="0"/>
              <a:t>网络信息安全工程师 </a:t>
            </a:r>
            <a:r>
              <a:rPr lang="zh-CN" altLang="en-US" sz="2000" dirty="0" smtClean="0"/>
              <a:t> </a:t>
            </a:r>
            <a:r>
              <a:rPr lang="en-US" altLang="zh-CN" sz="2000" dirty="0" smtClean="0"/>
              <a:t>Information </a:t>
            </a:r>
            <a:r>
              <a:rPr lang="en-US" altLang="zh-CN" sz="2000" dirty="0"/>
              <a:t>Security Engineer</a:t>
            </a:r>
          </a:p>
          <a:p>
            <a:r>
              <a:rPr lang="zh-CN" altLang="en-US" sz="2000" dirty="0"/>
              <a:t>网络架构设计师 </a:t>
            </a:r>
            <a:r>
              <a:rPr lang="zh-CN" altLang="en-US" sz="2000" dirty="0" smtClean="0"/>
              <a:t> </a:t>
            </a:r>
            <a:r>
              <a:rPr lang="en-US" altLang="zh-CN" sz="2000" dirty="0" smtClean="0"/>
              <a:t>Network </a:t>
            </a:r>
            <a:r>
              <a:rPr lang="en-US" altLang="zh-CN" sz="2000" dirty="0"/>
              <a:t>Architect Designer</a:t>
            </a:r>
          </a:p>
          <a:p>
            <a:r>
              <a:rPr lang="zh-CN" altLang="en-US" sz="2000" dirty="0"/>
              <a:t>网站维护工程师 </a:t>
            </a:r>
            <a:r>
              <a:rPr lang="zh-CN" altLang="en-US" sz="2000" dirty="0" smtClean="0"/>
              <a:t> </a:t>
            </a:r>
            <a:r>
              <a:rPr lang="en-US" altLang="zh-CN" sz="2000" dirty="0" smtClean="0"/>
              <a:t>Website </a:t>
            </a:r>
            <a:r>
              <a:rPr lang="en-US" altLang="zh-CN" sz="2000" dirty="0"/>
              <a:t>Maintenance Engineer</a:t>
            </a: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368595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Part 1, Dialogue: </a:t>
            </a:r>
            <a:r>
              <a:rPr lang="en-US" altLang="zh-CN" sz="3200" dirty="0"/>
              <a:t>Interview</a:t>
            </a:r>
            <a:endParaRPr lang="zh-CN" altLang="en-US" sz="3200" dirty="0"/>
          </a:p>
        </p:txBody>
      </p:sp>
      <p:sp>
        <p:nvSpPr>
          <p:cNvPr id="3" name="内容占位符 2"/>
          <p:cNvSpPr>
            <a:spLocks noGrp="1"/>
          </p:cNvSpPr>
          <p:nvPr>
            <p:ph idx="1"/>
          </p:nvPr>
        </p:nvSpPr>
        <p:spPr/>
        <p:txBody>
          <a:bodyPr/>
          <a:lstStyle/>
          <a:p>
            <a:r>
              <a:rPr lang="en-US" altLang="zh-CN" dirty="0" smtClean="0"/>
              <a:t>Main </a:t>
            </a:r>
            <a:r>
              <a:rPr lang="en-US" altLang="zh-CN" dirty="0" smtClean="0"/>
              <a:t>content</a:t>
            </a:r>
          </a:p>
          <a:p>
            <a:pPr lvl="1"/>
            <a:r>
              <a:rPr lang="en-US" altLang="zh-CN" dirty="0" smtClean="0"/>
              <a:t>Kevin</a:t>
            </a:r>
            <a:r>
              <a:rPr lang="zh-CN" altLang="en-US" dirty="0" smtClean="0"/>
              <a:t>到</a:t>
            </a:r>
            <a:r>
              <a:rPr lang="en-US" altLang="zh-CN" dirty="0" smtClean="0"/>
              <a:t>Expansion</a:t>
            </a:r>
            <a:r>
              <a:rPr lang="zh-CN" altLang="en-US" dirty="0" smtClean="0"/>
              <a:t>公司进行面试</a:t>
            </a:r>
            <a:endParaRPr lang="en-US" altLang="zh-CN" dirty="0" smtClean="0"/>
          </a:p>
          <a:p>
            <a:pPr lvl="2"/>
            <a:r>
              <a:rPr lang="en-US" altLang="zh-CN" dirty="0" smtClean="0"/>
              <a:t>qualifications </a:t>
            </a:r>
            <a:r>
              <a:rPr lang="zh-CN" altLang="en-US" dirty="0" smtClean="0"/>
              <a:t>（能力）</a:t>
            </a:r>
            <a:endParaRPr lang="en-US" altLang="zh-CN" dirty="0" smtClean="0"/>
          </a:p>
          <a:p>
            <a:pPr lvl="2"/>
            <a:r>
              <a:rPr lang="en-US" altLang="zh-CN" dirty="0" smtClean="0"/>
              <a:t>education background </a:t>
            </a:r>
            <a:r>
              <a:rPr lang="zh-CN" altLang="en-US" dirty="0" smtClean="0"/>
              <a:t>（教育背景）</a:t>
            </a:r>
            <a:endParaRPr lang="en-US" altLang="zh-CN" dirty="0" smtClean="0"/>
          </a:p>
          <a:p>
            <a:pPr lvl="2"/>
            <a:r>
              <a:rPr lang="en-US" altLang="zh-CN" dirty="0" smtClean="0"/>
              <a:t>motivation</a:t>
            </a:r>
            <a:r>
              <a:rPr lang="zh-CN" altLang="en-US" dirty="0" smtClean="0"/>
              <a:t>（动机）</a:t>
            </a:r>
            <a:endParaRPr lang="en-US" altLang="zh-CN" dirty="0" smtClean="0"/>
          </a:p>
          <a:p>
            <a:pPr lvl="2"/>
            <a:r>
              <a:rPr lang="en-US" altLang="zh-CN" dirty="0" smtClean="0"/>
              <a:t>internship experience </a:t>
            </a:r>
            <a:r>
              <a:rPr lang="zh-CN" altLang="en-US" dirty="0" smtClean="0"/>
              <a:t>（实习经历）</a:t>
            </a:r>
            <a:endParaRPr lang="en-US" altLang="zh-CN" dirty="0" smtClean="0"/>
          </a:p>
          <a:p>
            <a:pPr lvl="2"/>
            <a:endParaRPr lang="en-US" altLang="zh-CN" dirty="0" smtClean="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50004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i="0" dirty="0">
                <a:solidFill>
                  <a:srgbClr val="000000"/>
                </a:solidFill>
              </a:rPr>
              <a:t>(Kevin's application for a position as a programmer in the technical department of Expansion has been responded by the Human Resources Department of the company. Today he comes to the company for an interview</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Mr. Smith: </a:t>
            </a:r>
            <a:r>
              <a:rPr lang="en-US" altLang="zh-CN" sz="2400" i="0" dirty="0">
                <a:solidFill>
                  <a:srgbClr val="000000"/>
                </a:solidFill>
              </a:rPr>
              <a:t>Good morning, thank you for </a:t>
            </a:r>
            <a:r>
              <a:rPr lang="en-US" altLang="zh-CN" sz="2400" b="1" i="0" dirty="0">
                <a:solidFill>
                  <a:srgbClr val="FF0000"/>
                </a:solidFill>
              </a:rPr>
              <a:t>applying for </a:t>
            </a:r>
            <a:r>
              <a:rPr lang="en-US" altLang="zh-CN" sz="2400" i="0" dirty="0">
                <a:solidFill>
                  <a:srgbClr val="000000"/>
                </a:solidFill>
              </a:rPr>
              <a:t>our </a:t>
            </a:r>
            <a:r>
              <a:rPr lang="en-US" altLang="zh-CN" sz="2400" b="1" i="0" dirty="0">
                <a:solidFill>
                  <a:srgbClr val="0000FF"/>
                </a:solidFill>
              </a:rPr>
              <a:t>opening</a:t>
            </a:r>
            <a:r>
              <a:rPr lang="en-US" altLang="zh-CN" sz="2400" i="0" dirty="0">
                <a:solidFill>
                  <a:srgbClr val="000000"/>
                </a:solidFill>
              </a:rPr>
              <a:t> positions. My name is Smith, the manager of Human Resources Department. What's your name, please</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Good morning, Mr. Smith. My name is Kevin Li, and I am coming for the position as a programmer in the technical department.</a:t>
            </a:r>
            <a:endParaRPr lang="en-US" altLang="zh-CN" sz="2400" i="0" dirty="0">
              <a:solidFill>
                <a:srgbClr val="000000"/>
              </a:solidFill>
            </a:endParaRPr>
          </a:p>
        </p:txBody>
      </p:sp>
      <p:sp>
        <p:nvSpPr>
          <p:cNvPr id="6" name="矩形 5"/>
          <p:cNvSpPr/>
          <p:nvPr/>
        </p:nvSpPr>
        <p:spPr>
          <a:xfrm>
            <a:off x="251520" y="4653136"/>
            <a:ext cx="8640960"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i="0" dirty="0" smtClean="0"/>
              <a:t>apply for </a:t>
            </a:r>
            <a:r>
              <a:rPr lang="zh-CN" altLang="en-US" sz="2800" i="0" dirty="0" smtClean="0"/>
              <a:t>申请</a:t>
            </a:r>
            <a:endParaRPr lang="en-US" altLang="zh-CN" sz="2800" i="0" dirty="0" smtClean="0"/>
          </a:p>
          <a:p>
            <a:r>
              <a:rPr lang="en-US" altLang="zh-CN" sz="2800" i="0" dirty="0" smtClean="0"/>
              <a:t>apply for post/job/position </a:t>
            </a:r>
            <a:r>
              <a:rPr lang="zh-CN" altLang="en-US" sz="2800" i="0" dirty="0" smtClean="0"/>
              <a:t>申请职位、工作</a:t>
            </a:r>
            <a:endParaRPr lang="en-US" altLang="zh-CN" sz="2800" i="0" dirty="0"/>
          </a:p>
          <a:p>
            <a:r>
              <a:rPr lang="en-US" altLang="zh-CN" sz="2800" i="0" dirty="0" smtClean="0"/>
              <a:t>apply for award/scholarship </a:t>
            </a:r>
            <a:r>
              <a:rPr lang="zh-CN" altLang="en-US" sz="2800" i="0" dirty="0" smtClean="0"/>
              <a:t>申请奖励、奖学金</a:t>
            </a:r>
            <a:endParaRPr lang="en-US" altLang="zh-CN" sz="2800" i="0" dirty="0" smtClean="0"/>
          </a:p>
          <a:p>
            <a:r>
              <a:rPr lang="en-US" altLang="zh-CN" sz="2800" i="0" dirty="0" smtClean="0"/>
              <a:t>apply for major/school </a:t>
            </a:r>
            <a:r>
              <a:rPr lang="zh-CN" altLang="en-US" sz="2800" i="0" dirty="0" smtClean="0"/>
              <a:t>申请专业、学校</a:t>
            </a:r>
            <a:endParaRPr lang="en-US" altLang="zh-CN" sz="2800" i="0" dirty="0" smtClean="0"/>
          </a:p>
        </p:txBody>
      </p:sp>
    </p:spTree>
    <p:extLst>
      <p:ext uri="{BB962C8B-B14F-4D97-AF65-F5344CB8AC3E}">
        <p14:creationId xmlns:p14="http://schemas.microsoft.com/office/powerpoint/2010/main" val="29130188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Mr. Smith: </a:t>
            </a:r>
            <a:r>
              <a:rPr lang="en-US" altLang="zh-CN" sz="2400" i="0" dirty="0">
                <a:solidFill>
                  <a:srgbClr val="000000"/>
                </a:solidFill>
              </a:rPr>
              <a:t>Well, now I would like to talk with you </a:t>
            </a:r>
            <a:r>
              <a:rPr lang="en-US" altLang="zh-CN" sz="2400" b="1" i="0" dirty="0">
                <a:solidFill>
                  <a:srgbClr val="0000FF"/>
                </a:solidFill>
              </a:rPr>
              <a:t>regarding</a:t>
            </a:r>
            <a:r>
              <a:rPr lang="en-US" altLang="zh-CN" sz="2400" i="0" dirty="0">
                <a:solidFill>
                  <a:srgbClr val="000000"/>
                </a:solidFill>
              </a:rPr>
              <a:t> your </a:t>
            </a:r>
            <a:r>
              <a:rPr lang="en-US" altLang="zh-CN" sz="2400" b="1" i="0" dirty="0">
                <a:solidFill>
                  <a:srgbClr val="0000FF"/>
                </a:solidFill>
              </a:rPr>
              <a:t>qualifications</a:t>
            </a:r>
            <a:r>
              <a:rPr lang="en-US" altLang="zh-CN" sz="2400" i="0" dirty="0">
                <a:solidFill>
                  <a:srgbClr val="000000"/>
                </a:solidFill>
              </a:rPr>
              <a:t> for this interview. What can you tell me about yourself</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I'm an </a:t>
            </a:r>
            <a:r>
              <a:rPr lang="en-US" altLang="zh-CN" sz="2400" b="1" i="0" dirty="0">
                <a:solidFill>
                  <a:srgbClr val="0000FF"/>
                </a:solidFill>
              </a:rPr>
              <a:t>active</a:t>
            </a:r>
            <a:r>
              <a:rPr lang="en-US" altLang="zh-CN" sz="2400" i="0" dirty="0">
                <a:solidFill>
                  <a:srgbClr val="000000"/>
                </a:solidFill>
              </a:rPr>
              <a:t> and </a:t>
            </a:r>
            <a:r>
              <a:rPr lang="en-US" altLang="zh-CN" sz="2400" b="1" i="0" dirty="0">
                <a:solidFill>
                  <a:srgbClr val="0000FF"/>
                </a:solidFill>
              </a:rPr>
              <a:t>responsible</a:t>
            </a:r>
            <a:r>
              <a:rPr lang="en-US" altLang="zh-CN" sz="2400" i="0" dirty="0">
                <a:solidFill>
                  <a:srgbClr val="000000"/>
                </a:solidFill>
              </a:rPr>
              <a:t> person, and will not give up even if I encounter numerous obstacles on the way to my goal. I like to work in a team, because I believe that it is important to share the opinions with each other to get the best results. I am very interested in the latest advancements in science and technology, and have a good </a:t>
            </a:r>
            <a:r>
              <a:rPr lang="en-US" altLang="zh-CN" sz="2400" b="1" i="0" dirty="0">
                <a:solidFill>
                  <a:srgbClr val="0000FF"/>
                </a:solidFill>
              </a:rPr>
              <a:t>theoretical background</a:t>
            </a:r>
            <a:r>
              <a:rPr lang="en-US" altLang="zh-CN" sz="2400" i="0" dirty="0">
                <a:solidFill>
                  <a:srgbClr val="000000"/>
                </a:solidFill>
              </a:rPr>
              <a:t> </a:t>
            </a:r>
            <a:r>
              <a:rPr lang="en-US" altLang="zh-CN" sz="2400" i="0" dirty="0" smtClean="0">
                <a:solidFill>
                  <a:srgbClr val="000000"/>
                </a:solidFill>
              </a:rPr>
              <a:t>and </a:t>
            </a:r>
            <a:r>
              <a:rPr lang="en-US" altLang="zh-CN" sz="2400" b="1" i="0" dirty="0" smtClean="0">
                <a:solidFill>
                  <a:srgbClr val="0000FF"/>
                </a:solidFill>
              </a:rPr>
              <a:t>hands-on capabilities</a:t>
            </a:r>
            <a:r>
              <a:rPr lang="en-US" altLang="zh-CN" sz="2400" i="0" dirty="0" smtClean="0">
                <a:solidFill>
                  <a:srgbClr val="000000"/>
                </a:solidFill>
              </a:rPr>
              <a:t>. </a:t>
            </a:r>
            <a:r>
              <a:rPr lang="en-US" altLang="zh-CN" sz="2400" i="0" dirty="0">
                <a:solidFill>
                  <a:srgbClr val="000000"/>
                </a:solidFill>
              </a:rPr>
              <a:t>I love the IT industry and want to pursue an IT career.</a:t>
            </a:r>
          </a:p>
        </p:txBody>
      </p:sp>
    </p:spTree>
    <p:extLst>
      <p:ext uri="{BB962C8B-B14F-4D97-AF65-F5344CB8AC3E}">
        <p14:creationId xmlns:p14="http://schemas.microsoft.com/office/powerpoint/2010/main" val="299323445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6</a:t>
            </a:fld>
            <a:endParaRPr lang="en-US" altLang="zh-CN"/>
          </a:p>
        </p:txBody>
      </p:sp>
      <p:sp>
        <p:nvSpPr>
          <p:cNvPr id="6" name="矩形 5"/>
          <p:cNvSpPr/>
          <p:nvPr/>
        </p:nvSpPr>
        <p:spPr>
          <a:xfrm>
            <a:off x="179512" y="335558"/>
            <a:ext cx="2952328"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i="0" dirty="0"/>
              <a:t>Research Intern</a:t>
            </a:r>
          </a:p>
          <a:p>
            <a:r>
              <a:rPr lang="en-US" altLang="zh-CN" sz="1600" i="0" dirty="0"/>
              <a:t>Position Type: Full time intern</a:t>
            </a:r>
          </a:p>
          <a:p>
            <a:r>
              <a:rPr lang="en-US" altLang="zh-CN" sz="1600" i="0" dirty="0"/>
              <a:t>Number: Several</a:t>
            </a:r>
          </a:p>
          <a:p>
            <a:r>
              <a:rPr lang="en-US" altLang="zh-CN" sz="1600" i="0" dirty="0"/>
              <a:t>Location: Beijing</a:t>
            </a:r>
          </a:p>
        </p:txBody>
      </p:sp>
      <p:sp>
        <p:nvSpPr>
          <p:cNvPr id="7" name="矩形 6"/>
          <p:cNvSpPr/>
          <p:nvPr/>
        </p:nvSpPr>
        <p:spPr>
          <a:xfrm>
            <a:off x="3203848" y="44624"/>
            <a:ext cx="5868144"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i="0" dirty="0"/>
              <a:t>Job Overview:</a:t>
            </a:r>
            <a:endParaRPr lang="en-US" altLang="zh-CN" sz="1600" i="0" dirty="0"/>
          </a:p>
          <a:p>
            <a:r>
              <a:rPr lang="en-US" altLang="zh-CN" sz="1600" i="0" dirty="0"/>
              <a:t>We are seeking smart, responsible, and energetic interns to join our Networking Research Group. In this position, you will be expected to learn both hardware and software knowledge and have more experience on networking system.</a:t>
            </a:r>
          </a:p>
        </p:txBody>
      </p:sp>
      <p:sp>
        <p:nvSpPr>
          <p:cNvPr id="8" name="矩形 7"/>
          <p:cNvSpPr/>
          <p:nvPr/>
        </p:nvSpPr>
        <p:spPr>
          <a:xfrm>
            <a:off x="107504" y="1478389"/>
            <a:ext cx="483827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1400" b="1" i="0" dirty="0"/>
              <a:t>Responsibilities and Duties:</a:t>
            </a:r>
            <a:endParaRPr lang="en-US" altLang="zh-CN" sz="1400" i="0" dirty="0"/>
          </a:p>
          <a:p>
            <a:pPr algn="just"/>
            <a:r>
              <a:rPr lang="en-US" altLang="zh-CN" sz="1400" i="0" dirty="0"/>
              <a:t>A research intern is expected to contribute in many ways to the research project, typical responsibilities and duties include the following:</a:t>
            </a:r>
          </a:p>
          <a:p>
            <a:pPr algn="just"/>
            <a:r>
              <a:rPr lang="en-US" altLang="zh-CN" sz="1400" b="1" i="0" dirty="0"/>
              <a:t>General</a:t>
            </a:r>
          </a:p>
          <a:p>
            <a:pPr marL="285750" indent="-285750" algn="just">
              <a:buFont typeface="Arial" panose="020B0604020202020204" pitchFamily="34" charset="0"/>
              <a:buChar char="•"/>
            </a:pPr>
            <a:r>
              <a:rPr lang="en-US" altLang="zh-CN" sz="1400" i="0" dirty="0"/>
              <a:t>Handle one project independently</a:t>
            </a:r>
          </a:p>
          <a:p>
            <a:pPr marL="285750" indent="-285750" algn="just">
              <a:buFont typeface="Arial" panose="020B0604020202020204" pitchFamily="34" charset="0"/>
              <a:buChar char="•"/>
            </a:pPr>
            <a:r>
              <a:rPr lang="en-US" altLang="zh-CN" sz="1400" i="0" dirty="0"/>
              <a:t>Summarize project results and monitor the project progress</a:t>
            </a:r>
          </a:p>
          <a:p>
            <a:pPr marL="285750" indent="-285750" algn="just">
              <a:buFont typeface="Arial" panose="020B0604020202020204" pitchFamily="34" charset="0"/>
              <a:buChar char="•"/>
            </a:pPr>
            <a:r>
              <a:rPr lang="en-US" altLang="zh-CN" sz="1400" i="0" dirty="0"/>
              <a:t>Prepare progress reports and presentations, and attend project meetings</a:t>
            </a:r>
          </a:p>
          <a:p>
            <a:pPr marL="285750" indent="-285750" algn="just">
              <a:buFont typeface="Arial" panose="020B0604020202020204" pitchFamily="34" charset="0"/>
              <a:buChar char="•"/>
            </a:pPr>
            <a:r>
              <a:rPr lang="en-US" altLang="zh-CN" sz="1400" i="0" dirty="0"/>
              <a:t>Write paper</a:t>
            </a:r>
          </a:p>
          <a:p>
            <a:pPr algn="just"/>
            <a:r>
              <a:rPr lang="en-US" altLang="zh-CN" sz="1400" b="1" i="0" dirty="0"/>
              <a:t>Software</a:t>
            </a:r>
          </a:p>
          <a:p>
            <a:pPr marL="285750" indent="-285750" algn="just">
              <a:buFont typeface="Arial" panose="020B0604020202020204" pitchFamily="34" charset="0"/>
              <a:buChar char="•"/>
            </a:pPr>
            <a:r>
              <a:rPr lang="en-US" altLang="zh-CN" sz="1400" i="0" dirty="0"/>
              <a:t>Design and implement next-generation networking security system</a:t>
            </a:r>
          </a:p>
          <a:p>
            <a:pPr marL="285750" indent="-285750" algn="just">
              <a:buFont typeface="Arial" panose="020B0604020202020204" pitchFamily="34" charset="0"/>
              <a:buChar char="•"/>
            </a:pPr>
            <a:r>
              <a:rPr lang="en-US" altLang="zh-CN" sz="1400" i="0" dirty="0"/>
              <a:t>Use C language, python, etc. to implement high-efficient system component</a:t>
            </a:r>
          </a:p>
          <a:p>
            <a:pPr marL="285750" indent="-285750" algn="just">
              <a:buFont typeface="Arial" panose="020B0604020202020204" pitchFamily="34" charset="0"/>
              <a:buChar char="•"/>
            </a:pPr>
            <a:r>
              <a:rPr lang="en-US" altLang="zh-CN" sz="1400" i="0" dirty="0"/>
              <a:t>Do the unit test and integration test</a:t>
            </a:r>
          </a:p>
          <a:p>
            <a:pPr algn="just"/>
            <a:r>
              <a:rPr lang="en-US" altLang="zh-CN" sz="1400" b="1" i="0" dirty="0"/>
              <a:t>Hardware</a:t>
            </a:r>
          </a:p>
          <a:p>
            <a:pPr marL="285750" indent="-285750" algn="just">
              <a:buFont typeface="Arial" panose="020B0604020202020204" pitchFamily="34" charset="0"/>
              <a:buChar char="•"/>
            </a:pPr>
            <a:r>
              <a:rPr lang="en-US" altLang="zh-CN" sz="1400" i="0" dirty="0"/>
              <a:t>Design and implement next-generation hardware-based system</a:t>
            </a:r>
          </a:p>
          <a:p>
            <a:pPr marL="285750" indent="-285750" algn="just">
              <a:buFont typeface="Arial" panose="020B0604020202020204" pitchFamily="34" charset="0"/>
              <a:buChar char="•"/>
            </a:pPr>
            <a:r>
              <a:rPr lang="en-US" altLang="zh-CN" sz="1400" i="0" dirty="0"/>
              <a:t>Use the Verilog to implement the hardware module</a:t>
            </a:r>
          </a:p>
          <a:p>
            <a:pPr marL="285750" indent="-285750" algn="just">
              <a:buFont typeface="Arial" panose="020B0604020202020204" pitchFamily="34" charset="0"/>
              <a:buChar char="•"/>
            </a:pPr>
            <a:r>
              <a:rPr lang="en-US" altLang="zh-CN" sz="1400" i="0" dirty="0"/>
              <a:t>Write the code for OS driver and experiments</a:t>
            </a:r>
          </a:p>
          <a:p>
            <a:pPr marL="285750" indent="-285750" algn="just">
              <a:buFont typeface="Arial" panose="020B0604020202020204" pitchFamily="34" charset="0"/>
              <a:buChar char="•"/>
            </a:pPr>
            <a:r>
              <a:rPr lang="en-US" altLang="zh-CN" sz="1400" i="0" dirty="0"/>
              <a:t>Do the simulation and onboard testing</a:t>
            </a:r>
          </a:p>
          <a:p>
            <a:pPr algn="just"/>
            <a:r>
              <a:rPr lang="en-US" altLang="zh-CN" sz="1400" i="0" dirty="0"/>
              <a:t>Other duties and responsibilities may be assigned by individual researchers.</a:t>
            </a:r>
          </a:p>
        </p:txBody>
      </p:sp>
      <p:sp>
        <p:nvSpPr>
          <p:cNvPr id="9" name="矩形 8"/>
          <p:cNvSpPr/>
          <p:nvPr/>
        </p:nvSpPr>
        <p:spPr>
          <a:xfrm>
            <a:off x="5148064" y="1477228"/>
            <a:ext cx="3816424"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i="0" dirty="0"/>
              <a:t>Qualifications:</a:t>
            </a:r>
            <a:endParaRPr lang="en-US" altLang="zh-CN" sz="1400" i="0" dirty="0"/>
          </a:p>
          <a:p>
            <a:r>
              <a:rPr lang="en-US" altLang="zh-CN" sz="1400" b="1" i="0" dirty="0"/>
              <a:t>Software:</a:t>
            </a:r>
          </a:p>
          <a:p>
            <a:pPr marL="285750" indent="-285750">
              <a:buFont typeface="Arial" panose="020B0604020202020204" pitchFamily="34" charset="0"/>
              <a:buChar char="•"/>
            </a:pPr>
            <a:r>
              <a:rPr lang="en-US" altLang="zh-CN" sz="1400" i="0" dirty="0"/>
              <a:t>Educational background: CS, B.S/Master/Ph.D. candidate.</a:t>
            </a:r>
          </a:p>
          <a:p>
            <a:pPr marL="285750" indent="-285750">
              <a:buFont typeface="Arial" panose="020B0604020202020204" pitchFamily="34" charset="0"/>
              <a:buChar char="•"/>
            </a:pPr>
            <a:r>
              <a:rPr lang="en-US" altLang="zh-CN" sz="1400" i="0" dirty="0"/>
              <a:t>Basic Networking Background, ML/Storage/GPU/OS Driver experience is preferred</a:t>
            </a:r>
          </a:p>
          <a:p>
            <a:pPr marL="285750" indent="-285750">
              <a:buFont typeface="Arial" panose="020B0604020202020204" pitchFamily="34" charset="0"/>
              <a:buChar char="•"/>
            </a:pPr>
            <a:r>
              <a:rPr lang="en-US" altLang="zh-CN" sz="1400" i="0" dirty="0"/>
              <a:t>Good programming skills in C / C++</a:t>
            </a:r>
          </a:p>
          <a:p>
            <a:pPr marL="285750" indent="-285750">
              <a:buFont typeface="Arial" panose="020B0604020202020204" pitchFamily="34" charset="0"/>
              <a:buChar char="•"/>
            </a:pPr>
            <a:r>
              <a:rPr lang="en-US" altLang="zh-CN" sz="1400" i="0" dirty="0"/>
              <a:t>Good communication skills and excellent teamwork</a:t>
            </a:r>
          </a:p>
          <a:p>
            <a:pPr marL="285750" indent="-285750">
              <a:buFont typeface="Arial" panose="020B0604020202020204" pitchFamily="34" charset="0"/>
              <a:buChar char="•"/>
            </a:pPr>
            <a:r>
              <a:rPr lang="en-US" altLang="zh-CN" sz="1400" i="0" dirty="0"/>
              <a:t>Familiar with both Windows and Linux (Ubuntu, CentOS, etc.)</a:t>
            </a:r>
          </a:p>
          <a:p>
            <a:r>
              <a:rPr lang="en-US" altLang="zh-CN" sz="1400" b="1" i="0" dirty="0"/>
              <a:t>Hardware:</a:t>
            </a:r>
          </a:p>
          <a:p>
            <a:pPr marL="285750" indent="-285750">
              <a:buFont typeface="Arial" panose="020B0604020202020204" pitchFamily="34" charset="0"/>
              <a:buChar char="•"/>
            </a:pPr>
            <a:r>
              <a:rPr lang="en-US" altLang="zh-CN" sz="1400" i="0" dirty="0"/>
              <a:t>Educational background: CS/EE.</a:t>
            </a:r>
          </a:p>
          <a:p>
            <a:pPr marL="285750" indent="-285750">
              <a:buFont typeface="Arial" panose="020B0604020202020204" pitchFamily="34" charset="0"/>
              <a:buChar char="•"/>
            </a:pPr>
            <a:r>
              <a:rPr lang="en-US" altLang="zh-CN" sz="1400" i="0" dirty="0"/>
              <a:t>Familiar with Analog/Digital circuits implementation.</a:t>
            </a:r>
          </a:p>
          <a:p>
            <a:pPr marL="285750" indent="-285750">
              <a:buFont typeface="Arial" panose="020B0604020202020204" pitchFamily="34" charset="0"/>
              <a:buChar char="•"/>
            </a:pPr>
            <a:r>
              <a:rPr lang="en-US" altLang="zh-CN" sz="1400" i="0" dirty="0"/>
              <a:t>Familiar with FPGA EDA tools, such as ISE/</a:t>
            </a:r>
            <a:r>
              <a:rPr lang="en-US" altLang="zh-CN" sz="1400" i="0" dirty="0" err="1"/>
              <a:t>Quartus</a:t>
            </a:r>
            <a:r>
              <a:rPr lang="en-US" altLang="zh-CN" sz="1400" i="0" dirty="0"/>
              <a:t>/</a:t>
            </a:r>
            <a:r>
              <a:rPr lang="en-US" altLang="zh-CN" sz="1400" i="0" dirty="0" err="1"/>
              <a:t>ModelSim</a:t>
            </a:r>
            <a:r>
              <a:rPr lang="en-US" altLang="zh-CN" sz="1400" i="0" dirty="0"/>
              <a:t>, etc.al.</a:t>
            </a:r>
          </a:p>
          <a:p>
            <a:pPr marL="285750" indent="-285750">
              <a:buFont typeface="Arial" panose="020B0604020202020204" pitchFamily="34" charset="0"/>
              <a:buChar char="•"/>
            </a:pPr>
            <a:r>
              <a:rPr lang="en-US" altLang="zh-CN" sz="1400" i="0" dirty="0"/>
              <a:t>Experience of developing FPGA related projects is preferred.</a:t>
            </a:r>
          </a:p>
          <a:p>
            <a:pPr marL="285750" indent="-285750">
              <a:buFont typeface="Arial" panose="020B0604020202020204" pitchFamily="34" charset="0"/>
              <a:buChar char="•"/>
            </a:pPr>
            <a:r>
              <a:rPr lang="en-US" altLang="zh-CN" sz="1400" i="0" dirty="0"/>
              <a:t>Knowledge of Network/Computer Architecture is preferred.</a:t>
            </a:r>
          </a:p>
        </p:txBody>
      </p:sp>
      <p:sp>
        <p:nvSpPr>
          <p:cNvPr id="10" name="矩形 9"/>
          <p:cNvSpPr/>
          <p:nvPr/>
        </p:nvSpPr>
        <p:spPr>
          <a:xfrm>
            <a:off x="5062322" y="6351711"/>
            <a:ext cx="400967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i="0" dirty="0"/>
              <a:t>Working time requirement</a:t>
            </a:r>
            <a:endParaRPr lang="en-US" altLang="zh-CN" i="0" dirty="0"/>
          </a:p>
          <a:p>
            <a:r>
              <a:rPr lang="en-US" altLang="zh-CN" i="0" dirty="0"/>
              <a:t>Full-time Intern, At least 3 months, preferable 6+ months</a:t>
            </a:r>
          </a:p>
        </p:txBody>
      </p:sp>
      <p:sp>
        <p:nvSpPr>
          <p:cNvPr id="11" name="矩形 10"/>
          <p:cNvSpPr/>
          <p:nvPr/>
        </p:nvSpPr>
        <p:spPr>
          <a:xfrm>
            <a:off x="323528" y="44624"/>
            <a:ext cx="2365648" cy="276999"/>
          </a:xfrm>
          <a:prstGeom prst="rect">
            <a:avLst/>
          </a:prstGeom>
        </p:spPr>
        <p:txBody>
          <a:bodyPr wrap="none">
            <a:spAutoFit/>
          </a:bodyPr>
          <a:lstStyle/>
          <a:p>
            <a:r>
              <a:rPr lang="en-US" altLang="zh-CN" b="1" i="0" dirty="0" smtClean="0">
                <a:solidFill>
                  <a:srgbClr val="FF0000"/>
                </a:solidFill>
              </a:rPr>
              <a:t>Recruitment Info from Microsoft</a:t>
            </a:r>
            <a:endParaRPr lang="zh-CN" altLang="en-US" dirty="0">
              <a:solidFill>
                <a:srgbClr val="FF0000"/>
              </a:solidFill>
            </a:endParaRPr>
          </a:p>
        </p:txBody>
      </p:sp>
    </p:spTree>
    <p:extLst>
      <p:ext uri="{BB962C8B-B14F-4D97-AF65-F5344CB8AC3E}">
        <p14:creationId xmlns:p14="http://schemas.microsoft.com/office/powerpoint/2010/main" val="230875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Mr. Smith: </a:t>
            </a:r>
            <a:r>
              <a:rPr lang="en-US" altLang="zh-CN" sz="2400" i="0" dirty="0">
                <a:solidFill>
                  <a:srgbClr val="000000"/>
                </a:solidFill>
              </a:rPr>
              <a:t>Can you talk about your education background</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I have just graduated from School of Software, </a:t>
            </a:r>
            <a:r>
              <a:rPr lang="en-US" altLang="zh-CN" sz="2400" i="0" dirty="0" err="1">
                <a:solidFill>
                  <a:srgbClr val="000000"/>
                </a:solidFill>
              </a:rPr>
              <a:t>BeiHang</a:t>
            </a:r>
            <a:r>
              <a:rPr lang="en-US" altLang="zh-CN" sz="2400" i="0" dirty="0">
                <a:solidFill>
                  <a:srgbClr val="000000"/>
                </a:solidFill>
              </a:rPr>
              <a:t> University in July of 2013, and obtained a </a:t>
            </a:r>
            <a:r>
              <a:rPr lang="en-US" altLang="zh-CN" sz="2400" b="1" i="0" dirty="0">
                <a:solidFill>
                  <a:srgbClr val="0000FF"/>
                </a:solidFill>
              </a:rPr>
              <a:t>bachelor degree</a:t>
            </a:r>
            <a:r>
              <a:rPr lang="en-US" altLang="zh-CN" sz="2400" i="0" dirty="0">
                <a:solidFill>
                  <a:srgbClr val="000000"/>
                </a:solidFill>
              </a:rPr>
              <a:t> in software engineering</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Mr. Smith: </a:t>
            </a:r>
            <a:r>
              <a:rPr lang="en-US" altLang="zh-CN" sz="2400" i="0" dirty="0">
                <a:solidFill>
                  <a:srgbClr val="000000"/>
                </a:solidFill>
              </a:rPr>
              <a:t>Why do you apply for a job at our company</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As we know, Expansion company is one of the longest established and leading software </a:t>
            </a:r>
            <a:r>
              <a:rPr lang="en-US" altLang="zh-CN" sz="2400" b="1" i="0" dirty="0">
                <a:solidFill>
                  <a:srgbClr val="0000FF"/>
                </a:solidFill>
              </a:rPr>
              <a:t>outsourcing</a:t>
            </a:r>
            <a:r>
              <a:rPr lang="en-US" altLang="zh-CN" sz="2400" i="0" dirty="0">
                <a:solidFill>
                  <a:srgbClr val="000000"/>
                </a:solidFill>
              </a:rPr>
              <a:t> products, services and solutions providers in China, but also has a global presence. So I believe that working here can help me </a:t>
            </a:r>
            <a:r>
              <a:rPr lang="en-US" altLang="zh-CN" sz="2400" b="1" i="0" dirty="0">
                <a:solidFill>
                  <a:srgbClr val="0000FF"/>
                </a:solidFill>
              </a:rPr>
              <a:t>grow professionally</a:t>
            </a:r>
            <a:r>
              <a:rPr lang="en-US" altLang="zh-CN" sz="2400" i="0" dirty="0">
                <a:solidFill>
                  <a:srgbClr val="000000"/>
                </a:solidFill>
              </a:rPr>
              <a:t>. I also think I can </a:t>
            </a:r>
            <a:r>
              <a:rPr lang="en-US" altLang="zh-CN" sz="2400" b="1" i="0" dirty="0">
                <a:solidFill>
                  <a:srgbClr val="0000FF"/>
                </a:solidFill>
              </a:rPr>
              <a:t>contribute to</a:t>
            </a:r>
            <a:r>
              <a:rPr lang="en-US" altLang="zh-CN" sz="2400" i="0" dirty="0">
                <a:solidFill>
                  <a:srgbClr val="000000"/>
                </a:solidFill>
              </a:rPr>
              <a:t> the development of the company.</a:t>
            </a:r>
          </a:p>
        </p:txBody>
      </p:sp>
    </p:spTree>
    <p:extLst>
      <p:ext uri="{BB962C8B-B14F-4D97-AF65-F5344CB8AC3E}">
        <p14:creationId xmlns:p14="http://schemas.microsoft.com/office/powerpoint/2010/main" val="28978840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Mr. Smith: </a:t>
            </a:r>
            <a:r>
              <a:rPr lang="en-US" altLang="zh-CN" sz="2400" i="0" dirty="0">
                <a:solidFill>
                  <a:srgbClr val="000000"/>
                </a:solidFill>
              </a:rPr>
              <a:t>Have you ever done an </a:t>
            </a:r>
            <a:r>
              <a:rPr lang="en-US" altLang="zh-CN" sz="2400" b="1" i="0" dirty="0">
                <a:solidFill>
                  <a:srgbClr val="0000FF"/>
                </a:solidFill>
              </a:rPr>
              <a:t>internship</a:t>
            </a:r>
            <a:r>
              <a:rPr lang="en-US" altLang="zh-CN" sz="2400" i="0" dirty="0">
                <a:solidFill>
                  <a:srgbClr val="000000"/>
                </a:solidFill>
              </a:rPr>
              <a:t> that helped to prepare you for this type of work? </a:t>
            </a:r>
            <a:endParaRPr lang="en-US" altLang="zh-CN" sz="2400" i="0" dirty="0" smtClean="0">
              <a:solidFill>
                <a:srgbClr val="000000"/>
              </a:solidFill>
            </a:endParaRP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Yes. I have </a:t>
            </a:r>
            <a:r>
              <a:rPr lang="en-US" altLang="zh-CN" sz="2400" b="1" i="0" dirty="0">
                <a:solidFill>
                  <a:srgbClr val="0000FF"/>
                </a:solidFill>
              </a:rPr>
              <a:t>participated in</a:t>
            </a:r>
            <a:r>
              <a:rPr lang="en-US" altLang="zh-CN" sz="2400" i="0" dirty="0">
                <a:solidFill>
                  <a:srgbClr val="000000"/>
                </a:solidFill>
              </a:rPr>
              <a:t> several practical projects as a programmer in the Lab which is built by our school's cooperating with Microsoft during my undergraduate study. I participated in a hotel management information system for Four Seasons Hotel as a project manager and a management information system for the financial department of Giant company. Besides, regarding my internship, I have done a research and analysis about the global software market and completed a business report for a domestic leading IT company in English. All of the above are very valuable internship experience for me to </a:t>
            </a:r>
            <a:r>
              <a:rPr lang="en-US" altLang="zh-CN" sz="2400" b="1" i="0" dirty="0">
                <a:solidFill>
                  <a:srgbClr val="0000FF"/>
                </a:solidFill>
              </a:rPr>
              <a:t>prepare for </a:t>
            </a:r>
            <a:r>
              <a:rPr lang="en-US" altLang="zh-CN" sz="2400" i="0" dirty="0">
                <a:solidFill>
                  <a:srgbClr val="000000"/>
                </a:solidFill>
              </a:rPr>
              <a:t>this work, I think.</a:t>
            </a:r>
          </a:p>
        </p:txBody>
      </p:sp>
    </p:spTree>
    <p:extLst>
      <p:ext uri="{BB962C8B-B14F-4D97-AF65-F5344CB8AC3E}">
        <p14:creationId xmlns:p14="http://schemas.microsoft.com/office/powerpoint/2010/main" val="28626182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1768"/>
            <a:ext cx="8640960" cy="532453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dirty="0">
                <a:solidFill>
                  <a:schemeClr val="tx1"/>
                </a:solidFill>
              </a:rPr>
              <a:t>Mr. Smith: </a:t>
            </a:r>
            <a:r>
              <a:rPr lang="en-US" altLang="zh-CN" sz="2000" i="0" dirty="0">
                <a:solidFill>
                  <a:srgbClr val="000000"/>
                </a:solidFill>
              </a:rPr>
              <a:t>OK, that sounds great! What else do you want to know about your work</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Kevin: </a:t>
            </a:r>
            <a:r>
              <a:rPr lang="en-US" altLang="zh-CN" sz="2000" i="0" dirty="0">
                <a:solidFill>
                  <a:srgbClr val="000000"/>
                </a:solidFill>
              </a:rPr>
              <a:t>I want to know what other qualifications you consider necessary for this position</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chemeClr val="tx1"/>
                </a:solidFill>
              </a:rPr>
              <a:t>Mr. Smith: </a:t>
            </a:r>
            <a:r>
              <a:rPr lang="en-US" altLang="zh-CN" sz="2000" i="0" dirty="0">
                <a:solidFill>
                  <a:srgbClr val="000000"/>
                </a:solidFill>
              </a:rPr>
              <a:t>Well, as I know, sometimes the </a:t>
            </a:r>
            <a:r>
              <a:rPr lang="en-US" altLang="zh-CN" sz="2000" b="1" i="0" dirty="0">
                <a:solidFill>
                  <a:srgbClr val="0000FF"/>
                </a:solidFill>
              </a:rPr>
              <a:t>workload</a:t>
            </a:r>
            <a:r>
              <a:rPr lang="en-US" altLang="zh-CN" sz="2000" i="0" dirty="0">
                <a:solidFill>
                  <a:srgbClr val="000000"/>
                </a:solidFill>
              </a:rPr>
              <a:t> of developing software may be really very heavy, so the person who is in charge of it may have to be </a:t>
            </a:r>
            <a:r>
              <a:rPr lang="en-US" altLang="zh-CN" sz="2000" b="1" i="0" dirty="0">
                <a:solidFill>
                  <a:srgbClr val="FF0000"/>
                </a:solidFill>
              </a:rPr>
              <a:t>under much pressure</a:t>
            </a:r>
            <a:r>
              <a:rPr lang="en-US" altLang="zh-CN" sz="2000" i="0" dirty="0">
                <a:solidFill>
                  <a:srgbClr val="000000"/>
                </a:solidFill>
              </a:rPr>
              <a:t> and must be </a:t>
            </a:r>
            <a:r>
              <a:rPr lang="en-US" altLang="zh-CN" sz="2000" b="1" i="0" dirty="0">
                <a:solidFill>
                  <a:srgbClr val="0000FF"/>
                </a:solidFill>
              </a:rPr>
              <a:t>energetic</a:t>
            </a:r>
            <a:r>
              <a:rPr lang="en-US" altLang="zh-CN" sz="2000" i="0" dirty="0">
                <a:solidFill>
                  <a:srgbClr val="000000"/>
                </a:solidFill>
              </a:rPr>
              <a:t> and </a:t>
            </a:r>
            <a:r>
              <a:rPr lang="en-US" altLang="zh-CN" sz="2000" b="1" i="0" dirty="0">
                <a:solidFill>
                  <a:srgbClr val="0000FF"/>
                </a:solidFill>
              </a:rPr>
              <a:t>capable</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Kevin: </a:t>
            </a:r>
            <a:r>
              <a:rPr lang="en-US" altLang="zh-CN" sz="2000" i="0" dirty="0">
                <a:solidFill>
                  <a:srgbClr val="000000"/>
                </a:solidFill>
              </a:rPr>
              <a:t>Yes, I agree with you. On this point, my internship experience has made me used to this kind of work environment</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Mr. Smith: </a:t>
            </a:r>
            <a:r>
              <a:rPr lang="en-US" altLang="zh-CN" sz="2000" i="0" dirty="0">
                <a:solidFill>
                  <a:srgbClr val="000000"/>
                </a:solidFill>
              </a:rPr>
              <a:t>OK, thank you for your interest in our company. If we decide to </a:t>
            </a:r>
            <a:r>
              <a:rPr lang="en-US" altLang="zh-CN" sz="2000" b="1" i="0" dirty="0">
                <a:solidFill>
                  <a:srgbClr val="0000FF"/>
                </a:solidFill>
              </a:rPr>
              <a:t>bring you onto our team</a:t>
            </a:r>
            <a:r>
              <a:rPr lang="en-US" altLang="zh-CN" sz="2000" i="0" dirty="0">
                <a:solidFill>
                  <a:srgbClr val="000000"/>
                </a:solidFill>
              </a:rPr>
              <a:t>, you will receive an E-mail from us within five working days</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Kevin: </a:t>
            </a:r>
            <a:r>
              <a:rPr lang="en-US" altLang="zh-CN" sz="2000" i="0" dirty="0">
                <a:solidFill>
                  <a:srgbClr val="000000"/>
                </a:solidFill>
              </a:rPr>
              <a:t>Thank you very much. I'm </a:t>
            </a:r>
            <a:r>
              <a:rPr lang="en-US" altLang="zh-CN" sz="2000" b="1" i="0" dirty="0">
                <a:solidFill>
                  <a:srgbClr val="0000FF"/>
                </a:solidFill>
              </a:rPr>
              <a:t>looking forward to </a:t>
            </a:r>
            <a:r>
              <a:rPr lang="en-US" altLang="zh-CN" sz="2000" i="0" dirty="0">
                <a:solidFill>
                  <a:srgbClr val="000000"/>
                </a:solidFill>
              </a:rPr>
              <a:t>hearing from you.</a:t>
            </a:r>
          </a:p>
        </p:txBody>
      </p:sp>
      <p:sp>
        <p:nvSpPr>
          <p:cNvPr id="7" name="矩形 6"/>
          <p:cNvSpPr/>
          <p:nvPr/>
        </p:nvSpPr>
        <p:spPr>
          <a:xfrm>
            <a:off x="251520" y="5481800"/>
            <a:ext cx="8640960" cy="132343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i="0" dirty="0" smtClean="0"/>
              <a:t>1. Can </a:t>
            </a:r>
            <a:r>
              <a:rPr lang="en-US" altLang="zh-CN" sz="2000" i="0" dirty="0"/>
              <a:t>you work </a:t>
            </a:r>
            <a:r>
              <a:rPr lang="en-US" altLang="zh-CN" sz="2000" i="0" dirty="0">
                <a:solidFill>
                  <a:srgbClr val="FF0000"/>
                </a:solidFill>
              </a:rPr>
              <a:t>under pressure</a:t>
            </a:r>
            <a:r>
              <a:rPr lang="en-US" altLang="zh-CN" sz="2000" i="0" dirty="0"/>
              <a:t>? </a:t>
            </a:r>
          </a:p>
          <a:p>
            <a:r>
              <a:rPr lang="zh-CN" altLang="en-US" sz="2000" i="0" dirty="0"/>
              <a:t>你能在压力下工作吗</a:t>
            </a:r>
            <a:r>
              <a:rPr lang="zh-CN" altLang="en-US" sz="2000" i="0" dirty="0" smtClean="0"/>
              <a:t>？</a:t>
            </a:r>
            <a:endParaRPr lang="en-US" altLang="zh-CN" sz="2000" i="0" dirty="0" smtClean="0"/>
          </a:p>
          <a:p>
            <a:r>
              <a:rPr lang="en-US" altLang="zh-CN" sz="2000" i="0" dirty="0" smtClean="0"/>
              <a:t>2. He </a:t>
            </a:r>
            <a:r>
              <a:rPr lang="en-US" altLang="zh-CN" sz="2000" i="0" dirty="0"/>
              <a:t>was </a:t>
            </a:r>
            <a:r>
              <a:rPr lang="en-US" altLang="zh-CN" sz="2000" i="0" dirty="0">
                <a:solidFill>
                  <a:srgbClr val="FF0000"/>
                </a:solidFill>
              </a:rPr>
              <a:t>under pressure </a:t>
            </a:r>
            <a:r>
              <a:rPr lang="en-US" altLang="zh-CN" sz="2000" i="0" dirty="0"/>
              <a:t>to resign and was about to be </a:t>
            </a:r>
            <a:r>
              <a:rPr lang="en-US" altLang="zh-CN" sz="2000" i="0" dirty="0" smtClean="0"/>
              <a:t>sidelined.</a:t>
            </a:r>
            <a:endParaRPr lang="en-US" altLang="zh-CN" sz="2000" i="0" dirty="0"/>
          </a:p>
          <a:p>
            <a:r>
              <a:rPr lang="zh-CN" altLang="en-US" sz="2000" i="0" dirty="0"/>
              <a:t>他承受着被迫辞职的压力，很快就要被排挤出去了。</a:t>
            </a:r>
            <a:endParaRPr lang="en-US" altLang="zh-CN" sz="2000" i="0" dirty="0" smtClean="0"/>
          </a:p>
        </p:txBody>
      </p:sp>
      <p:sp>
        <p:nvSpPr>
          <p:cNvPr id="6" name="矩形 5"/>
          <p:cNvSpPr/>
          <p:nvPr/>
        </p:nvSpPr>
        <p:spPr>
          <a:xfrm>
            <a:off x="6891187" y="5520272"/>
            <a:ext cx="1947219"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under </a:t>
            </a:r>
            <a:r>
              <a:rPr lang="en-US" altLang="zh-CN" sz="2000" i="0" dirty="0" smtClean="0"/>
              <a:t>pressure</a:t>
            </a:r>
          </a:p>
          <a:p>
            <a:r>
              <a:rPr lang="zh-CN" altLang="en-US" sz="2000" i="0" dirty="0"/>
              <a:t>在压力下</a:t>
            </a:r>
            <a:endParaRPr lang="en-US" altLang="zh-CN" sz="2000" i="0" dirty="0" smtClean="0"/>
          </a:p>
        </p:txBody>
      </p:sp>
    </p:spTree>
    <p:extLst>
      <p:ext uri="{BB962C8B-B14F-4D97-AF65-F5344CB8AC3E}">
        <p14:creationId xmlns:p14="http://schemas.microsoft.com/office/powerpoint/2010/main" val="37383329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4999</TotalTime>
  <Words>3238</Words>
  <Application>Microsoft Office PowerPoint</Application>
  <PresentationFormat>全屏显示(4:3)</PresentationFormat>
  <Paragraphs>257</Paragraphs>
  <Slides>25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Interview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Appendix：List of Various Job Titles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201</cp:revision>
  <dcterms:created xsi:type="dcterms:W3CDTF">2017-12-29T02:31:48Z</dcterms:created>
  <dcterms:modified xsi:type="dcterms:W3CDTF">2020-05-09T03:07:35Z</dcterms:modified>
</cp:coreProperties>
</file>