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56" r:id="rId2"/>
    <p:sldId id="341" r:id="rId3"/>
    <p:sldId id="342" r:id="rId4"/>
    <p:sldId id="347" r:id="rId5"/>
    <p:sldId id="348" r:id="rId6"/>
    <p:sldId id="343" r:id="rId7"/>
    <p:sldId id="344" r:id="rId8"/>
    <p:sldId id="345" r:id="rId9"/>
    <p:sldId id="340" r:id="rId10"/>
    <p:sldId id="349" r:id="rId11"/>
    <p:sldId id="350" r:id="rId12"/>
    <p:sldId id="352" r:id="rId13"/>
    <p:sldId id="353" r:id="rId14"/>
    <p:sldId id="354" r:id="rId15"/>
    <p:sldId id="355" r:id="rId16"/>
    <p:sldId id="356" r:id="rId17"/>
    <p:sldId id="357" r:id="rId18"/>
    <p:sldId id="358" r:id="rId19"/>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CCCC"/>
    <a:srgbClr val="0099FF"/>
    <a:srgbClr val="FF00FF"/>
    <a:srgbClr val="009900"/>
    <a:srgbClr val="99FFCC"/>
    <a:srgbClr val="FF9900"/>
    <a:srgbClr val="292929"/>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3796" autoAdjust="0"/>
  </p:normalViewPr>
  <p:slideViewPr>
    <p:cSldViewPr>
      <p:cViewPr varScale="1">
        <p:scale>
          <a:sx n="70" d="100"/>
          <a:sy n="70" d="100"/>
        </p:scale>
        <p:origin x="1204"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341267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5</a:t>
            </a:fld>
            <a:endParaRPr lang="en-US" altLang="zh-CN"/>
          </a:p>
        </p:txBody>
      </p:sp>
    </p:spTree>
    <p:extLst>
      <p:ext uri="{BB962C8B-B14F-4D97-AF65-F5344CB8AC3E}">
        <p14:creationId xmlns:p14="http://schemas.microsoft.com/office/powerpoint/2010/main" val="2995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6</a:t>
            </a:fld>
            <a:endParaRPr lang="en-US" altLang="zh-CN"/>
          </a:p>
        </p:txBody>
      </p:sp>
    </p:spTree>
    <p:extLst>
      <p:ext uri="{BB962C8B-B14F-4D97-AF65-F5344CB8AC3E}">
        <p14:creationId xmlns:p14="http://schemas.microsoft.com/office/powerpoint/2010/main" val="2278830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7</a:t>
            </a:fld>
            <a:endParaRPr lang="en-US" altLang="zh-CN"/>
          </a:p>
        </p:txBody>
      </p:sp>
    </p:spTree>
    <p:extLst>
      <p:ext uri="{BB962C8B-B14F-4D97-AF65-F5344CB8AC3E}">
        <p14:creationId xmlns:p14="http://schemas.microsoft.com/office/powerpoint/2010/main" val="96591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8</a:t>
            </a:fld>
            <a:endParaRPr lang="en-US" altLang="zh-CN"/>
          </a:p>
        </p:txBody>
      </p:sp>
    </p:spTree>
    <p:extLst>
      <p:ext uri="{BB962C8B-B14F-4D97-AF65-F5344CB8AC3E}">
        <p14:creationId xmlns:p14="http://schemas.microsoft.com/office/powerpoint/2010/main" val="339694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10</a:t>
            </a:r>
            <a:r>
              <a:rPr lang="zh-CN" altLang="en-US" sz="3600" dirty="0" smtClean="0"/>
              <a:t>：</a:t>
            </a:r>
            <a:r>
              <a:rPr lang="en-US" altLang="zh-CN" sz="3600" dirty="0" smtClean="0"/>
              <a:t>Beginning Your Work</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Beginning Your Work</a:t>
            </a:r>
          </a:p>
          <a:p>
            <a:r>
              <a:rPr lang="en-US" altLang="zh-CN" dirty="0" smtClean="0"/>
              <a:t>Part </a:t>
            </a:r>
            <a:r>
              <a:rPr lang="en-US" altLang="zh-CN" dirty="0"/>
              <a:t>2, Translating: Google Glass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1508071" y="2636912"/>
            <a:ext cx="6304289" cy="3540909"/>
          </a:xfrm>
          <a:prstGeom prst="rect">
            <a:avLst/>
          </a:prstGeom>
        </p:spPr>
      </p:pic>
    </p:spTree>
    <p:extLst>
      <p:ext uri="{BB962C8B-B14F-4D97-AF65-F5344CB8AC3E}">
        <p14:creationId xmlns:p14="http://schemas.microsoft.com/office/powerpoint/2010/main" val="12345863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520" y="5486505"/>
            <a:ext cx="8640960" cy="1200329"/>
          </a:xfrm>
          <a:prstGeom prst="rect">
            <a:avLst/>
          </a:prstGeom>
          <a:ln>
            <a:solidFill>
              <a:srgbClr val="99FF99"/>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1800" i="0" dirty="0" smtClean="0">
                <a:solidFill>
                  <a:srgbClr val="000000"/>
                </a:solidFill>
              </a:rPr>
              <a:t>1. I </a:t>
            </a:r>
            <a:r>
              <a:rPr lang="en-US" altLang="zh-CN" sz="1800" i="0" dirty="0">
                <a:solidFill>
                  <a:srgbClr val="000000"/>
                </a:solidFill>
              </a:rPr>
              <a:t>got a new job this year where I am </a:t>
            </a:r>
            <a:r>
              <a:rPr lang="en-US" altLang="zh-CN" sz="1800" i="0" dirty="0">
                <a:solidFill>
                  <a:srgbClr val="FF0000"/>
                </a:solidFill>
              </a:rPr>
              <a:t>on the go </a:t>
            </a:r>
            <a:r>
              <a:rPr lang="en-US" altLang="zh-CN" sz="1800" i="0" dirty="0">
                <a:solidFill>
                  <a:srgbClr val="000000"/>
                </a:solidFill>
              </a:rPr>
              <a:t>all the time. </a:t>
            </a:r>
          </a:p>
          <a:p>
            <a:pPr lvl="0" algn="just"/>
            <a:r>
              <a:rPr lang="zh-CN" altLang="en-US" sz="1800" i="0" dirty="0">
                <a:solidFill>
                  <a:srgbClr val="000000"/>
                </a:solidFill>
              </a:rPr>
              <a:t>我今年找了份新工作，一直忙得不可开交。</a:t>
            </a:r>
            <a:endParaRPr lang="en-US" altLang="zh-CN" sz="1800" i="0" dirty="0">
              <a:solidFill>
                <a:srgbClr val="000000"/>
              </a:solidFill>
            </a:endParaRPr>
          </a:p>
          <a:p>
            <a:pPr lvl="0" algn="just"/>
            <a:r>
              <a:rPr lang="en-US" altLang="zh-CN" sz="1800" i="0" dirty="0" smtClean="0">
                <a:solidFill>
                  <a:srgbClr val="000000"/>
                </a:solidFill>
              </a:rPr>
              <a:t>2. Moreover</a:t>
            </a:r>
            <a:r>
              <a:rPr lang="en-US" altLang="zh-CN" sz="1800" i="0" dirty="0">
                <a:solidFill>
                  <a:srgbClr val="000000"/>
                </a:solidFill>
              </a:rPr>
              <a:t>, thanks to mobile devices, you can participate "</a:t>
            </a:r>
            <a:r>
              <a:rPr lang="en-US" altLang="zh-CN" sz="1800" i="0" dirty="0">
                <a:solidFill>
                  <a:srgbClr val="FF0000"/>
                </a:solidFill>
              </a:rPr>
              <a:t>on the go</a:t>
            </a:r>
            <a:r>
              <a:rPr lang="en-US" altLang="zh-CN" sz="1800" i="0" dirty="0">
                <a:solidFill>
                  <a:srgbClr val="000000"/>
                </a:solidFill>
              </a:rPr>
              <a:t>".</a:t>
            </a:r>
          </a:p>
          <a:p>
            <a:pPr lvl="0" algn="just"/>
            <a:r>
              <a:rPr lang="zh-CN" altLang="en-US" sz="1800" i="0" dirty="0">
                <a:solidFill>
                  <a:srgbClr val="000000"/>
                </a:solidFill>
              </a:rPr>
              <a:t>而且，有了移动设备，您可以随时随地参加学习</a:t>
            </a:r>
            <a:r>
              <a:rPr lang="zh-CN" altLang="en-US" sz="1800" i="0" dirty="0" smtClean="0">
                <a:solidFill>
                  <a:srgbClr val="000000"/>
                </a:solidFill>
              </a:rPr>
              <a:t>。</a:t>
            </a:r>
            <a:endParaRPr lang="en-US" altLang="zh-CN" sz="1800" i="0" dirty="0" smtClean="0"/>
          </a:p>
        </p:txBody>
      </p:sp>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first two</a:t>
            </a:r>
            <a:r>
              <a:rPr lang="en-US" altLang="zh-CN" dirty="0" smtClean="0"/>
              <a:t> 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Google Glass is an attempt to </a:t>
            </a:r>
            <a:r>
              <a:rPr lang="en-US" altLang="zh-CN" sz="2400" b="1" i="0" dirty="0">
                <a:solidFill>
                  <a:srgbClr val="0000FF"/>
                </a:solidFill>
              </a:rPr>
              <a:t>free</a:t>
            </a:r>
            <a:r>
              <a:rPr lang="en-US" altLang="zh-CN" sz="2400" i="0" dirty="0">
                <a:solidFill>
                  <a:srgbClr val="000000"/>
                </a:solidFill>
              </a:rPr>
              <a:t> data from desktop computers and </a:t>
            </a:r>
            <a:r>
              <a:rPr lang="en-US" altLang="zh-CN" sz="2400" b="1" i="0" dirty="0">
                <a:solidFill>
                  <a:srgbClr val="0000FF"/>
                </a:solidFill>
              </a:rPr>
              <a:t>portable devices</a:t>
            </a:r>
            <a:r>
              <a:rPr lang="en-US" altLang="zh-CN" sz="2400" i="0" dirty="0">
                <a:solidFill>
                  <a:srgbClr val="000000"/>
                </a:solidFill>
              </a:rPr>
              <a:t> like phones and tablets, and place it right in front of your eyes</a:t>
            </a:r>
            <a:r>
              <a:rPr lang="en-US" altLang="zh-CN" sz="2400" i="0" dirty="0" smtClean="0">
                <a:solidFill>
                  <a:srgbClr val="000000"/>
                </a:solidFill>
              </a:rPr>
              <a:t>.</a:t>
            </a:r>
          </a:p>
          <a:p>
            <a:pPr lvl="0" algn="just">
              <a:defRPr/>
            </a:pPr>
            <a:endParaRPr lang="en-US" altLang="zh-CN" sz="2400" i="0" dirty="0">
              <a:solidFill>
                <a:srgbClr val="000000"/>
              </a:solidFill>
            </a:endParaRPr>
          </a:p>
          <a:p>
            <a:pPr lvl="0" algn="just">
              <a:defRPr/>
            </a:pPr>
            <a:r>
              <a:rPr lang="en-US" altLang="zh-CN" sz="2400" i="0" dirty="0">
                <a:solidFill>
                  <a:srgbClr val="000000"/>
                </a:solidFill>
              </a:rPr>
              <a:t>Essentially, Google Glass is a camera, display, touchpad, battery and microphone built into </a:t>
            </a:r>
            <a:r>
              <a:rPr lang="en-US" altLang="zh-CN" sz="2400" b="1" i="0" dirty="0">
                <a:solidFill>
                  <a:srgbClr val="0000FF"/>
                </a:solidFill>
              </a:rPr>
              <a:t>spectacle frames</a:t>
            </a:r>
            <a:r>
              <a:rPr lang="en-US" altLang="zh-CN" sz="2400" i="0" dirty="0">
                <a:solidFill>
                  <a:srgbClr val="000000"/>
                </a:solidFill>
              </a:rPr>
              <a:t> so that you can </a:t>
            </a:r>
            <a:r>
              <a:rPr lang="en-US" altLang="zh-CN" sz="2400" b="1" i="0" dirty="0">
                <a:solidFill>
                  <a:srgbClr val="FF0000"/>
                </a:solidFill>
              </a:rPr>
              <a:t>perch</a:t>
            </a:r>
            <a:r>
              <a:rPr lang="en-US" altLang="zh-CN" sz="2400" i="0" dirty="0">
                <a:solidFill>
                  <a:srgbClr val="000000"/>
                </a:solidFill>
              </a:rPr>
              <a:t> a display in your field of vision, film, take pictures, search and translate </a:t>
            </a:r>
            <a:r>
              <a:rPr lang="en-US" altLang="zh-CN" sz="2400" b="1" i="0" dirty="0">
                <a:solidFill>
                  <a:srgbClr val="FF0000"/>
                </a:solidFill>
              </a:rPr>
              <a:t>on the go</a:t>
            </a:r>
            <a:r>
              <a:rPr lang="en-US" altLang="zh-CN" sz="2400" i="0" dirty="0">
                <a:solidFill>
                  <a:srgbClr val="000000"/>
                </a:solidFill>
              </a:rPr>
              <a:t>.</a:t>
            </a:r>
          </a:p>
        </p:txBody>
      </p:sp>
      <p:sp>
        <p:nvSpPr>
          <p:cNvPr id="9" name="矩形 8"/>
          <p:cNvSpPr/>
          <p:nvPr/>
        </p:nvSpPr>
        <p:spPr>
          <a:xfrm>
            <a:off x="254846" y="3877883"/>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perch [</a:t>
            </a:r>
            <a:r>
              <a:rPr lang="en-US" altLang="zh-CN" sz="2000" i="0" dirty="0" err="1"/>
              <a:t>pɜːrtʃ</a:t>
            </a:r>
            <a:r>
              <a:rPr lang="en-US" altLang="zh-CN" sz="2000" i="0" dirty="0"/>
              <a:t>]  v</a:t>
            </a:r>
            <a:r>
              <a:rPr lang="en-US" altLang="zh-CN" sz="2000" i="0" dirty="0" smtClean="0"/>
              <a:t>. </a:t>
            </a:r>
            <a:r>
              <a:rPr lang="zh-CN" altLang="en-US" sz="2000" i="0" dirty="0" smtClean="0"/>
              <a:t>栖息</a:t>
            </a:r>
            <a:r>
              <a:rPr lang="en-US" altLang="zh-CN" sz="2000" i="0" dirty="0" smtClean="0"/>
              <a:t>; </a:t>
            </a:r>
            <a:r>
              <a:rPr lang="zh-CN" altLang="en-US" sz="2000" i="0" dirty="0" smtClean="0"/>
              <a:t>停留</a:t>
            </a:r>
            <a:r>
              <a:rPr lang="en-US" altLang="zh-CN" sz="2000" i="0" dirty="0" smtClean="0"/>
              <a:t>; </a:t>
            </a:r>
            <a:r>
              <a:rPr lang="zh-CN" altLang="en-US" sz="2000" i="0" dirty="0" smtClean="0"/>
              <a:t>坐</a:t>
            </a:r>
            <a:r>
              <a:rPr lang="zh-CN" altLang="en-US" sz="2000" i="0" dirty="0"/>
              <a:t>在</a:t>
            </a:r>
            <a:r>
              <a:rPr lang="en-US" altLang="zh-CN" sz="2000" i="0" dirty="0"/>
              <a:t>…</a:t>
            </a:r>
            <a:r>
              <a:rPr lang="zh-CN" altLang="en-US" sz="2000" i="0" dirty="0"/>
              <a:t>边沿</a:t>
            </a:r>
            <a:r>
              <a:rPr lang="en-US" altLang="zh-CN" sz="2000" i="0" dirty="0" smtClean="0"/>
              <a:t>; </a:t>
            </a:r>
            <a:r>
              <a:rPr lang="zh-CN" altLang="en-US" sz="2000" i="0" dirty="0" smtClean="0"/>
              <a:t>置于</a:t>
            </a:r>
            <a:r>
              <a:rPr lang="en-US" altLang="zh-CN" sz="2000" i="0" dirty="0"/>
              <a:t>(</a:t>
            </a:r>
            <a:r>
              <a:rPr lang="zh-CN" altLang="en-US" sz="2000" i="0" dirty="0"/>
              <a:t>顶上或边上</a:t>
            </a:r>
            <a:r>
              <a:rPr lang="en-US" altLang="zh-CN" sz="2000" i="0" dirty="0"/>
              <a:t>)</a:t>
            </a:r>
            <a:endParaRPr lang="en-US" altLang="zh-CN" sz="2000" i="0" dirty="0" smtClean="0"/>
          </a:p>
        </p:txBody>
      </p:sp>
      <p:sp>
        <p:nvSpPr>
          <p:cNvPr id="7" name="矩形 6"/>
          <p:cNvSpPr/>
          <p:nvPr/>
        </p:nvSpPr>
        <p:spPr>
          <a:xfrm>
            <a:off x="263990" y="4357553"/>
            <a:ext cx="8631946" cy="1015663"/>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She </a:t>
            </a:r>
            <a:r>
              <a:rPr lang="en-US" altLang="zh-CN" sz="2000" i="0" dirty="0">
                <a:solidFill>
                  <a:srgbClr val="FF0000"/>
                </a:solidFill>
              </a:rPr>
              <a:t>perched</a:t>
            </a:r>
            <a:r>
              <a:rPr lang="en-US" altLang="zh-CN" sz="2000" i="0" dirty="0"/>
              <a:t> herself on the edge of the bed</a:t>
            </a:r>
            <a:r>
              <a:rPr lang="en-US" altLang="zh-CN" sz="2000" i="0" dirty="0" smtClean="0"/>
              <a:t>. </a:t>
            </a:r>
            <a:r>
              <a:rPr lang="zh-CN" altLang="en-US" sz="2000" i="0" dirty="0" smtClean="0"/>
              <a:t>她</a:t>
            </a:r>
            <a:r>
              <a:rPr lang="zh-CN" altLang="en-US" sz="2000" i="0" dirty="0"/>
              <a:t>坐在床沿上</a:t>
            </a:r>
            <a:r>
              <a:rPr lang="zh-CN" altLang="en-US" sz="2000" i="0" dirty="0" smtClean="0"/>
              <a:t>。</a:t>
            </a:r>
            <a:endParaRPr lang="en-US" altLang="zh-CN" sz="2000" i="0" dirty="0" smtClean="0"/>
          </a:p>
          <a:p>
            <a:pPr algn="just"/>
            <a:r>
              <a:rPr lang="en-US" altLang="zh-CN" sz="2000" i="0" dirty="0" smtClean="0"/>
              <a:t>2. St</a:t>
            </a:r>
            <a:r>
              <a:rPr lang="en-US" altLang="zh-CN" sz="2000" i="0" dirty="0"/>
              <a:t>. John's is a small college </a:t>
            </a:r>
            <a:r>
              <a:rPr lang="en-US" altLang="zh-CN" sz="2000" i="0" dirty="0">
                <a:solidFill>
                  <a:srgbClr val="FF0000"/>
                </a:solidFill>
              </a:rPr>
              <a:t>perched</a:t>
            </a:r>
            <a:r>
              <a:rPr lang="en-US" altLang="zh-CN" sz="2000" i="0" dirty="0"/>
              <a:t> high up in the hills</a:t>
            </a:r>
            <a:r>
              <a:rPr lang="en-US" altLang="zh-CN" sz="2000" i="0" dirty="0" smtClean="0"/>
              <a:t>.</a:t>
            </a:r>
            <a:endParaRPr lang="en-US" altLang="zh-CN" sz="2000" i="0" dirty="0"/>
          </a:p>
          <a:p>
            <a:pPr algn="just"/>
            <a:r>
              <a:rPr lang="zh-CN" altLang="en-US" sz="2000" i="0" dirty="0"/>
              <a:t>圣约翰学院是一所位于山顶的小学院。</a:t>
            </a:r>
            <a:endParaRPr lang="en-US" altLang="zh-CN" sz="2000" i="0" dirty="0" smtClean="0"/>
          </a:p>
        </p:txBody>
      </p:sp>
      <p:sp>
        <p:nvSpPr>
          <p:cNvPr id="8" name="矩形 7"/>
          <p:cNvSpPr/>
          <p:nvPr/>
        </p:nvSpPr>
        <p:spPr>
          <a:xfrm>
            <a:off x="6527430" y="5651956"/>
            <a:ext cx="2221034" cy="369332"/>
          </a:xfrm>
          <a:prstGeom prst="rect">
            <a:avLst/>
          </a:prstGeom>
          <a:ln>
            <a:solidFill>
              <a:srgbClr val="0099FF"/>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800" i="0" dirty="0"/>
              <a:t>on the go </a:t>
            </a:r>
            <a:r>
              <a:rPr lang="zh-CN" altLang="en-US" sz="1800" i="0" dirty="0" smtClean="0"/>
              <a:t>忙碌</a:t>
            </a:r>
            <a:r>
              <a:rPr lang="en-US" altLang="zh-CN" sz="1800" i="0" dirty="0" smtClean="0"/>
              <a:t>; </a:t>
            </a:r>
            <a:r>
              <a:rPr lang="zh-CN" altLang="en-US" sz="1800" i="0" dirty="0" smtClean="0"/>
              <a:t>活跃</a:t>
            </a:r>
            <a:endParaRPr lang="en-US" altLang="zh-CN" sz="1800" i="0" dirty="0"/>
          </a:p>
        </p:txBody>
      </p:sp>
      <p:sp>
        <p:nvSpPr>
          <p:cNvPr id="12" name="矩形 11"/>
          <p:cNvSpPr/>
          <p:nvPr/>
        </p:nvSpPr>
        <p:spPr>
          <a:xfrm>
            <a:off x="3923928" y="1630541"/>
            <a:ext cx="2664296"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1800" i="0" dirty="0" smtClean="0"/>
              <a:t>portable device  </a:t>
            </a:r>
            <a:r>
              <a:rPr lang="zh-CN" altLang="en-US" sz="1800" i="0" dirty="0" smtClean="0"/>
              <a:t>便携设备</a:t>
            </a:r>
            <a:endParaRPr lang="en-US" altLang="zh-CN" sz="1800" i="0" dirty="0" smtClean="0"/>
          </a:p>
          <a:p>
            <a:r>
              <a:rPr lang="en-US" altLang="zh-CN" sz="1800" i="0" dirty="0" smtClean="0"/>
              <a:t>spectacle frame </a:t>
            </a:r>
            <a:r>
              <a:rPr lang="zh-CN" altLang="en-US" sz="1800" i="0" dirty="0" smtClean="0"/>
              <a:t>眼镜框</a:t>
            </a:r>
            <a:endParaRPr lang="en-US" altLang="zh-CN" sz="1800" i="0" dirty="0" smtClean="0"/>
          </a:p>
        </p:txBody>
      </p:sp>
    </p:spTree>
    <p:extLst>
      <p:ext uri="{BB962C8B-B14F-4D97-AF65-F5344CB8AC3E}">
        <p14:creationId xmlns:p14="http://schemas.microsoft.com/office/powerpoint/2010/main" val="10097192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The </a:t>
            </a:r>
            <a:r>
              <a:rPr lang="en-US" altLang="zh-CN" sz="2800" b="1" i="0" dirty="0" smtClean="0">
                <a:solidFill>
                  <a:srgbClr val="0000FF"/>
                </a:solidFill>
              </a:rPr>
              <a:t>principle</a:t>
            </a:r>
            <a:r>
              <a:rPr lang="en-US" altLang="zh-CN" sz="2800" i="0" dirty="0" smtClean="0">
                <a:solidFill>
                  <a:srgbClr val="000000"/>
                </a:solidFill>
              </a:rPr>
              <a:t> </a:t>
            </a:r>
            <a:r>
              <a:rPr lang="en-US" altLang="zh-CN" sz="1400" i="0" dirty="0" smtClean="0">
                <a:solidFill>
                  <a:srgbClr val="0000FF"/>
                </a:solidFill>
              </a:rPr>
              <a:t>[</a:t>
            </a:r>
            <a:r>
              <a:rPr lang="zh-CN" altLang="en-US" sz="1400" i="0" dirty="0" smtClean="0">
                <a:solidFill>
                  <a:srgbClr val="0000FF"/>
                </a:solidFill>
              </a:rPr>
              <a:t>原理</a:t>
            </a:r>
            <a:r>
              <a:rPr lang="en-US" altLang="zh-CN" sz="1400" i="0" dirty="0" smtClean="0">
                <a:solidFill>
                  <a:srgbClr val="0000FF"/>
                </a:solidFill>
              </a:rPr>
              <a:t>]</a:t>
            </a:r>
            <a:r>
              <a:rPr lang="en-US" altLang="zh-CN" sz="2800" i="0" dirty="0" smtClean="0">
                <a:solidFill>
                  <a:srgbClr val="000000"/>
                </a:solidFill>
              </a:rPr>
              <a:t> </a:t>
            </a:r>
            <a:r>
              <a:rPr lang="en-US" altLang="zh-CN" sz="2800" i="0" dirty="0">
                <a:solidFill>
                  <a:srgbClr val="000000"/>
                </a:solidFill>
              </a:rPr>
              <a:t>is one that has been around for years in science fiction, and more recently </a:t>
            </a:r>
            <a:r>
              <a:rPr lang="en-US" altLang="zh-CN" sz="2800" i="0" dirty="0" smtClean="0">
                <a:solidFill>
                  <a:srgbClr val="000000"/>
                </a:solidFill>
              </a:rPr>
              <a:t>it’s </a:t>
            </a:r>
            <a:r>
              <a:rPr lang="en-US" altLang="zh-CN" sz="2800" i="0" dirty="0">
                <a:solidFill>
                  <a:srgbClr val="000000"/>
                </a:solidFill>
              </a:rPr>
              <a:t>become a slightly </a:t>
            </a:r>
            <a:r>
              <a:rPr lang="en-US" altLang="zh-CN" sz="2800" b="1" i="0" dirty="0" smtClean="0">
                <a:solidFill>
                  <a:srgbClr val="0000FF"/>
                </a:solidFill>
              </a:rPr>
              <a:t>clunky</a:t>
            </a:r>
            <a:r>
              <a:rPr lang="en-US" altLang="zh-CN" sz="2800" i="0" dirty="0" smtClean="0">
                <a:solidFill>
                  <a:srgbClr val="000000"/>
                </a:solidFill>
              </a:rPr>
              <a:t> </a:t>
            </a:r>
            <a:r>
              <a:rPr lang="en-US" altLang="zh-CN" sz="1400" i="0" dirty="0" smtClean="0">
                <a:solidFill>
                  <a:srgbClr val="0000FF"/>
                </a:solidFill>
              </a:rPr>
              <a:t>[</a:t>
            </a:r>
            <a:r>
              <a:rPr lang="zh-CN" altLang="en-US" sz="1400" i="0" dirty="0" smtClean="0">
                <a:solidFill>
                  <a:srgbClr val="0000FF"/>
                </a:solidFill>
              </a:rPr>
              <a:t>粗笨的</a:t>
            </a:r>
            <a:r>
              <a:rPr lang="en-US" altLang="zh-CN" sz="1400" i="0" dirty="0" smtClean="0">
                <a:solidFill>
                  <a:srgbClr val="0000FF"/>
                </a:solidFill>
              </a:rPr>
              <a:t>]</a:t>
            </a:r>
            <a:r>
              <a:rPr lang="en-US" altLang="zh-CN" sz="2800" i="0" dirty="0" smtClean="0">
                <a:solidFill>
                  <a:srgbClr val="000000"/>
                </a:solidFill>
              </a:rPr>
              <a:t> </a:t>
            </a:r>
            <a:r>
              <a:rPr lang="en-US" altLang="zh-CN" sz="2800" i="0" dirty="0">
                <a:solidFill>
                  <a:srgbClr val="000000"/>
                </a:solidFill>
              </a:rPr>
              <a:t>reality. In fact, the “</a:t>
            </a:r>
            <a:r>
              <a:rPr lang="en-US" altLang="zh-CN" sz="2800" b="1" i="0" dirty="0" smtClean="0">
                <a:solidFill>
                  <a:srgbClr val="0000FF"/>
                </a:solidFill>
              </a:rPr>
              <a:t>heads-up </a:t>
            </a:r>
            <a:r>
              <a:rPr lang="en-US" altLang="zh-CN" sz="1400" i="0" dirty="0" smtClean="0">
                <a:solidFill>
                  <a:srgbClr val="0000FF"/>
                </a:solidFill>
              </a:rPr>
              <a:t>[</a:t>
            </a:r>
            <a:r>
              <a:rPr lang="zh-CN" altLang="en-US" sz="1400" i="0" dirty="0" smtClean="0">
                <a:solidFill>
                  <a:srgbClr val="0000FF"/>
                </a:solidFill>
              </a:rPr>
              <a:t>头部的</a:t>
            </a:r>
            <a:r>
              <a:rPr lang="en-US" altLang="zh-CN" sz="1400" i="0" dirty="0">
                <a:solidFill>
                  <a:srgbClr val="0000FF"/>
                </a:solidFill>
              </a:rPr>
              <a:t>]</a:t>
            </a:r>
            <a:r>
              <a:rPr lang="en-US" altLang="zh-CN" sz="2800" i="0" dirty="0" smtClean="0">
                <a:solidFill>
                  <a:srgbClr val="000000"/>
                </a:solidFill>
              </a:rPr>
              <a:t> display” </a:t>
            </a:r>
            <a:r>
              <a:rPr lang="en-US" altLang="zh-CN" sz="2800" i="0" dirty="0">
                <a:solidFill>
                  <a:srgbClr val="000000"/>
                </a:solidFill>
              </a:rPr>
              <a:t>putting data in your field of vision became a reality as early as 1900 when the </a:t>
            </a:r>
            <a:r>
              <a:rPr lang="en-US" altLang="zh-CN" sz="2800" b="1" i="0" dirty="0">
                <a:solidFill>
                  <a:srgbClr val="0000FF"/>
                </a:solidFill>
              </a:rPr>
              <a:t>reflector</a:t>
            </a:r>
            <a:r>
              <a:rPr lang="en-US" altLang="zh-CN" sz="2800" i="0" dirty="0">
                <a:solidFill>
                  <a:srgbClr val="000000"/>
                </a:solidFill>
              </a:rPr>
              <a:t> </a:t>
            </a:r>
            <a:r>
              <a:rPr lang="en-US" altLang="zh-CN" sz="2800" b="1" i="0" dirty="0">
                <a:solidFill>
                  <a:srgbClr val="0000FF"/>
                </a:solidFill>
              </a:rPr>
              <a:t>sight</a:t>
            </a:r>
            <a:r>
              <a:rPr lang="en-US" altLang="zh-CN" sz="2800" i="0" dirty="0">
                <a:solidFill>
                  <a:srgbClr val="000000"/>
                </a:solidFill>
              </a:rPr>
              <a:t> </a:t>
            </a:r>
            <a:r>
              <a:rPr lang="en-US" altLang="zh-CN" sz="1400" i="0" dirty="0" smtClean="0">
                <a:solidFill>
                  <a:srgbClr val="0000FF"/>
                </a:solidFill>
              </a:rPr>
              <a:t>[</a:t>
            </a:r>
            <a:r>
              <a:rPr lang="zh-CN" altLang="en-US" sz="1400" i="0" dirty="0" smtClean="0">
                <a:solidFill>
                  <a:srgbClr val="0000FF"/>
                </a:solidFill>
              </a:rPr>
              <a:t>反射瞄准镜</a:t>
            </a:r>
            <a:r>
              <a:rPr lang="en-US" altLang="zh-CN" sz="1400" i="0" dirty="0" smtClean="0">
                <a:solidFill>
                  <a:srgbClr val="0000FF"/>
                </a:solidFill>
              </a:rPr>
              <a:t>]</a:t>
            </a:r>
            <a:r>
              <a:rPr lang="en-US" altLang="zh-CN" sz="2800" i="0" dirty="0" smtClean="0">
                <a:solidFill>
                  <a:srgbClr val="000000"/>
                </a:solidFill>
              </a:rPr>
              <a:t> was </a:t>
            </a:r>
            <a:r>
              <a:rPr lang="en-US" altLang="zh-CN" sz="2800" i="0" dirty="0">
                <a:solidFill>
                  <a:srgbClr val="000000"/>
                </a:solidFill>
              </a:rPr>
              <a:t>invented.</a:t>
            </a:r>
          </a:p>
        </p:txBody>
      </p:sp>
    </p:spTree>
    <p:extLst>
      <p:ext uri="{BB962C8B-B14F-4D97-AF65-F5344CB8AC3E}">
        <p14:creationId xmlns:p14="http://schemas.microsoft.com/office/powerpoint/2010/main" val="30045863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07328"/>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Google Glass uses display technology instead to put data in front (or at least, to the upper right) of your vision </a:t>
            </a:r>
            <a:r>
              <a:rPr lang="en-US" altLang="zh-CN" sz="2400" b="1" i="0" dirty="0">
                <a:solidFill>
                  <a:srgbClr val="FF0000"/>
                </a:solidFill>
              </a:rPr>
              <a:t>courtesy of </a:t>
            </a:r>
            <a:r>
              <a:rPr lang="en-US" altLang="zh-CN" sz="2400" i="0" dirty="0">
                <a:solidFill>
                  <a:srgbClr val="000000"/>
                </a:solidFill>
              </a:rPr>
              <a:t>a </a:t>
            </a:r>
            <a:r>
              <a:rPr lang="en-US" altLang="zh-CN" sz="2400" b="1" i="0" dirty="0" smtClean="0">
                <a:solidFill>
                  <a:srgbClr val="0000FF"/>
                </a:solidFill>
              </a:rPr>
              <a:t>prism </a:t>
            </a:r>
            <a:r>
              <a:rPr lang="en-US" altLang="zh-CN" i="0" dirty="0" smtClean="0">
                <a:solidFill>
                  <a:srgbClr val="0000FF"/>
                </a:solidFill>
              </a:rPr>
              <a:t>[</a:t>
            </a:r>
            <a:r>
              <a:rPr lang="zh-CN" altLang="en-US" i="0" dirty="0" smtClean="0">
                <a:solidFill>
                  <a:srgbClr val="0000FF"/>
                </a:solidFill>
              </a:rPr>
              <a:t>棱镜</a:t>
            </a:r>
            <a:r>
              <a:rPr lang="en-US" altLang="zh-CN" i="0" dirty="0" smtClean="0">
                <a:solidFill>
                  <a:srgbClr val="0000FF"/>
                </a:solidFill>
              </a:rPr>
              <a:t>]</a:t>
            </a:r>
            <a:r>
              <a:rPr lang="en-US" altLang="zh-CN" sz="2400" i="0" dirty="0" smtClean="0">
                <a:solidFill>
                  <a:srgbClr val="000000"/>
                </a:solidFill>
              </a:rPr>
              <a:t> </a:t>
            </a:r>
            <a:r>
              <a:rPr lang="en-US" altLang="zh-CN" sz="2400" i="0" dirty="0">
                <a:solidFill>
                  <a:srgbClr val="000000"/>
                </a:solidFill>
              </a:rPr>
              <a:t>screen. This is designed to be easily </a:t>
            </a:r>
            <a:r>
              <a:rPr lang="en-US" altLang="zh-CN" sz="2400" i="0" dirty="0" smtClean="0">
                <a:solidFill>
                  <a:srgbClr val="000000"/>
                </a:solidFill>
              </a:rPr>
              <a:t>seen </a:t>
            </a:r>
            <a:r>
              <a:rPr lang="en-US" altLang="zh-CN" sz="2400" i="0" dirty="0">
                <a:solidFill>
                  <a:srgbClr val="000000"/>
                </a:solidFill>
              </a:rPr>
              <a:t>without </a:t>
            </a:r>
            <a:r>
              <a:rPr lang="en-US" altLang="zh-CN" sz="2400" b="1" i="0" dirty="0">
                <a:solidFill>
                  <a:srgbClr val="0000FF"/>
                </a:solidFill>
              </a:rPr>
              <a:t>obstructing</a:t>
            </a:r>
            <a:r>
              <a:rPr lang="en-US" altLang="zh-CN" sz="2400" i="0" dirty="0">
                <a:solidFill>
                  <a:srgbClr val="000000"/>
                </a:solidFill>
              </a:rPr>
              <a:t> </a:t>
            </a:r>
            <a:r>
              <a:rPr lang="en-US" altLang="zh-CN" i="0" dirty="0" smtClean="0">
                <a:solidFill>
                  <a:srgbClr val="0000FF"/>
                </a:solidFill>
              </a:rPr>
              <a:t>[</a:t>
            </a:r>
            <a:r>
              <a:rPr lang="zh-CN" altLang="en-US" i="0" dirty="0" smtClean="0">
                <a:solidFill>
                  <a:srgbClr val="0000FF"/>
                </a:solidFill>
              </a:rPr>
              <a:t>妨碍</a:t>
            </a:r>
            <a:r>
              <a:rPr lang="en-US" altLang="zh-CN" i="0" dirty="0" smtClean="0">
                <a:solidFill>
                  <a:srgbClr val="0000FF"/>
                </a:solidFill>
              </a:rPr>
              <a:t>]</a:t>
            </a:r>
            <a:r>
              <a:rPr lang="en-US" altLang="zh-CN" sz="2400" i="0" dirty="0" smtClean="0">
                <a:solidFill>
                  <a:srgbClr val="000000"/>
                </a:solidFill>
              </a:rPr>
              <a:t> your </a:t>
            </a:r>
            <a:r>
              <a:rPr lang="en-US" altLang="zh-CN" sz="2400" i="0" dirty="0">
                <a:solidFill>
                  <a:srgbClr val="000000"/>
                </a:solidFill>
              </a:rPr>
              <a:t>view. According to Google the display is </a:t>
            </a:r>
            <a:r>
              <a:rPr lang="en-US" altLang="zh-CN" sz="2400" i="0" dirty="0" smtClean="0">
                <a:solidFill>
                  <a:srgbClr val="000000"/>
                </a:solidFill>
              </a:rPr>
              <a:t>“the </a:t>
            </a:r>
            <a:r>
              <a:rPr lang="en-US" altLang="zh-CN" sz="2400" b="1" i="0" dirty="0">
                <a:solidFill>
                  <a:srgbClr val="0000FF"/>
                </a:solidFill>
              </a:rPr>
              <a:t>equivalent</a:t>
            </a:r>
            <a:r>
              <a:rPr lang="en-US" altLang="zh-CN" sz="2400" i="0" dirty="0">
                <a:solidFill>
                  <a:srgbClr val="000000"/>
                </a:solidFill>
              </a:rPr>
              <a:t> of a 25-inch </a:t>
            </a:r>
            <a:r>
              <a:rPr lang="en-US" altLang="zh-CN" sz="2400" b="1" i="0" dirty="0">
                <a:solidFill>
                  <a:srgbClr val="0000FF"/>
                </a:solidFill>
              </a:rPr>
              <a:t>high definition </a:t>
            </a:r>
            <a:r>
              <a:rPr lang="en-US" altLang="zh-CN" sz="2400" b="1" i="0" dirty="0" smtClean="0">
                <a:solidFill>
                  <a:srgbClr val="0000FF"/>
                </a:solidFill>
              </a:rPr>
              <a:t>screen </a:t>
            </a:r>
            <a:r>
              <a:rPr lang="en-US" altLang="zh-CN" i="0" dirty="0" smtClean="0">
                <a:solidFill>
                  <a:srgbClr val="0000FF"/>
                </a:solidFill>
              </a:rPr>
              <a:t>[</a:t>
            </a:r>
            <a:r>
              <a:rPr lang="zh-CN" altLang="en-US" i="0" dirty="0">
                <a:solidFill>
                  <a:srgbClr val="0000FF"/>
                </a:solidFill>
              </a:rPr>
              <a:t>高清晰度屏幕</a:t>
            </a:r>
            <a:r>
              <a:rPr lang="en-US" altLang="zh-CN" i="0" dirty="0" smtClean="0">
                <a:solidFill>
                  <a:srgbClr val="0000FF"/>
                </a:solidFill>
              </a:rPr>
              <a:t>] </a:t>
            </a:r>
            <a:r>
              <a:rPr lang="en-US" altLang="zh-CN" sz="2400" i="0" dirty="0">
                <a:solidFill>
                  <a:srgbClr val="000000"/>
                </a:solidFill>
              </a:rPr>
              <a:t>from eight feet </a:t>
            </a:r>
            <a:r>
              <a:rPr lang="en-US" altLang="zh-CN" sz="2400" i="0" dirty="0" smtClean="0">
                <a:solidFill>
                  <a:srgbClr val="000000"/>
                </a:solidFill>
              </a:rPr>
              <a:t>away”. </a:t>
            </a:r>
            <a:r>
              <a:rPr lang="en-US" altLang="zh-CN" sz="2400" i="0" dirty="0" smtClean="0">
                <a:solidFill>
                  <a:srgbClr val="000000"/>
                </a:solidFill>
              </a:rPr>
              <a:t>There’s </a:t>
            </a:r>
            <a:r>
              <a:rPr lang="en-US" altLang="zh-CN" sz="2400" i="0" dirty="0">
                <a:solidFill>
                  <a:srgbClr val="000000"/>
                </a:solidFill>
              </a:rPr>
              <a:t>no official word on </a:t>
            </a:r>
            <a:r>
              <a:rPr lang="en-US" altLang="zh-CN" sz="2400" b="1" i="0" dirty="0">
                <a:solidFill>
                  <a:srgbClr val="0000FF"/>
                </a:solidFill>
              </a:rPr>
              <a:t>native </a:t>
            </a:r>
            <a:r>
              <a:rPr lang="en-US" altLang="zh-CN" sz="2400" b="1" i="0" dirty="0" smtClean="0">
                <a:solidFill>
                  <a:srgbClr val="0000FF"/>
                </a:solidFill>
              </a:rPr>
              <a:t>resolution </a:t>
            </a:r>
            <a:r>
              <a:rPr lang="en-US" altLang="zh-CN" i="0" dirty="0" smtClean="0">
                <a:solidFill>
                  <a:srgbClr val="0000FF"/>
                </a:solidFill>
              </a:rPr>
              <a:t>[</a:t>
            </a:r>
            <a:r>
              <a:rPr lang="zh-CN" altLang="en-US" i="0" dirty="0" smtClean="0">
                <a:solidFill>
                  <a:srgbClr val="0000FF"/>
                </a:solidFill>
              </a:rPr>
              <a:t>标准分辨率</a:t>
            </a:r>
            <a:r>
              <a:rPr lang="en-US" altLang="zh-CN" i="0" dirty="0" smtClean="0">
                <a:solidFill>
                  <a:srgbClr val="0000FF"/>
                </a:solidFill>
              </a:rPr>
              <a:t>] </a:t>
            </a:r>
            <a:r>
              <a:rPr lang="en-US" altLang="zh-CN" sz="2400" i="0" dirty="0" smtClean="0">
                <a:solidFill>
                  <a:srgbClr val="000000"/>
                </a:solidFill>
              </a:rPr>
              <a:t>, </a:t>
            </a:r>
            <a:r>
              <a:rPr lang="en-US" altLang="zh-CN" sz="2400" i="0" dirty="0">
                <a:solidFill>
                  <a:srgbClr val="000000"/>
                </a:solidFill>
              </a:rPr>
              <a:t>but 640*360 has been widely </a:t>
            </a:r>
            <a:r>
              <a:rPr lang="en-US" altLang="zh-CN" sz="2400" b="1" i="0" dirty="0">
                <a:solidFill>
                  <a:srgbClr val="FF0000"/>
                </a:solidFill>
              </a:rPr>
              <a:t>mooted</a:t>
            </a:r>
            <a:r>
              <a:rPr lang="en-US" altLang="zh-CN" sz="2400" i="0" dirty="0">
                <a:solidFill>
                  <a:srgbClr val="000000"/>
                </a:solidFill>
              </a:rPr>
              <a:t>.</a:t>
            </a:r>
          </a:p>
        </p:txBody>
      </p:sp>
      <p:sp>
        <p:nvSpPr>
          <p:cNvPr id="6" name="矩形 5"/>
          <p:cNvSpPr/>
          <p:nvPr/>
        </p:nvSpPr>
        <p:spPr>
          <a:xfrm>
            <a:off x="3923928" y="2906656"/>
            <a:ext cx="482225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by courtesy </a:t>
            </a:r>
            <a:r>
              <a:rPr lang="en-US" altLang="zh-CN" sz="2000" i="0" dirty="0" smtClean="0"/>
              <a:t>of </a:t>
            </a:r>
            <a:r>
              <a:rPr lang="zh-CN" altLang="en-US" sz="2000" i="0" dirty="0" smtClean="0"/>
              <a:t>蒙</a:t>
            </a:r>
            <a:r>
              <a:rPr lang="en-US" altLang="zh-CN" sz="2000" i="0" dirty="0"/>
              <a:t>…</a:t>
            </a:r>
            <a:r>
              <a:rPr lang="zh-CN" altLang="en-US" sz="2000" i="0" dirty="0"/>
              <a:t>的好意；由于</a:t>
            </a:r>
            <a:r>
              <a:rPr lang="en-US" altLang="zh-CN" sz="2000" i="0" dirty="0"/>
              <a:t>…</a:t>
            </a:r>
            <a:r>
              <a:rPr lang="zh-CN" altLang="en-US" sz="2000" i="0" dirty="0"/>
              <a:t>的</a:t>
            </a:r>
            <a:r>
              <a:rPr lang="zh-CN" altLang="en-US" sz="2000" i="0" dirty="0" smtClean="0"/>
              <a:t>作用</a:t>
            </a:r>
            <a:endParaRPr lang="en-US" altLang="zh-CN" sz="2000" i="0" dirty="0" smtClean="0"/>
          </a:p>
        </p:txBody>
      </p:sp>
      <p:sp>
        <p:nvSpPr>
          <p:cNvPr id="7" name="矩形 6"/>
          <p:cNvSpPr/>
          <p:nvPr/>
        </p:nvSpPr>
        <p:spPr>
          <a:xfrm>
            <a:off x="251520" y="3356992"/>
            <a:ext cx="8640960" cy="132343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We </a:t>
            </a:r>
            <a:r>
              <a:rPr lang="en-US" altLang="zh-CN" sz="2000" i="0" dirty="0"/>
              <a:t>went through the difficulty </a:t>
            </a:r>
            <a:r>
              <a:rPr lang="en-US" altLang="zh-CN" sz="2000" i="0" dirty="0">
                <a:solidFill>
                  <a:srgbClr val="FF0000"/>
                </a:solidFill>
              </a:rPr>
              <a:t>by courtesy of </a:t>
            </a:r>
            <a:r>
              <a:rPr lang="en-US" altLang="zh-CN" sz="2000" i="0" dirty="0"/>
              <a:t>your kindness. </a:t>
            </a:r>
          </a:p>
          <a:p>
            <a:pPr algn="just"/>
            <a:r>
              <a:rPr lang="zh-CN" altLang="en-US" sz="2000" i="0" dirty="0"/>
              <a:t>多亏了你的好心，我们才度过了难关</a:t>
            </a:r>
            <a:r>
              <a:rPr lang="zh-CN" altLang="en-US" sz="2000" i="0" dirty="0" smtClean="0"/>
              <a:t>。</a:t>
            </a:r>
            <a:endParaRPr lang="en-US" altLang="zh-CN" sz="2000" i="0" dirty="0" smtClean="0"/>
          </a:p>
          <a:p>
            <a:pPr algn="just"/>
            <a:r>
              <a:rPr lang="en-US" altLang="zh-CN" sz="2000" i="0" dirty="0" smtClean="0"/>
              <a:t>2. This </a:t>
            </a:r>
            <a:r>
              <a:rPr lang="en-US" altLang="zh-CN" sz="2000" i="0" dirty="0"/>
              <a:t>photo was reproduced </a:t>
            </a:r>
            <a:r>
              <a:rPr lang="en-US" altLang="zh-CN" sz="2000" i="0" dirty="0">
                <a:solidFill>
                  <a:srgbClr val="FF0000"/>
                </a:solidFill>
              </a:rPr>
              <a:t>by courtesy of </a:t>
            </a:r>
            <a:r>
              <a:rPr lang="en-US" altLang="zh-CN" sz="2000" i="0" dirty="0"/>
              <a:t>the General Electric Company. </a:t>
            </a:r>
          </a:p>
          <a:p>
            <a:pPr algn="just"/>
            <a:r>
              <a:rPr lang="zh-CN" altLang="en-US" sz="2000" i="0" dirty="0"/>
              <a:t>这张照片是承蒙通用电气公司许可而翻印的</a:t>
            </a:r>
            <a:r>
              <a:rPr lang="zh-CN" altLang="en-US" sz="2000" i="0" dirty="0" smtClean="0"/>
              <a:t>。</a:t>
            </a:r>
            <a:endParaRPr lang="en-US" altLang="zh-CN" sz="2000" i="0" dirty="0" smtClean="0"/>
          </a:p>
        </p:txBody>
      </p:sp>
      <p:sp>
        <p:nvSpPr>
          <p:cNvPr id="8" name="矩形 7"/>
          <p:cNvSpPr/>
          <p:nvPr/>
        </p:nvSpPr>
        <p:spPr>
          <a:xfrm>
            <a:off x="251520" y="4742140"/>
            <a:ext cx="8640960" cy="369332"/>
          </a:xfrm>
          <a:prstGeom prst="rect">
            <a:avLst/>
          </a:prstGeom>
          <a:ln>
            <a:solidFill>
              <a:srgbClr val="0099FF"/>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800" i="0" dirty="0" smtClean="0"/>
              <a:t>moot  adj. </a:t>
            </a:r>
            <a:r>
              <a:rPr lang="zh-CN" altLang="en-US" sz="1800" i="0" dirty="0" smtClean="0"/>
              <a:t>（因</a:t>
            </a:r>
            <a:r>
              <a:rPr lang="zh-CN" altLang="en-US" sz="1800" i="0" dirty="0"/>
              <a:t>不大可能发生</a:t>
            </a:r>
            <a:r>
              <a:rPr lang="zh-CN" altLang="en-US" sz="1800" i="0" dirty="0" smtClean="0"/>
              <a:t>而）无</a:t>
            </a:r>
            <a:r>
              <a:rPr lang="zh-CN" altLang="en-US" sz="1800" i="0" dirty="0"/>
              <a:t>考虑意义</a:t>
            </a:r>
            <a:r>
              <a:rPr lang="zh-CN" altLang="en-US" sz="1800" i="0" dirty="0" smtClean="0"/>
              <a:t>的；</a:t>
            </a:r>
            <a:r>
              <a:rPr lang="en-US" altLang="zh-CN" sz="1800" i="0" dirty="0" smtClean="0"/>
              <a:t>  v. </a:t>
            </a:r>
            <a:r>
              <a:rPr lang="zh-CN" altLang="en-US" sz="1800" i="0" dirty="0" smtClean="0"/>
              <a:t>提出</a:t>
            </a:r>
            <a:r>
              <a:rPr lang="en-US" altLang="zh-CN" sz="1800" i="0" dirty="0"/>
              <a:t>…</a:t>
            </a:r>
            <a:r>
              <a:rPr lang="zh-CN" altLang="en-US" sz="1800" i="0" dirty="0"/>
              <a:t>供</a:t>
            </a:r>
            <a:r>
              <a:rPr lang="zh-CN" altLang="en-US" sz="1800" i="0" dirty="0" smtClean="0"/>
              <a:t>讨论，提出（问题）</a:t>
            </a:r>
            <a:endParaRPr lang="en-US" altLang="zh-CN" sz="1800" i="0" dirty="0" smtClean="0"/>
          </a:p>
        </p:txBody>
      </p:sp>
      <p:sp>
        <p:nvSpPr>
          <p:cNvPr id="9" name="矩形 8"/>
          <p:cNvSpPr/>
          <p:nvPr/>
        </p:nvSpPr>
        <p:spPr>
          <a:xfrm>
            <a:off x="251520" y="5154728"/>
            <a:ext cx="8640960" cy="1631216"/>
          </a:xfrm>
          <a:prstGeom prst="rect">
            <a:avLst/>
          </a:prstGeom>
          <a:ln>
            <a:solidFill>
              <a:srgbClr val="33CCCC"/>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He </a:t>
            </a:r>
            <a:r>
              <a:rPr lang="en-US" altLang="zh-CN" sz="2000" i="0" dirty="0"/>
              <a:t>argued that the issue had become </a:t>
            </a:r>
            <a:r>
              <a:rPr lang="en-US" altLang="zh-CN" sz="2000" i="0" dirty="0">
                <a:solidFill>
                  <a:srgbClr val="FF0000"/>
                </a:solidFill>
              </a:rPr>
              <a:t>moot</a:t>
            </a:r>
            <a:r>
              <a:rPr lang="en-US" altLang="zh-CN" sz="2000" i="0" dirty="0"/>
              <a:t> since the board had changed its policy</a:t>
            </a:r>
            <a:r>
              <a:rPr lang="en-US" altLang="zh-CN" sz="2000" i="0" dirty="0" smtClean="0"/>
              <a:t>. </a:t>
            </a:r>
          </a:p>
          <a:p>
            <a:pPr algn="just"/>
            <a:r>
              <a:rPr lang="zh-CN" altLang="en-US" sz="2000" i="0" dirty="0" smtClean="0"/>
              <a:t>他</a:t>
            </a:r>
            <a:r>
              <a:rPr lang="zh-CN" altLang="en-US" sz="2000" i="0" dirty="0"/>
              <a:t>争辩说这项议题已变得毫无实际意义，因为董事会已经改变了政策</a:t>
            </a:r>
            <a:r>
              <a:rPr lang="zh-CN" altLang="en-US" sz="2000" i="0" dirty="0" smtClean="0"/>
              <a:t>。</a:t>
            </a:r>
            <a:endParaRPr lang="en-US" altLang="zh-CN" sz="2000" i="0" dirty="0" smtClean="0"/>
          </a:p>
          <a:p>
            <a:pPr algn="just"/>
            <a:r>
              <a:rPr lang="en-US" altLang="zh-CN" sz="2000" i="0" dirty="0" smtClean="0"/>
              <a:t>2. When </a:t>
            </a:r>
            <a:r>
              <a:rPr lang="en-US" altLang="zh-CN" sz="2000" i="0" dirty="0"/>
              <a:t>the theatre idea was first </a:t>
            </a:r>
            <a:r>
              <a:rPr lang="en-US" altLang="zh-CN" sz="2000" i="0" dirty="0">
                <a:solidFill>
                  <a:srgbClr val="FF0000"/>
                </a:solidFill>
              </a:rPr>
              <a:t>mooted</a:t>
            </a:r>
            <a:r>
              <a:rPr lang="en-US" altLang="zh-CN" sz="2000" i="0" dirty="0"/>
              <a:t> I had my doubts. </a:t>
            </a:r>
            <a:r>
              <a:rPr lang="en-US" altLang="zh-CN" sz="2000" i="0" dirty="0" smtClean="0"/>
              <a:t> </a:t>
            </a:r>
          </a:p>
          <a:p>
            <a:pPr algn="just"/>
            <a:r>
              <a:rPr lang="zh-CN" altLang="en-US" sz="2000" i="0" dirty="0" smtClean="0"/>
              <a:t>第一次</a:t>
            </a:r>
            <a:r>
              <a:rPr lang="zh-CN" altLang="en-US" sz="2000" i="0" dirty="0"/>
              <a:t>讨论剧院设想时，我就表示怀疑。</a:t>
            </a:r>
            <a:endParaRPr lang="en-US" altLang="zh-CN" sz="2000" i="0" dirty="0" smtClean="0"/>
          </a:p>
        </p:txBody>
      </p:sp>
    </p:spTree>
    <p:extLst>
      <p:ext uri="{BB962C8B-B14F-4D97-AF65-F5344CB8AC3E}">
        <p14:creationId xmlns:p14="http://schemas.microsoft.com/office/powerpoint/2010/main" val="20177597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Overlaying data into your vision has obvious benefits; many of which are already functional in Google Glass. Directions become more intuitive (although it sounds like there is no GPS </a:t>
            </a:r>
            <a:r>
              <a:rPr lang="en-US" altLang="zh-CN" sz="2800" b="1" i="0" dirty="0">
                <a:solidFill>
                  <a:srgbClr val="0000FF"/>
                </a:solidFill>
              </a:rPr>
              <a:t>on board</a:t>
            </a:r>
            <a:r>
              <a:rPr lang="en-US" altLang="zh-CN" sz="2800" i="0" dirty="0">
                <a:solidFill>
                  <a:srgbClr val="000000"/>
                </a:solidFill>
              </a:rPr>
              <a:t> so you will have to </a:t>
            </a:r>
            <a:r>
              <a:rPr lang="en-US" altLang="zh-CN" sz="2800" b="1" i="0" dirty="0">
                <a:solidFill>
                  <a:srgbClr val="0000FF"/>
                </a:solidFill>
              </a:rPr>
              <a:t>pair</a:t>
            </a:r>
            <a:r>
              <a:rPr lang="en-US" altLang="zh-CN" sz="2800" i="0" dirty="0">
                <a:solidFill>
                  <a:srgbClr val="000000"/>
                </a:solidFill>
              </a:rPr>
              <a:t> it </a:t>
            </a:r>
            <a:r>
              <a:rPr lang="en-US" altLang="zh-CN" sz="2800" b="1" i="0" dirty="0">
                <a:solidFill>
                  <a:srgbClr val="0000FF"/>
                </a:solidFill>
              </a:rPr>
              <a:t>with</a:t>
            </a:r>
            <a:r>
              <a:rPr lang="en-US" altLang="zh-CN" sz="2800" i="0" dirty="0">
                <a:solidFill>
                  <a:srgbClr val="000000"/>
                </a:solidFill>
              </a:rPr>
              <a:t> your phone), you can view real-time translations or </a:t>
            </a:r>
            <a:r>
              <a:rPr lang="en-US" altLang="zh-CN" sz="2800" b="1" i="0" dirty="0" smtClean="0">
                <a:solidFill>
                  <a:srgbClr val="0000FF"/>
                </a:solidFill>
              </a:rPr>
              <a:t>transcriptions</a:t>
            </a:r>
            <a:r>
              <a:rPr lang="en-US" altLang="zh-CN" sz="2800" i="0" dirty="0" smtClean="0">
                <a:solidFill>
                  <a:srgbClr val="000000"/>
                </a:solidFill>
              </a:rPr>
              <a:t> </a:t>
            </a:r>
            <a:r>
              <a:rPr lang="en-US" altLang="zh-CN" i="0" dirty="0" smtClean="0">
                <a:solidFill>
                  <a:srgbClr val="0000FF"/>
                </a:solidFill>
              </a:rPr>
              <a:t>[</a:t>
            </a:r>
            <a:r>
              <a:rPr lang="zh-CN" altLang="en-US" i="0" dirty="0" smtClean="0">
                <a:solidFill>
                  <a:srgbClr val="0000FF"/>
                </a:solidFill>
              </a:rPr>
              <a:t>抄写，转写，录用</a:t>
            </a:r>
            <a:r>
              <a:rPr lang="en-US" altLang="zh-CN" i="0" dirty="0" smtClean="0">
                <a:solidFill>
                  <a:srgbClr val="0000FF"/>
                </a:solidFill>
              </a:rPr>
              <a:t>]  </a:t>
            </a:r>
            <a:r>
              <a:rPr lang="en-US" altLang="zh-CN" sz="2800" i="0" dirty="0" smtClean="0">
                <a:solidFill>
                  <a:srgbClr val="000000"/>
                </a:solidFill>
              </a:rPr>
              <a:t>of </a:t>
            </a:r>
            <a:r>
              <a:rPr lang="en-US" altLang="zh-CN" sz="2800" i="0" dirty="0">
                <a:solidFill>
                  <a:srgbClr val="000000"/>
                </a:solidFill>
              </a:rPr>
              <a:t>what is being said, and you can </a:t>
            </a:r>
            <a:r>
              <a:rPr lang="en-US" altLang="zh-CN" sz="2800" b="1" i="0" dirty="0">
                <a:solidFill>
                  <a:srgbClr val="0000FF"/>
                </a:solidFill>
              </a:rPr>
              <a:t>scroll through </a:t>
            </a:r>
            <a:r>
              <a:rPr lang="en-US" altLang="zh-CN" sz="1400" i="0" dirty="0" smtClean="0">
                <a:solidFill>
                  <a:srgbClr val="0000FF"/>
                </a:solidFill>
              </a:rPr>
              <a:t>[</a:t>
            </a:r>
            <a:r>
              <a:rPr lang="zh-CN" altLang="en-US" sz="1400" i="0" dirty="0">
                <a:solidFill>
                  <a:srgbClr val="0000FF"/>
                </a:solidFill>
              </a:rPr>
              <a:t>滚动浏览</a:t>
            </a:r>
            <a:r>
              <a:rPr lang="en-US" altLang="zh-CN" sz="1400" i="0" dirty="0" smtClean="0">
                <a:solidFill>
                  <a:srgbClr val="0000FF"/>
                </a:solidFill>
              </a:rPr>
              <a:t>]  </a:t>
            </a:r>
            <a:r>
              <a:rPr lang="en-US" altLang="zh-CN" sz="2800" i="0" dirty="0" smtClean="0">
                <a:solidFill>
                  <a:srgbClr val="000000"/>
                </a:solidFill>
              </a:rPr>
              <a:t>and reply </a:t>
            </a:r>
            <a:r>
              <a:rPr lang="en-US" altLang="zh-CN" sz="2800" i="0" dirty="0">
                <a:solidFill>
                  <a:srgbClr val="000000"/>
                </a:solidFill>
              </a:rPr>
              <a:t>to messages—all </a:t>
            </a:r>
            <a:r>
              <a:rPr lang="en-US" altLang="zh-CN" sz="2800" b="1" i="0" dirty="0">
                <a:solidFill>
                  <a:srgbClr val="FF0000"/>
                </a:solidFill>
              </a:rPr>
              <a:t>on the fly</a:t>
            </a:r>
            <a:r>
              <a:rPr lang="en-US" altLang="zh-CN" sz="2800" i="0" dirty="0">
                <a:solidFill>
                  <a:srgbClr val="000000"/>
                </a:solidFill>
              </a:rPr>
              <a:t>.</a:t>
            </a:r>
          </a:p>
        </p:txBody>
      </p:sp>
      <p:sp>
        <p:nvSpPr>
          <p:cNvPr id="6" name="矩形 5"/>
          <p:cNvSpPr/>
          <p:nvPr/>
        </p:nvSpPr>
        <p:spPr>
          <a:xfrm>
            <a:off x="251520" y="4407495"/>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on the </a:t>
            </a:r>
            <a:r>
              <a:rPr lang="en-US" altLang="zh-CN" sz="2400" i="0" dirty="0" smtClean="0"/>
              <a:t>fly </a:t>
            </a:r>
            <a:r>
              <a:rPr lang="zh-CN" altLang="en-US" sz="2400" i="0" dirty="0" smtClean="0"/>
              <a:t>匆忙</a:t>
            </a:r>
            <a:r>
              <a:rPr lang="zh-CN" altLang="en-US" sz="2400" i="0" dirty="0"/>
              <a:t>地</a:t>
            </a:r>
            <a:r>
              <a:rPr lang="en-US" altLang="zh-CN" sz="2400" i="0" dirty="0" smtClean="0"/>
              <a:t>; </a:t>
            </a:r>
            <a:r>
              <a:rPr lang="zh-CN" altLang="en-US" sz="2400" i="0" dirty="0" smtClean="0"/>
              <a:t>在飞行中</a:t>
            </a:r>
            <a:r>
              <a:rPr lang="en-US" altLang="zh-CN" sz="2400" i="0" dirty="0" smtClean="0"/>
              <a:t>; </a:t>
            </a:r>
            <a:r>
              <a:rPr lang="zh-CN" altLang="en-US" sz="2400" i="0" dirty="0" smtClean="0"/>
              <a:t>动态地</a:t>
            </a:r>
            <a:r>
              <a:rPr lang="en-US" altLang="zh-CN" sz="2400" i="0" dirty="0" smtClean="0"/>
              <a:t>, </a:t>
            </a:r>
            <a:r>
              <a:rPr lang="zh-CN" altLang="en-US" sz="2400" i="0" dirty="0" smtClean="0"/>
              <a:t>在线地</a:t>
            </a:r>
            <a:r>
              <a:rPr lang="en-US" altLang="zh-CN" sz="2400" i="0" dirty="0" smtClean="0"/>
              <a:t> </a:t>
            </a:r>
          </a:p>
        </p:txBody>
      </p:sp>
      <p:sp>
        <p:nvSpPr>
          <p:cNvPr id="7" name="矩形 6"/>
          <p:cNvSpPr/>
          <p:nvPr/>
        </p:nvSpPr>
        <p:spPr>
          <a:xfrm>
            <a:off x="258416" y="4976600"/>
            <a:ext cx="8634064" cy="163121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We </a:t>
            </a:r>
            <a:r>
              <a:rPr lang="en-US" altLang="zh-CN" sz="2000" i="0" dirty="0"/>
              <a:t>had so little time to catch the train that we had to eat our lunch </a:t>
            </a:r>
            <a:r>
              <a:rPr lang="en-US" altLang="zh-CN" sz="2000" i="0" dirty="0">
                <a:solidFill>
                  <a:srgbClr val="FF0000"/>
                </a:solidFill>
              </a:rPr>
              <a:t>on the fly</a:t>
            </a:r>
            <a:r>
              <a:rPr lang="en-US" altLang="zh-CN" sz="2000" i="0" dirty="0"/>
              <a:t>.  </a:t>
            </a:r>
            <a:endParaRPr lang="en-US" altLang="zh-CN" sz="2000" i="0" dirty="0" smtClean="0"/>
          </a:p>
          <a:p>
            <a:pPr algn="just"/>
            <a:r>
              <a:rPr lang="zh-CN" altLang="en-US" sz="2000" i="0" dirty="0" smtClean="0"/>
              <a:t>我们</a:t>
            </a:r>
            <a:r>
              <a:rPr lang="zh-CN" altLang="en-US" sz="2000" i="0" dirty="0"/>
              <a:t>离上火车的时间不多了，所以不得不匆忙地吃午饭</a:t>
            </a:r>
            <a:r>
              <a:rPr lang="zh-CN" altLang="en-US" sz="2000" i="0" dirty="0" smtClean="0"/>
              <a:t>。</a:t>
            </a:r>
            <a:endParaRPr lang="en-US" altLang="zh-CN" sz="2000" i="0" dirty="0" smtClean="0"/>
          </a:p>
          <a:p>
            <a:pPr algn="just"/>
            <a:r>
              <a:rPr lang="en-US" altLang="zh-CN" sz="2000" i="0" dirty="0" smtClean="0"/>
              <a:t>2. We </a:t>
            </a:r>
            <a:r>
              <a:rPr lang="en-US" altLang="zh-CN" sz="2000" i="0" dirty="0"/>
              <a:t>build up such a data structure </a:t>
            </a:r>
            <a:r>
              <a:rPr lang="en-US" altLang="zh-CN" sz="2000" i="0" dirty="0">
                <a:solidFill>
                  <a:srgbClr val="FF0000"/>
                </a:solidFill>
              </a:rPr>
              <a:t>on the fly </a:t>
            </a:r>
            <a:r>
              <a:rPr lang="en-US" altLang="zh-CN" sz="2000" i="0" dirty="0"/>
              <a:t>in the format routine, using the reverse command. </a:t>
            </a:r>
          </a:p>
          <a:p>
            <a:pPr algn="just"/>
            <a:r>
              <a:rPr lang="zh-CN" altLang="en-US" sz="2000" i="0" dirty="0"/>
              <a:t>我们在</a:t>
            </a:r>
            <a:r>
              <a:rPr lang="en-US" altLang="zh-CN" sz="2000" i="0" dirty="0"/>
              <a:t>format</a:t>
            </a:r>
            <a:r>
              <a:rPr lang="zh-CN" altLang="en-US" sz="2000" i="0" dirty="0"/>
              <a:t>中使用</a:t>
            </a:r>
            <a:r>
              <a:rPr lang="en-US" altLang="zh-CN" sz="2000" i="0" dirty="0"/>
              <a:t>reverse</a:t>
            </a:r>
            <a:r>
              <a:rPr lang="zh-CN" altLang="en-US" sz="2000" i="0" dirty="0"/>
              <a:t>命令动态地构建了这样一个数据结构。</a:t>
            </a:r>
            <a:endParaRPr lang="en-US" altLang="zh-CN" sz="2000" i="0" dirty="0" smtClean="0"/>
          </a:p>
        </p:txBody>
      </p:sp>
    </p:spTree>
    <p:extLst>
      <p:ext uri="{BB962C8B-B14F-4D97-AF65-F5344CB8AC3E}">
        <p14:creationId xmlns:p14="http://schemas.microsoft.com/office/powerpoint/2010/main" val="222993529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 8</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The embedded camera obviously does not need a </a:t>
            </a:r>
            <a:r>
              <a:rPr lang="en-US" altLang="zh-CN" sz="2800" b="1" i="0" dirty="0">
                <a:solidFill>
                  <a:srgbClr val="0000FF"/>
                </a:solidFill>
              </a:rPr>
              <a:t>viewfinder</a:t>
            </a:r>
            <a:r>
              <a:rPr lang="en-US" altLang="zh-CN" sz="2800" i="0" dirty="0">
                <a:solidFill>
                  <a:srgbClr val="000000"/>
                </a:solidFill>
              </a:rPr>
              <a:t> </a:t>
            </a:r>
            <a:r>
              <a:rPr lang="en-US" altLang="zh-CN" i="0" dirty="0" smtClean="0">
                <a:solidFill>
                  <a:srgbClr val="0000FF"/>
                </a:solidFill>
              </a:rPr>
              <a:t>[</a:t>
            </a:r>
            <a:r>
              <a:rPr lang="zh-CN" altLang="en-US" i="0" dirty="0" smtClean="0">
                <a:solidFill>
                  <a:srgbClr val="0000FF"/>
                </a:solidFill>
              </a:rPr>
              <a:t>取景器</a:t>
            </a:r>
            <a:r>
              <a:rPr lang="en-US" altLang="zh-CN" i="0" dirty="0" smtClean="0">
                <a:solidFill>
                  <a:srgbClr val="0000FF"/>
                </a:solidFill>
              </a:rPr>
              <a:t>] </a:t>
            </a:r>
            <a:r>
              <a:rPr lang="en-US" altLang="zh-CN" sz="2800" i="0" dirty="0" smtClean="0">
                <a:solidFill>
                  <a:srgbClr val="000000"/>
                </a:solidFill>
              </a:rPr>
              <a:t>because </a:t>
            </a:r>
            <a:r>
              <a:rPr lang="en-US" altLang="zh-CN" sz="2800" i="0" dirty="0">
                <a:solidFill>
                  <a:srgbClr val="000000"/>
                </a:solidFill>
              </a:rPr>
              <a:t>it is simply recording your first-person perspective, allowing you to take </a:t>
            </a:r>
            <a:r>
              <a:rPr lang="en-US" altLang="zh-CN" sz="2800" b="1" i="0" dirty="0">
                <a:solidFill>
                  <a:srgbClr val="0000FF"/>
                </a:solidFill>
              </a:rPr>
              <a:t>snaps</a:t>
            </a:r>
            <a:r>
              <a:rPr lang="en-US" altLang="zh-CN" sz="2800" i="0" dirty="0">
                <a:solidFill>
                  <a:srgbClr val="000000"/>
                </a:solidFill>
              </a:rPr>
              <a:t> </a:t>
            </a:r>
            <a:r>
              <a:rPr lang="en-US" altLang="zh-CN" i="0" dirty="0" smtClean="0">
                <a:solidFill>
                  <a:srgbClr val="0000FF"/>
                </a:solidFill>
              </a:rPr>
              <a:t>[</a:t>
            </a:r>
            <a:r>
              <a:rPr lang="zh-CN" altLang="en-US" i="0" dirty="0" smtClean="0">
                <a:solidFill>
                  <a:srgbClr val="0000FF"/>
                </a:solidFill>
              </a:rPr>
              <a:t>照片</a:t>
            </a:r>
            <a:r>
              <a:rPr lang="en-US" altLang="zh-CN" i="0" dirty="0" smtClean="0">
                <a:solidFill>
                  <a:srgbClr val="0000FF"/>
                </a:solidFill>
              </a:rPr>
              <a:t>]  </a:t>
            </a:r>
            <a:r>
              <a:rPr lang="en-US" altLang="zh-CN" sz="2800" i="0" dirty="0" smtClean="0">
                <a:solidFill>
                  <a:srgbClr val="000000"/>
                </a:solidFill>
              </a:rPr>
              <a:t>or </a:t>
            </a:r>
            <a:r>
              <a:rPr lang="en-US" altLang="zh-CN" sz="2800" b="1" i="0" dirty="0">
                <a:solidFill>
                  <a:srgbClr val="0000FF"/>
                </a:solidFill>
              </a:rPr>
              <a:t>footage</a:t>
            </a:r>
            <a:r>
              <a:rPr lang="en-US" altLang="zh-CN" sz="2800" i="0" dirty="0">
                <a:solidFill>
                  <a:srgbClr val="000000"/>
                </a:solidFill>
              </a:rPr>
              <a:t> </a:t>
            </a:r>
            <a:r>
              <a:rPr lang="en-US" altLang="zh-CN" i="0" dirty="0" smtClean="0">
                <a:solidFill>
                  <a:srgbClr val="0000FF"/>
                </a:solidFill>
              </a:rPr>
              <a:t>[</a:t>
            </a:r>
            <a:r>
              <a:rPr lang="zh-CN" altLang="en-US" i="0" dirty="0" smtClean="0">
                <a:solidFill>
                  <a:srgbClr val="0000FF"/>
                </a:solidFill>
              </a:rPr>
              <a:t>连续镜头</a:t>
            </a:r>
            <a:r>
              <a:rPr lang="en-US" altLang="zh-CN" i="0" dirty="0" smtClean="0">
                <a:solidFill>
                  <a:srgbClr val="0000FF"/>
                </a:solidFill>
              </a:rPr>
              <a:t>]  </a:t>
            </a:r>
            <a:r>
              <a:rPr lang="en-US" altLang="zh-CN" sz="2800" i="0" dirty="0" smtClean="0">
                <a:solidFill>
                  <a:srgbClr val="000000"/>
                </a:solidFill>
              </a:rPr>
              <a:t>of </a:t>
            </a:r>
            <a:r>
              <a:rPr lang="en-US" altLang="zh-CN" sz="2800" i="0" dirty="0">
                <a:solidFill>
                  <a:srgbClr val="000000"/>
                </a:solidFill>
              </a:rPr>
              <a:t>what you are actually seeing.</a:t>
            </a:r>
          </a:p>
          <a:p>
            <a:pPr lvl="0" algn="just">
              <a:defRPr/>
            </a:pPr>
            <a:endParaRPr lang="en-US" altLang="zh-CN" sz="2800" i="0" dirty="0">
              <a:solidFill>
                <a:srgbClr val="000000"/>
              </a:solidFill>
            </a:endParaRPr>
          </a:p>
          <a:p>
            <a:pPr lvl="0" algn="just">
              <a:defRPr/>
            </a:pPr>
            <a:r>
              <a:rPr lang="en-US" altLang="zh-CN" sz="2800" i="0" dirty="0">
                <a:solidFill>
                  <a:srgbClr val="000000"/>
                </a:solidFill>
              </a:rPr>
              <a:t>Any function that requires you to look at a screen could be put in front of you.</a:t>
            </a:r>
          </a:p>
          <a:p>
            <a:pPr lvl="0" algn="just">
              <a:defRPr/>
            </a:pPr>
            <a:endParaRPr lang="en-US" altLang="zh-CN" sz="2800" i="0" dirty="0">
              <a:solidFill>
                <a:srgbClr val="000000"/>
              </a:solidFill>
            </a:endParaRPr>
          </a:p>
          <a:p>
            <a:pPr lvl="0" algn="just">
              <a:defRPr/>
            </a:pPr>
            <a:r>
              <a:rPr lang="en-US" altLang="zh-CN" sz="2800" i="0" dirty="0">
                <a:solidFill>
                  <a:srgbClr val="000000"/>
                </a:solidFill>
              </a:rPr>
              <a:t>Controlling this data is the next </a:t>
            </a:r>
            <a:r>
              <a:rPr lang="en-US" altLang="zh-CN" sz="2800" b="1" i="0" dirty="0" smtClean="0">
                <a:solidFill>
                  <a:srgbClr val="0000FF"/>
                </a:solidFill>
              </a:rPr>
              <a:t>neat </a:t>
            </a:r>
            <a:r>
              <a:rPr lang="en-US" altLang="zh-CN" i="0" dirty="0" smtClean="0">
                <a:solidFill>
                  <a:srgbClr val="0000FF"/>
                </a:solidFill>
              </a:rPr>
              <a:t>[</a:t>
            </a:r>
            <a:r>
              <a:rPr lang="zh-CN" altLang="en-US" i="0" dirty="0" smtClean="0">
                <a:solidFill>
                  <a:srgbClr val="0000FF"/>
                </a:solidFill>
              </a:rPr>
              <a:t>巧妙的</a:t>
            </a:r>
            <a:r>
              <a:rPr lang="en-US" altLang="zh-CN" i="0" dirty="0" smtClean="0">
                <a:solidFill>
                  <a:srgbClr val="0000FF"/>
                </a:solidFill>
              </a:rPr>
              <a:t>]</a:t>
            </a:r>
            <a:r>
              <a:rPr lang="en-US" altLang="zh-CN" sz="2800" i="0" dirty="0" smtClean="0">
                <a:solidFill>
                  <a:srgbClr val="000000"/>
                </a:solidFill>
              </a:rPr>
              <a:t> </a:t>
            </a:r>
            <a:r>
              <a:rPr lang="en-US" altLang="zh-CN" sz="2800" i="0" dirty="0">
                <a:solidFill>
                  <a:srgbClr val="000000"/>
                </a:solidFill>
              </a:rPr>
              <a:t>trick. With a microphone and touchpad on one arm of the frame, you can select what you want to do with a </a:t>
            </a:r>
            <a:r>
              <a:rPr lang="en-US" altLang="zh-CN" sz="2800" i="0" dirty="0" smtClean="0">
                <a:solidFill>
                  <a:srgbClr val="000000"/>
                </a:solidFill>
              </a:rPr>
              <a:t>brief </a:t>
            </a:r>
            <a:r>
              <a:rPr lang="en-US" altLang="zh-CN" sz="2800" i="0" dirty="0">
                <a:solidFill>
                  <a:srgbClr val="000000"/>
                </a:solidFill>
              </a:rPr>
              <a:t>gesture or by talking to the device, and Google Glass will interpret your commands.</a:t>
            </a:r>
          </a:p>
        </p:txBody>
      </p:sp>
    </p:spTree>
    <p:extLst>
      <p:ext uri="{BB962C8B-B14F-4D97-AF65-F5344CB8AC3E}">
        <p14:creationId xmlns:p14="http://schemas.microsoft.com/office/powerpoint/2010/main" val="4427099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9</a:t>
            </a:r>
            <a:r>
              <a:rPr lang="en-US" altLang="zh-CN" baseline="30000" dirty="0" smtClean="0">
                <a:solidFill>
                  <a:srgbClr val="FF0000"/>
                </a:solidFill>
              </a:rPr>
              <a:t>th</a:t>
            </a:r>
            <a:r>
              <a:rPr lang="en-US" altLang="zh-CN" dirty="0" smtClean="0">
                <a:solidFill>
                  <a:srgbClr val="FF0000"/>
                </a:solidFill>
              </a:rPr>
              <a:t> ~ 12</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Google Glass can also provide sound, with </a:t>
            </a:r>
            <a:r>
              <a:rPr lang="en-US" altLang="zh-CN" sz="2400" b="1" i="0" dirty="0" smtClean="0">
                <a:solidFill>
                  <a:srgbClr val="0000FF"/>
                </a:solidFill>
              </a:rPr>
              <a:t>bone-induction </a:t>
            </a:r>
            <a:r>
              <a:rPr lang="en-US" altLang="zh-CN" sz="1400" b="1" i="0" dirty="0" smtClean="0">
                <a:solidFill>
                  <a:srgbClr val="0000FF"/>
                </a:solidFill>
              </a:rPr>
              <a:t>[</a:t>
            </a:r>
            <a:r>
              <a:rPr lang="zh-CN" altLang="en-US" sz="1400" b="1" i="0" dirty="0" smtClean="0">
                <a:solidFill>
                  <a:srgbClr val="0000FF"/>
                </a:solidFill>
              </a:rPr>
              <a:t>骨诱导</a:t>
            </a:r>
            <a:r>
              <a:rPr lang="en-US" altLang="zh-CN" sz="1400" b="1" i="0" dirty="0" smtClean="0">
                <a:solidFill>
                  <a:srgbClr val="0000FF"/>
                </a:solidFill>
              </a:rPr>
              <a:t>]</a:t>
            </a:r>
            <a:r>
              <a:rPr lang="en-US" altLang="zh-CN" sz="2400" i="0" dirty="0" smtClean="0">
                <a:solidFill>
                  <a:srgbClr val="000000"/>
                </a:solidFill>
              </a:rPr>
              <a:t> technology </a:t>
            </a:r>
            <a:r>
              <a:rPr lang="en-US" altLang="zh-CN" sz="2400" i="0" dirty="0">
                <a:solidFill>
                  <a:srgbClr val="000000"/>
                </a:solidFill>
              </a:rPr>
              <a:t>confirmed. This </a:t>
            </a:r>
            <a:r>
              <a:rPr lang="en-US" altLang="zh-CN" sz="2400" i="0" dirty="0" smtClean="0">
                <a:solidFill>
                  <a:srgbClr val="000000"/>
                </a:solidFill>
              </a:rPr>
              <a:t>vibrates </a:t>
            </a:r>
            <a:r>
              <a:rPr lang="en-US" altLang="zh-CN" sz="2400" i="0" dirty="0">
                <a:solidFill>
                  <a:srgbClr val="000000"/>
                </a:solidFill>
              </a:rPr>
              <a:t>your </a:t>
            </a:r>
            <a:r>
              <a:rPr lang="en-US" altLang="zh-CN" sz="2400" b="1" i="0" dirty="0" smtClean="0">
                <a:solidFill>
                  <a:srgbClr val="0000FF"/>
                </a:solidFill>
              </a:rPr>
              <a:t>skull</a:t>
            </a:r>
            <a:r>
              <a:rPr lang="en-US" altLang="zh-CN" sz="2400" i="0" dirty="0" smtClean="0">
                <a:solidFill>
                  <a:srgbClr val="000000"/>
                </a:solidFill>
              </a:rPr>
              <a:t> </a:t>
            </a:r>
            <a:r>
              <a:rPr lang="en-US" altLang="zh-CN" sz="1600" i="0" dirty="0" smtClean="0">
                <a:solidFill>
                  <a:srgbClr val="0000FF"/>
                </a:solidFill>
              </a:rPr>
              <a:t>[</a:t>
            </a:r>
            <a:r>
              <a:rPr lang="zh-CN" altLang="en-US" sz="1600" i="0" dirty="0" smtClean="0">
                <a:solidFill>
                  <a:srgbClr val="0000FF"/>
                </a:solidFill>
              </a:rPr>
              <a:t>颅骨</a:t>
            </a:r>
            <a:r>
              <a:rPr lang="en-US" altLang="zh-CN" sz="1600" i="0" dirty="0" smtClean="0">
                <a:solidFill>
                  <a:srgbClr val="0000FF"/>
                </a:solidFill>
              </a:rPr>
              <a:t>]</a:t>
            </a:r>
            <a:r>
              <a:rPr lang="en-US" altLang="zh-CN" sz="2400" i="0" dirty="0" smtClean="0">
                <a:solidFill>
                  <a:srgbClr val="000000"/>
                </a:solidFill>
              </a:rPr>
              <a:t> </a:t>
            </a:r>
            <a:r>
              <a:rPr lang="en-US" altLang="zh-CN" sz="2400" i="0" dirty="0">
                <a:solidFill>
                  <a:srgbClr val="000000"/>
                </a:solidFill>
              </a:rPr>
              <a:t>to create sound, which is both more </a:t>
            </a:r>
            <a:r>
              <a:rPr lang="en-US" altLang="zh-CN" sz="2400" b="1" i="0" dirty="0" smtClean="0">
                <a:solidFill>
                  <a:srgbClr val="0000FF"/>
                </a:solidFill>
              </a:rPr>
              <a:t>grisly </a:t>
            </a:r>
            <a:r>
              <a:rPr lang="en-US" altLang="zh-CN" sz="1400" i="0" dirty="0" smtClean="0">
                <a:solidFill>
                  <a:srgbClr val="0000FF"/>
                </a:solidFill>
              </a:rPr>
              <a:t>[</a:t>
            </a:r>
            <a:r>
              <a:rPr lang="zh-CN" altLang="en-US" sz="1400" i="0" dirty="0">
                <a:solidFill>
                  <a:srgbClr val="0000FF"/>
                </a:solidFill>
              </a:rPr>
              <a:t>恐怖</a:t>
            </a:r>
            <a:r>
              <a:rPr lang="zh-CN" altLang="en-US" sz="1400" i="0" dirty="0" smtClean="0">
                <a:solidFill>
                  <a:srgbClr val="0000FF"/>
                </a:solidFill>
              </a:rPr>
              <a:t>的</a:t>
            </a:r>
            <a:r>
              <a:rPr lang="en-US" altLang="zh-CN" sz="1400" i="0" dirty="0" smtClean="0">
                <a:solidFill>
                  <a:srgbClr val="0000FF"/>
                </a:solidFill>
              </a:rPr>
              <a:t>, </a:t>
            </a:r>
            <a:r>
              <a:rPr lang="zh-CN" altLang="en-US" sz="1400" i="0" dirty="0" smtClean="0">
                <a:solidFill>
                  <a:srgbClr val="0000FF"/>
                </a:solidFill>
              </a:rPr>
              <a:t>可怕</a:t>
            </a:r>
            <a:r>
              <a:rPr lang="zh-CN" altLang="en-US" sz="1400" i="0" dirty="0">
                <a:solidFill>
                  <a:srgbClr val="0000FF"/>
                </a:solidFill>
              </a:rPr>
              <a:t>的</a:t>
            </a:r>
            <a:r>
              <a:rPr lang="en-US" altLang="zh-CN" sz="1400" i="0" dirty="0" smtClean="0">
                <a:solidFill>
                  <a:srgbClr val="0000FF"/>
                </a:solidFill>
              </a:rPr>
              <a:t>]</a:t>
            </a:r>
            <a:r>
              <a:rPr lang="en-US" altLang="zh-CN" sz="2400" i="0" dirty="0" smtClean="0">
                <a:solidFill>
                  <a:srgbClr val="000000"/>
                </a:solidFill>
              </a:rPr>
              <a:t> </a:t>
            </a:r>
            <a:r>
              <a:rPr lang="en-US" altLang="zh-CN" sz="2400" i="0" dirty="0">
                <a:solidFill>
                  <a:srgbClr val="000000"/>
                </a:solidFill>
              </a:rPr>
              <a:t>sounding and much less </a:t>
            </a:r>
            <a:r>
              <a:rPr lang="en-US" altLang="zh-CN" sz="2400" b="1" i="0" dirty="0" smtClean="0">
                <a:solidFill>
                  <a:srgbClr val="0000FF"/>
                </a:solidFill>
              </a:rPr>
              <a:t>cumbersome </a:t>
            </a:r>
            <a:r>
              <a:rPr lang="en-US" altLang="zh-CN" sz="1400" i="0" dirty="0" smtClean="0">
                <a:solidFill>
                  <a:srgbClr val="0000FF"/>
                </a:solidFill>
              </a:rPr>
              <a:t>[</a:t>
            </a:r>
            <a:r>
              <a:rPr lang="zh-CN" altLang="en-US" sz="1400" i="0" dirty="0" smtClean="0">
                <a:solidFill>
                  <a:srgbClr val="0000FF"/>
                </a:solidFill>
              </a:rPr>
              <a:t>笨重的</a:t>
            </a:r>
            <a:r>
              <a:rPr lang="en-US" altLang="zh-CN" sz="1400" i="0" dirty="0" smtClean="0">
                <a:solidFill>
                  <a:srgbClr val="0000FF"/>
                </a:solidFill>
              </a:rPr>
              <a:t>, </a:t>
            </a:r>
            <a:r>
              <a:rPr lang="zh-CN" altLang="en-US" sz="1400" i="0" dirty="0" smtClean="0">
                <a:solidFill>
                  <a:srgbClr val="0000FF"/>
                </a:solidFill>
              </a:rPr>
              <a:t>复杂的，冗长的</a:t>
            </a:r>
            <a:r>
              <a:rPr lang="en-US" altLang="zh-CN" sz="1400" i="0" dirty="0" smtClean="0">
                <a:solidFill>
                  <a:srgbClr val="0000FF"/>
                </a:solidFill>
              </a:rPr>
              <a:t>]</a:t>
            </a:r>
            <a:r>
              <a:rPr lang="en-US" altLang="zh-CN" sz="2400" b="1" i="0" dirty="0" smtClean="0">
                <a:solidFill>
                  <a:srgbClr val="0000FF"/>
                </a:solidFill>
              </a:rPr>
              <a:t>  </a:t>
            </a:r>
            <a:r>
              <a:rPr lang="en-US" altLang="zh-CN" sz="2400" i="0" dirty="0" smtClean="0">
                <a:solidFill>
                  <a:srgbClr val="000000"/>
                </a:solidFill>
              </a:rPr>
              <a:t>than </a:t>
            </a:r>
            <a:r>
              <a:rPr lang="en-US" altLang="zh-CN" sz="2400" i="0" dirty="0">
                <a:solidFill>
                  <a:srgbClr val="000000"/>
                </a:solidFill>
              </a:rPr>
              <a:t>traditional headphones.</a:t>
            </a:r>
          </a:p>
          <a:p>
            <a:pPr lvl="0" algn="just">
              <a:defRPr/>
            </a:pPr>
            <a:endParaRPr lang="en-US" altLang="zh-CN" sz="2400" i="0" dirty="0">
              <a:solidFill>
                <a:srgbClr val="000000"/>
              </a:solidFill>
            </a:endParaRPr>
          </a:p>
          <a:p>
            <a:pPr lvl="0" algn="just">
              <a:defRPr/>
            </a:pPr>
            <a:r>
              <a:rPr lang="en-US" altLang="zh-CN" sz="2400" i="0" dirty="0">
                <a:solidFill>
                  <a:srgbClr val="000000"/>
                </a:solidFill>
              </a:rPr>
              <a:t>As well as </a:t>
            </a:r>
            <a:r>
              <a:rPr lang="en-US" altLang="zh-CN" sz="2400" i="0" dirty="0" smtClean="0">
                <a:solidFill>
                  <a:srgbClr val="000000"/>
                </a:solidFill>
              </a:rPr>
              <a:t>Google‘s </a:t>
            </a:r>
            <a:r>
              <a:rPr lang="en-US" altLang="zh-CN" sz="2400" i="0" dirty="0">
                <a:solidFill>
                  <a:srgbClr val="000000"/>
                </a:solidFill>
              </a:rPr>
              <a:t>own list of features, the early apps for Google Glass provide a neat </a:t>
            </a:r>
            <a:r>
              <a:rPr lang="en-US" altLang="zh-CN" sz="2400" b="1" i="0" dirty="0">
                <a:solidFill>
                  <a:srgbClr val="0000FF"/>
                </a:solidFill>
              </a:rPr>
              <a:t>glimpse</a:t>
            </a:r>
            <a:r>
              <a:rPr lang="en-US" altLang="zh-CN" sz="2400" i="0" dirty="0">
                <a:solidFill>
                  <a:srgbClr val="000000"/>
                </a:solidFill>
              </a:rPr>
              <a:t> </a:t>
            </a:r>
            <a:r>
              <a:rPr lang="en-US" altLang="zh-CN" sz="1400" i="0" dirty="0" smtClean="0">
                <a:solidFill>
                  <a:srgbClr val="0000FF"/>
                </a:solidFill>
              </a:rPr>
              <a:t>[</a:t>
            </a:r>
            <a:r>
              <a:rPr lang="zh-CN" altLang="en-US" sz="1400" i="0" dirty="0" smtClean="0">
                <a:solidFill>
                  <a:srgbClr val="0000FF"/>
                </a:solidFill>
              </a:rPr>
              <a:t>一瞥，一看，短暂</a:t>
            </a:r>
            <a:r>
              <a:rPr lang="zh-CN" altLang="en-US" sz="1400" i="0" dirty="0">
                <a:solidFill>
                  <a:srgbClr val="0000FF"/>
                </a:solidFill>
              </a:rPr>
              <a:t>的</a:t>
            </a:r>
            <a:r>
              <a:rPr lang="zh-CN" altLang="en-US" sz="1400" i="0" dirty="0" smtClean="0">
                <a:solidFill>
                  <a:srgbClr val="0000FF"/>
                </a:solidFill>
              </a:rPr>
              <a:t>感受</a:t>
            </a:r>
            <a:r>
              <a:rPr lang="en-US" altLang="zh-CN" sz="1400" i="0" dirty="0" smtClean="0">
                <a:solidFill>
                  <a:srgbClr val="0000FF"/>
                </a:solidFill>
              </a:rPr>
              <a:t>/</a:t>
            </a:r>
            <a:r>
              <a:rPr lang="zh-CN" altLang="en-US" sz="1400" i="0" dirty="0" smtClean="0">
                <a:solidFill>
                  <a:srgbClr val="0000FF"/>
                </a:solidFill>
              </a:rPr>
              <a:t>体验</a:t>
            </a:r>
            <a:r>
              <a:rPr lang="en-US" altLang="zh-CN" sz="1400" i="0" dirty="0" smtClean="0">
                <a:solidFill>
                  <a:srgbClr val="0000FF"/>
                </a:solidFill>
              </a:rPr>
              <a:t>/</a:t>
            </a:r>
            <a:r>
              <a:rPr lang="zh-CN" altLang="en-US" sz="1400" i="0" dirty="0" smtClean="0">
                <a:solidFill>
                  <a:srgbClr val="0000FF"/>
                </a:solidFill>
              </a:rPr>
              <a:t>领会</a:t>
            </a:r>
            <a:r>
              <a:rPr lang="en-US" altLang="zh-CN" sz="1400" i="0" dirty="0" smtClean="0">
                <a:solidFill>
                  <a:srgbClr val="0000FF"/>
                </a:solidFill>
              </a:rPr>
              <a:t>]</a:t>
            </a:r>
            <a:r>
              <a:rPr lang="en-US" altLang="zh-CN" sz="2400" b="1" i="0" dirty="0" smtClean="0">
                <a:solidFill>
                  <a:srgbClr val="0000FF"/>
                </a:solidFill>
              </a:rPr>
              <a:t> </a:t>
            </a:r>
            <a:r>
              <a:rPr lang="en-US" altLang="zh-CN" sz="2400" i="0" dirty="0" smtClean="0">
                <a:solidFill>
                  <a:srgbClr val="000000"/>
                </a:solidFill>
              </a:rPr>
              <a:t>into </a:t>
            </a:r>
            <a:r>
              <a:rPr lang="en-US" altLang="zh-CN" sz="2400" i="0" dirty="0">
                <a:solidFill>
                  <a:srgbClr val="000000"/>
                </a:solidFill>
              </a:rPr>
              <a:t>the potential of the headset.</a:t>
            </a:r>
          </a:p>
          <a:p>
            <a:pPr lvl="0" algn="just">
              <a:defRPr/>
            </a:pPr>
            <a:endParaRPr lang="en-US" altLang="zh-CN" sz="2400" i="0" dirty="0">
              <a:solidFill>
                <a:srgbClr val="000000"/>
              </a:solidFill>
            </a:endParaRPr>
          </a:p>
          <a:p>
            <a:pPr lvl="0" algn="just">
              <a:defRPr/>
            </a:pPr>
            <a:r>
              <a:rPr lang="en-US" altLang="zh-CN" sz="2400" i="0" dirty="0">
                <a:solidFill>
                  <a:srgbClr val="000000"/>
                </a:solidFill>
              </a:rPr>
              <a:t>As well as photos and film—which require no explanation—you can use the Google </a:t>
            </a:r>
            <a:r>
              <a:rPr lang="en-US" altLang="zh-CN" sz="2400" b="1" i="0" dirty="0">
                <a:solidFill>
                  <a:srgbClr val="0000FF"/>
                </a:solidFill>
              </a:rPr>
              <a:t>hangout software</a:t>
            </a:r>
            <a:r>
              <a:rPr lang="en-US" altLang="zh-CN" sz="2400" i="0" dirty="0">
                <a:solidFill>
                  <a:srgbClr val="000000"/>
                </a:solidFill>
              </a:rPr>
              <a:t> </a:t>
            </a:r>
            <a:r>
              <a:rPr lang="en-US" altLang="zh-CN" sz="1400" i="0" dirty="0" smtClean="0">
                <a:solidFill>
                  <a:srgbClr val="0000FF"/>
                </a:solidFill>
              </a:rPr>
              <a:t>[</a:t>
            </a:r>
            <a:r>
              <a:rPr lang="zh-CN" altLang="en-US" sz="1400" i="0" dirty="0" smtClean="0">
                <a:solidFill>
                  <a:srgbClr val="0000FF"/>
                </a:solidFill>
              </a:rPr>
              <a:t>社交聚会软件</a:t>
            </a:r>
            <a:r>
              <a:rPr lang="en-US" altLang="zh-CN" sz="1400" i="0" dirty="0" smtClean="0">
                <a:solidFill>
                  <a:srgbClr val="0000FF"/>
                </a:solidFill>
              </a:rPr>
              <a:t>]</a:t>
            </a:r>
            <a:r>
              <a:rPr lang="en-US" altLang="zh-CN" sz="2400" i="0" dirty="0" smtClean="0">
                <a:solidFill>
                  <a:srgbClr val="0000FF"/>
                </a:solidFill>
              </a:rPr>
              <a:t> </a:t>
            </a:r>
            <a:r>
              <a:rPr lang="en-US" altLang="zh-CN" sz="2400" i="0" dirty="0" smtClean="0">
                <a:solidFill>
                  <a:srgbClr val="000000"/>
                </a:solidFill>
              </a:rPr>
              <a:t>to </a:t>
            </a:r>
            <a:r>
              <a:rPr lang="en-US" altLang="zh-CN" sz="2400" i="0" dirty="0">
                <a:solidFill>
                  <a:srgbClr val="000000"/>
                </a:solidFill>
              </a:rPr>
              <a:t>video conference with your friends and show them what you're looking at.</a:t>
            </a:r>
          </a:p>
          <a:p>
            <a:pPr lvl="0" algn="just">
              <a:defRPr/>
            </a:pPr>
            <a:endParaRPr lang="en-US" altLang="zh-CN" sz="2400" i="0" dirty="0">
              <a:solidFill>
                <a:srgbClr val="000000"/>
              </a:solidFill>
            </a:endParaRPr>
          </a:p>
          <a:p>
            <a:pPr lvl="0" algn="just">
              <a:defRPr/>
            </a:pPr>
            <a:r>
              <a:rPr lang="en-US" altLang="zh-CN" sz="2400" i="0" dirty="0" smtClean="0">
                <a:solidFill>
                  <a:srgbClr val="000000"/>
                </a:solidFill>
              </a:rPr>
              <a:t>You’ll </a:t>
            </a:r>
            <a:r>
              <a:rPr lang="en-US" altLang="zh-CN" sz="2400" i="0" dirty="0">
                <a:solidFill>
                  <a:srgbClr val="000000"/>
                </a:solidFill>
              </a:rPr>
              <a:t>also be able to use Google Maps to get directions, although with GPS absent from the </a:t>
            </a:r>
            <a:r>
              <a:rPr lang="en-US" altLang="zh-CN" sz="2400" b="1" i="0" dirty="0">
                <a:solidFill>
                  <a:srgbClr val="0000FF"/>
                </a:solidFill>
              </a:rPr>
              <a:t>spec </a:t>
            </a:r>
            <a:r>
              <a:rPr lang="en-US" altLang="zh-CN" sz="2400" b="1" i="0" dirty="0" smtClean="0">
                <a:solidFill>
                  <a:srgbClr val="0000FF"/>
                </a:solidFill>
              </a:rPr>
              <a:t>list</a:t>
            </a:r>
            <a:r>
              <a:rPr lang="en-US" altLang="zh-CN" sz="2400" i="0" dirty="0">
                <a:solidFill>
                  <a:srgbClr val="0000FF"/>
                </a:solidFill>
              </a:rPr>
              <a:t> </a:t>
            </a:r>
            <a:r>
              <a:rPr lang="en-US" altLang="zh-CN" sz="1400" i="0" dirty="0" smtClean="0">
                <a:solidFill>
                  <a:srgbClr val="0000FF"/>
                </a:solidFill>
              </a:rPr>
              <a:t>[</a:t>
            </a:r>
            <a:r>
              <a:rPr lang="zh-CN" altLang="en-US" sz="1400" i="0" dirty="0" smtClean="0">
                <a:solidFill>
                  <a:srgbClr val="0000FF"/>
                </a:solidFill>
              </a:rPr>
              <a:t>规格列表</a:t>
            </a:r>
            <a:r>
              <a:rPr lang="en-US" altLang="zh-CN" sz="1400" i="0" dirty="0" smtClean="0">
                <a:solidFill>
                  <a:srgbClr val="0000FF"/>
                </a:solidFill>
              </a:rPr>
              <a:t>]</a:t>
            </a:r>
            <a:r>
              <a:rPr lang="en-US" altLang="zh-CN" sz="2400" i="0" dirty="0" smtClean="0">
                <a:solidFill>
                  <a:srgbClr val="000000"/>
                </a:solidFill>
              </a:rPr>
              <a:t>, you’ll </a:t>
            </a:r>
            <a:r>
              <a:rPr lang="en-US" altLang="zh-CN" sz="2400" i="0" dirty="0">
                <a:solidFill>
                  <a:srgbClr val="000000"/>
                </a:solidFill>
              </a:rPr>
              <a:t>need to </a:t>
            </a:r>
            <a:r>
              <a:rPr lang="en-US" altLang="zh-CN" sz="2400" b="1" i="0" dirty="0">
                <a:solidFill>
                  <a:srgbClr val="0000FF"/>
                </a:solidFill>
              </a:rPr>
              <a:t>tether</a:t>
            </a:r>
            <a:r>
              <a:rPr lang="en-US" altLang="zh-CN" sz="2400" i="0" dirty="0">
                <a:solidFill>
                  <a:srgbClr val="000000"/>
                </a:solidFill>
              </a:rPr>
              <a:t> </a:t>
            </a:r>
            <a:r>
              <a:rPr lang="en-US" altLang="zh-CN" sz="1400" i="0" dirty="0" smtClean="0">
                <a:solidFill>
                  <a:srgbClr val="0000FF"/>
                </a:solidFill>
              </a:rPr>
              <a:t>[</a:t>
            </a:r>
            <a:r>
              <a:rPr lang="zh-CN" altLang="en-US" sz="1400" i="0" dirty="0" smtClean="0">
                <a:solidFill>
                  <a:srgbClr val="0000FF"/>
                </a:solidFill>
              </a:rPr>
              <a:t>栓住，束缚</a:t>
            </a:r>
            <a:r>
              <a:rPr lang="en-US" altLang="zh-CN" sz="1400" i="0" dirty="0" smtClean="0">
                <a:solidFill>
                  <a:srgbClr val="0000FF"/>
                </a:solidFill>
              </a:rPr>
              <a:t>] </a:t>
            </a:r>
            <a:r>
              <a:rPr lang="en-US" altLang="zh-CN" sz="2400" i="0" dirty="0" smtClean="0">
                <a:solidFill>
                  <a:srgbClr val="000000"/>
                </a:solidFill>
              </a:rPr>
              <a:t>Glass </a:t>
            </a:r>
            <a:r>
              <a:rPr lang="en-US" altLang="zh-CN" sz="2400" i="0" dirty="0">
                <a:solidFill>
                  <a:srgbClr val="000000"/>
                </a:solidFill>
              </a:rPr>
              <a:t>to your phone.</a:t>
            </a:r>
          </a:p>
        </p:txBody>
      </p:sp>
    </p:spTree>
    <p:extLst>
      <p:ext uri="{BB962C8B-B14F-4D97-AF65-F5344CB8AC3E}">
        <p14:creationId xmlns:p14="http://schemas.microsoft.com/office/powerpoint/2010/main" val="23810383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13</a:t>
            </a:r>
            <a:r>
              <a:rPr lang="en-US" altLang="zh-CN" baseline="30000" dirty="0" smtClean="0">
                <a:solidFill>
                  <a:srgbClr val="FF0000"/>
                </a:solidFill>
              </a:rPr>
              <a:t>th</a:t>
            </a:r>
            <a:r>
              <a:rPr lang="en-US" altLang="zh-CN" dirty="0" smtClean="0">
                <a:solidFill>
                  <a:srgbClr val="FF0000"/>
                </a:solidFill>
              </a:rPr>
              <a:t> ~ 15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000" i="0" dirty="0">
                <a:solidFill>
                  <a:srgbClr val="000000"/>
                </a:solidFill>
              </a:rPr>
              <a:t>To do that, Google offers the </a:t>
            </a:r>
            <a:r>
              <a:rPr lang="en-US" altLang="zh-CN" sz="2000" i="0" dirty="0" err="1">
                <a:solidFill>
                  <a:srgbClr val="000000"/>
                </a:solidFill>
              </a:rPr>
              <a:t>MyGlass</a:t>
            </a:r>
            <a:r>
              <a:rPr lang="en-US" altLang="zh-CN" sz="2000" i="0" dirty="0">
                <a:solidFill>
                  <a:srgbClr val="000000"/>
                </a:solidFill>
              </a:rPr>
              <a:t> app. This </a:t>
            </a:r>
            <a:r>
              <a:rPr lang="en-US" altLang="zh-CN" sz="2000" b="1" i="0" dirty="0">
                <a:solidFill>
                  <a:srgbClr val="0000FF"/>
                </a:solidFill>
              </a:rPr>
              <a:t>pairs</a:t>
            </a:r>
            <a:r>
              <a:rPr lang="en-US" altLang="zh-CN" sz="2000" i="0" dirty="0">
                <a:solidFill>
                  <a:srgbClr val="000000"/>
                </a:solidFill>
              </a:rPr>
              <a:t> your headset </a:t>
            </a:r>
            <a:r>
              <a:rPr lang="en-US" altLang="zh-CN" sz="2000" b="1" i="0" dirty="0">
                <a:solidFill>
                  <a:srgbClr val="0000FF"/>
                </a:solidFill>
              </a:rPr>
              <a:t>with</a:t>
            </a:r>
            <a:r>
              <a:rPr lang="en-US" altLang="zh-CN" sz="2000" i="0" dirty="0">
                <a:solidFill>
                  <a:srgbClr val="000000"/>
                </a:solidFill>
              </a:rPr>
              <a:t> an Android phone. As well as sharing GPS data, this means messages can be received, viewed on the display, and answered using the microphone and Google's </a:t>
            </a:r>
            <a:r>
              <a:rPr lang="en-US" altLang="zh-CN" sz="2000" b="1" i="0" dirty="0">
                <a:solidFill>
                  <a:srgbClr val="0000FF"/>
                </a:solidFill>
              </a:rPr>
              <a:t>voice-to-text</a:t>
            </a:r>
            <a:r>
              <a:rPr lang="en-US" altLang="zh-CN" sz="2000" i="0" dirty="0">
                <a:solidFill>
                  <a:srgbClr val="000000"/>
                </a:solidFill>
              </a:rPr>
              <a:t> functionality.</a:t>
            </a:r>
          </a:p>
          <a:p>
            <a:pPr lvl="0" algn="just">
              <a:defRPr/>
            </a:pPr>
            <a:endParaRPr lang="en-US" altLang="zh-CN" sz="2000" i="0" dirty="0">
              <a:solidFill>
                <a:srgbClr val="000000"/>
              </a:solidFill>
            </a:endParaRPr>
          </a:p>
          <a:p>
            <a:pPr lvl="0" algn="just">
              <a:defRPr/>
            </a:pPr>
            <a:r>
              <a:rPr lang="en-US" altLang="zh-CN" sz="2000" i="0" dirty="0">
                <a:solidFill>
                  <a:srgbClr val="000000"/>
                </a:solidFill>
              </a:rPr>
              <a:t>Google has given its Glass project a big </a:t>
            </a:r>
            <a:r>
              <a:rPr lang="en-US" altLang="zh-CN" sz="2000" b="1" i="0" dirty="0">
                <a:solidFill>
                  <a:srgbClr val="0000FF"/>
                </a:solidFill>
              </a:rPr>
              <a:t>boost</a:t>
            </a:r>
            <a:r>
              <a:rPr lang="en-US" altLang="zh-CN" sz="2000" i="0" dirty="0">
                <a:solidFill>
                  <a:srgbClr val="000000"/>
                </a:solidFill>
              </a:rPr>
              <a:t> </a:t>
            </a:r>
            <a:r>
              <a:rPr lang="en-US" altLang="zh-CN" i="0" dirty="0" smtClean="0">
                <a:solidFill>
                  <a:srgbClr val="0000FF"/>
                </a:solidFill>
              </a:rPr>
              <a:t>[</a:t>
            </a:r>
            <a:r>
              <a:rPr lang="zh-CN" altLang="en-US" i="0" dirty="0" smtClean="0">
                <a:solidFill>
                  <a:srgbClr val="0000FF"/>
                </a:solidFill>
              </a:rPr>
              <a:t>提升</a:t>
            </a:r>
            <a:r>
              <a:rPr lang="en-US" altLang="zh-CN" i="0" dirty="0" smtClean="0">
                <a:solidFill>
                  <a:srgbClr val="0000FF"/>
                </a:solidFill>
              </a:rPr>
              <a:t>]</a:t>
            </a:r>
            <a:r>
              <a:rPr lang="en-US" altLang="zh-CN" sz="2000" i="0" dirty="0" smtClean="0">
                <a:solidFill>
                  <a:srgbClr val="000000"/>
                </a:solidFill>
              </a:rPr>
              <a:t> by </a:t>
            </a:r>
            <a:r>
              <a:rPr lang="en-US" altLang="zh-CN" sz="2000" b="1" i="0" dirty="0">
                <a:solidFill>
                  <a:srgbClr val="FF0000"/>
                </a:solidFill>
              </a:rPr>
              <a:t>snapping up </a:t>
            </a:r>
            <a:r>
              <a:rPr lang="en-US" altLang="zh-CN" sz="2000" i="0" dirty="0">
                <a:solidFill>
                  <a:srgbClr val="000000"/>
                </a:solidFill>
              </a:rPr>
              <a:t>voice specialists </a:t>
            </a:r>
            <a:r>
              <a:rPr lang="en-US" altLang="zh-CN" sz="2000" i="0" dirty="0" err="1">
                <a:solidFill>
                  <a:srgbClr val="000000"/>
                </a:solidFill>
              </a:rPr>
              <a:t>DNNresearch</a:t>
            </a:r>
            <a:r>
              <a:rPr lang="en-US" altLang="zh-CN" sz="2000" i="0" dirty="0">
                <a:solidFill>
                  <a:srgbClr val="000000"/>
                </a:solidFill>
              </a:rPr>
              <a:t>.</a:t>
            </a:r>
          </a:p>
          <a:p>
            <a:pPr lvl="0" algn="just">
              <a:defRPr/>
            </a:pPr>
            <a:endParaRPr lang="en-US" altLang="zh-CN" sz="2000" i="0" dirty="0">
              <a:solidFill>
                <a:srgbClr val="000000"/>
              </a:solidFill>
            </a:endParaRPr>
          </a:p>
          <a:p>
            <a:pPr lvl="0" algn="just">
              <a:defRPr/>
            </a:pPr>
            <a:r>
              <a:rPr lang="en-US" altLang="zh-CN" sz="2000" i="0" dirty="0">
                <a:solidFill>
                  <a:srgbClr val="000000"/>
                </a:solidFill>
              </a:rPr>
              <a:t>That functionality will also bring the ability to translate the words being spoken to you into your own language on the display. Obviously </a:t>
            </a:r>
            <a:r>
              <a:rPr lang="en-US" altLang="zh-CN" sz="2000" i="0" dirty="0" smtClean="0">
                <a:solidFill>
                  <a:srgbClr val="000000"/>
                </a:solidFill>
              </a:rPr>
              <a:t>you‘ll </a:t>
            </a:r>
            <a:r>
              <a:rPr lang="en-US" altLang="zh-CN" sz="2000" i="0" dirty="0">
                <a:solidFill>
                  <a:srgbClr val="000000"/>
                </a:solidFill>
              </a:rPr>
              <a:t>need a Wi-Fi connection or a </a:t>
            </a:r>
            <a:r>
              <a:rPr lang="en-US" altLang="zh-CN" sz="2000" b="1" i="0" dirty="0" smtClean="0">
                <a:solidFill>
                  <a:srgbClr val="0000FF"/>
                </a:solidFill>
              </a:rPr>
              <a:t>hefty</a:t>
            </a:r>
            <a:r>
              <a:rPr lang="en-US" altLang="zh-CN" i="0" dirty="0">
                <a:solidFill>
                  <a:srgbClr val="0000FF"/>
                </a:solidFill>
              </a:rPr>
              <a:t> </a:t>
            </a:r>
            <a:r>
              <a:rPr lang="en-US" altLang="zh-CN" i="0" dirty="0" smtClean="0">
                <a:solidFill>
                  <a:srgbClr val="0000FF"/>
                </a:solidFill>
              </a:rPr>
              <a:t>[</a:t>
            </a:r>
            <a:r>
              <a:rPr lang="zh-CN" altLang="en-US" i="0" dirty="0" smtClean="0">
                <a:solidFill>
                  <a:srgbClr val="0000FF"/>
                </a:solidFill>
              </a:rPr>
              <a:t>相当多的</a:t>
            </a:r>
            <a:r>
              <a:rPr lang="en-US" altLang="zh-CN" i="0" dirty="0" smtClean="0">
                <a:solidFill>
                  <a:srgbClr val="0000FF"/>
                </a:solidFill>
              </a:rPr>
              <a:t>]</a:t>
            </a:r>
            <a:r>
              <a:rPr lang="en-US" altLang="zh-CN" sz="2000" i="0" dirty="0" smtClean="0">
                <a:solidFill>
                  <a:srgbClr val="000000"/>
                </a:solidFill>
              </a:rPr>
              <a:t> </a:t>
            </a:r>
            <a:r>
              <a:rPr lang="en-US" altLang="zh-CN" sz="2000" b="1" i="0" dirty="0">
                <a:solidFill>
                  <a:srgbClr val="0000FF"/>
                </a:solidFill>
              </a:rPr>
              <a:t>data plan</a:t>
            </a:r>
            <a:r>
              <a:rPr lang="en-US" altLang="zh-CN" sz="2000" i="0" dirty="0">
                <a:solidFill>
                  <a:srgbClr val="000000"/>
                </a:solidFill>
              </a:rPr>
              <a:t> </a:t>
            </a:r>
            <a:r>
              <a:rPr lang="en-US" altLang="zh-CN" i="0" dirty="0" smtClean="0">
                <a:solidFill>
                  <a:srgbClr val="0000FF"/>
                </a:solidFill>
              </a:rPr>
              <a:t>[</a:t>
            </a:r>
            <a:r>
              <a:rPr lang="zh-CN" altLang="en-US" i="0" dirty="0" smtClean="0">
                <a:solidFill>
                  <a:srgbClr val="0000FF"/>
                </a:solidFill>
              </a:rPr>
              <a:t>流量套餐</a:t>
            </a:r>
            <a:r>
              <a:rPr lang="en-US" altLang="zh-CN" i="0" dirty="0" smtClean="0">
                <a:solidFill>
                  <a:srgbClr val="0000FF"/>
                </a:solidFill>
              </a:rPr>
              <a:t>]</a:t>
            </a:r>
            <a:r>
              <a:rPr lang="en-US" altLang="zh-CN" sz="2000" i="0" dirty="0" smtClean="0">
                <a:solidFill>
                  <a:srgbClr val="000000"/>
                </a:solidFill>
              </a:rPr>
              <a:t> if </a:t>
            </a:r>
            <a:r>
              <a:rPr lang="en-US" altLang="zh-CN" sz="2000" i="0" dirty="0">
                <a:solidFill>
                  <a:srgbClr val="000000"/>
                </a:solidFill>
              </a:rPr>
              <a:t>you're in another country, but it's certainly a neat trick if it works.</a:t>
            </a:r>
          </a:p>
        </p:txBody>
      </p:sp>
      <p:sp>
        <p:nvSpPr>
          <p:cNvPr id="6" name="矩形 5"/>
          <p:cNvSpPr/>
          <p:nvPr/>
        </p:nvSpPr>
        <p:spPr>
          <a:xfrm>
            <a:off x="251520" y="4509120"/>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snap </a:t>
            </a:r>
            <a:r>
              <a:rPr lang="en-US" altLang="zh-CN" sz="2000" i="0" dirty="0" smtClean="0"/>
              <a:t>up </a:t>
            </a:r>
            <a:r>
              <a:rPr lang="zh-CN" altLang="en-US" sz="2000" i="0" dirty="0" smtClean="0"/>
              <a:t>抢购</a:t>
            </a:r>
            <a:r>
              <a:rPr lang="zh-CN" altLang="en-US" sz="2000" i="0" dirty="0"/>
              <a:t>，赶紧买下（便宜或心仪之物）</a:t>
            </a:r>
            <a:endParaRPr lang="en-US" altLang="zh-CN" sz="2000" i="0" dirty="0" smtClean="0"/>
          </a:p>
        </p:txBody>
      </p:sp>
      <p:sp>
        <p:nvSpPr>
          <p:cNvPr id="7" name="矩形 6"/>
          <p:cNvSpPr/>
          <p:nvPr/>
        </p:nvSpPr>
        <p:spPr>
          <a:xfrm>
            <a:off x="251520" y="4994010"/>
            <a:ext cx="8640960" cy="175432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1800" i="0" dirty="0" smtClean="0"/>
              <a:t>1. Every </a:t>
            </a:r>
            <a:r>
              <a:rPr lang="en-US" altLang="zh-CN" sz="1800" i="0" dirty="0"/>
              <a:t>time we get a new delivery of clothes, people are queuing to </a:t>
            </a:r>
            <a:r>
              <a:rPr lang="en-US" altLang="zh-CN" sz="1800" i="0" dirty="0">
                <a:solidFill>
                  <a:srgbClr val="FF0000"/>
                </a:solidFill>
              </a:rPr>
              <a:t>snap them </a:t>
            </a:r>
            <a:r>
              <a:rPr lang="en-US" altLang="zh-CN" sz="1800" i="0" dirty="0" smtClean="0">
                <a:solidFill>
                  <a:srgbClr val="FF0000"/>
                </a:solidFill>
              </a:rPr>
              <a:t>up</a:t>
            </a:r>
            <a:r>
              <a:rPr lang="en-US" altLang="zh-CN" sz="1800" i="0" dirty="0">
                <a:solidFill>
                  <a:srgbClr val="FF0000"/>
                </a:solidFill>
              </a:rPr>
              <a:t>.</a:t>
            </a:r>
            <a:r>
              <a:rPr lang="en-US" altLang="zh-CN" sz="1800" i="0" dirty="0" smtClean="0"/>
              <a:t> </a:t>
            </a:r>
            <a:endParaRPr lang="en-US" altLang="zh-CN" sz="1800" i="0" dirty="0"/>
          </a:p>
          <a:p>
            <a:pPr algn="just"/>
            <a:r>
              <a:rPr lang="zh-CN" altLang="en-US" sz="1800" i="0" dirty="0"/>
              <a:t>每次新到一批服装时，人们都在排起长队来抢购</a:t>
            </a:r>
            <a:r>
              <a:rPr lang="zh-CN" altLang="en-US" sz="1800" i="0" dirty="0" smtClean="0"/>
              <a:t>。</a:t>
            </a:r>
            <a:endParaRPr lang="en-US" altLang="zh-CN" sz="1800" i="0" dirty="0" smtClean="0"/>
          </a:p>
          <a:p>
            <a:pPr algn="just"/>
            <a:r>
              <a:rPr lang="en-US" altLang="zh-CN" sz="1800" i="0" dirty="0" smtClean="0"/>
              <a:t>2. According </a:t>
            </a:r>
            <a:r>
              <a:rPr lang="en-US" altLang="zh-CN" sz="1800" i="0" dirty="0"/>
              <a:t>to Zheng Bin, director of HR at Baidu, companies in the Internet industry launched earlier campus recruitment campaigns this year in order to </a:t>
            </a:r>
            <a:r>
              <a:rPr lang="en-US" altLang="zh-CN" sz="1800" i="0" dirty="0">
                <a:solidFill>
                  <a:srgbClr val="FF0000"/>
                </a:solidFill>
              </a:rPr>
              <a:t>snap up </a:t>
            </a:r>
            <a:r>
              <a:rPr lang="en-US" altLang="zh-CN" sz="1800" i="0" dirty="0"/>
              <a:t>fresh talent. </a:t>
            </a:r>
          </a:p>
          <a:p>
            <a:pPr algn="just"/>
            <a:r>
              <a:rPr lang="zh-CN" altLang="en-US" sz="1800" i="0" dirty="0"/>
              <a:t>百度人力资源主管郑斌表示，为了争夺应届人才，今年很多网络公司都提前举行了校园招聘。</a:t>
            </a:r>
            <a:endParaRPr lang="en-US" altLang="zh-CN" sz="1800" i="0" dirty="0" smtClean="0"/>
          </a:p>
        </p:txBody>
      </p:sp>
    </p:spTree>
    <p:extLst>
      <p:ext uri="{BB962C8B-B14F-4D97-AF65-F5344CB8AC3E}">
        <p14:creationId xmlns:p14="http://schemas.microsoft.com/office/powerpoint/2010/main" val="3593486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last three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Third parties are also already developing some rather cool/scary apps for Google Glass—including one that allows you to identify your friends in a crowd, and another that allows you to dictate an E-mail.</a:t>
            </a:r>
          </a:p>
          <a:p>
            <a:pPr lvl="0" algn="just">
              <a:defRPr/>
            </a:pPr>
            <a:endParaRPr lang="en-US" altLang="zh-CN" sz="2400" i="0" dirty="0">
              <a:solidFill>
                <a:srgbClr val="000000"/>
              </a:solidFill>
            </a:endParaRPr>
          </a:p>
          <a:p>
            <a:pPr lvl="0" algn="just">
              <a:defRPr/>
            </a:pPr>
            <a:r>
              <a:rPr lang="en-US" altLang="zh-CN" sz="2400" i="0" dirty="0">
                <a:solidFill>
                  <a:srgbClr val="000000"/>
                </a:solidFill>
              </a:rPr>
              <a:t>The New York Times app gives an idea how news will be displayed when </a:t>
            </a:r>
            <a:r>
              <a:rPr lang="en-US" altLang="zh-CN" sz="2400" i="0" dirty="0" smtClean="0">
                <a:solidFill>
                  <a:srgbClr val="000000"/>
                </a:solidFill>
              </a:rPr>
              <a:t>it‘s </a:t>
            </a:r>
            <a:r>
              <a:rPr lang="en-US" altLang="zh-CN" sz="2400" i="0" dirty="0">
                <a:solidFill>
                  <a:srgbClr val="000000"/>
                </a:solidFill>
              </a:rPr>
              <a:t>asked for: a </a:t>
            </a:r>
            <a:r>
              <a:rPr lang="en-US" altLang="zh-CN" sz="2400" b="1" i="0" dirty="0" smtClean="0">
                <a:solidFill>
                  <a:srgbClr val="0000FF"/>
                </a:solidFill>
              </a:rPr>
              <a:t>headline </a:t>
            </a:r>
            <a:r>
              <a:rPr lang="en-US" altLang="zh-CN" sz="1400" i="0" dirty="0" smtClean="0">
                <a:solidFill>
                  <a:srgbClr val="0000FF"/>
                </a:solidFill>
              </a:rPr>
              <a:t>[</a:t>
            </a:r>
            <a:r>
              <a:rPr lang="zh-CN" altLang="en-US" sz="1400" i="0" dirty="0" smtClean="0">
                <a:solidFill>
                  <a:srgbClr val="0000FF"/>
                </a:solidFill>
              </a:rPr>
              <a:t>头条，标题</a:t>
            </a:r>
            <a:r>
              <a:rPr lang="en-US" altLang="zh-CN" sz="1400" i="0" dirty="0" smtClean="0">
                <a:solidFill>
                  <a:srgbClr val="0000FF"/>
                </a:solidFill>
              </a:rPr>
              <a:t>]</a:t>
            </a:r>
            <a:r>
              <a:rPr lang="en-US" altLang="zh-CN" sz="2400" i="0" dirty="0" smtClean="0">
                <a:solidFill>
                  <a:srgbClr val="000000"/>
                </a:solidFill>
              </a:rPr>
              <a:t>, </a:t>
            </a:r>
            <a:r>
              <a:rPr lang="en-US" altLang="zh-CN" sz="2400" b="1" i="0" dirty="0" smtClean="0">
                <a:solidFill>
                  <a:srgbClr val="0000FF"/>
                </a:solidFill>
              </a:rPr>
              <a:t>byline </a:t>
            </a:r>
            <a:r>
              <a:rPr lang="en-US" altLang="zh-CN" sz="1400" i="0" dirty="0" smtClean="0">
                <a:solidFill>
                  <a:srgbClr val="0000FF"/>
                </a:solidFill>
              </a:rPr>
              <a:t>[</a:t>
            </a:r>
            <a:r>
              <a:rPr lang="zh-CN" altLang="en-US" sz="1400" i="0" dirty="0" smtClean="0">
                <a:solidFill>
                  <a:srgbClr val="0000FF"/>
                </a:solidFill>
              </a:rPr>
              <a:t>署名</a:t>
            </a:r>
            <a:r>
              <a:rPr lang="en-US" altLang="zh-CN" sz="1400" i="0" dirty="0" smtClean="0">
                <a:solidFill>
                  <a:srgbClr val="0000FF"/>
                </a:solidFill>
              </a:rPr>
              <a:t>]</a:t>
            </a:r>
            <a:r>
              <a:rPr lang="en-US" altLang="zh-CN" sz="2400" i="0" dirty="0" smtClean="0">
                <a:solidFill>
                  <a:srgbClr val="000000"/>
                </a:solidFill>
              </a:rPr>
              <a:t>, </a:t>
            </a:r>
            <a:r>
              <a:rPr lang="en-US" altLang="zh-CN" sz="2400" i="0" dirty="0">
                <a:solidFill>
                  <a:srgbClr val="000000"/>
                </a:solidFill>
              </a:rPr>
              <a:t>appropriate image and </a:t>
            </a:r>
            <a:r>
              <a:rPr lang="en-US" altLang="zh-CN" sz="2400" i="0" u="sng" dirty="0">
                <a:solidFill>
                  <a:srgbClr val="000000"/>
                </a:solidFill>
              </a:rPr>
              <a:t>number of hours since the article was published</a:t>
            </a:r>
            <a:r>
              <a:rPr lang="en-US" altLang="zh-CN" sz="2400" i="0" dirty="0">
                <a:solidFill>
                  <a:srgbClr val="000000"/>
                </a:solidFill>
              </a:rPr>
              <a:t> are displayed.</a:t>
            </a:r>
          </a:p>
          <a:p>
            <a:pPr lvl="0" algn="just">
              <a:defRPr/>
            </a:pPr>
            <a:endParaRPr lang="en-US" altLang="zh-CN" sz="2400" i="0" dirty="0">
              <a:solidFill>
                <a:srgbClr val="000000"/>
              </a:solidFill>
            </a:endParaRPr>
          </a:p>
          <a:p>
            <a:pPr lvl="0" algn="just">
              <a:defRPr/>
            </a:pPr>
            <a:r>
              <a:rPr lang="en-US" altLang="zh-CN" sz="2400" i="0" dirty="0">
                <a:solidFill>
                  <a:srgbClr val="000000"/>
                </a:solidFill>
              </a:rPr>
              <a:t>Other cool ideas include an </a:t>
            </a:r>
            <a:r>
              <a:rPr lang="en-US" altLang="zh-CN" sz="2400" b="1" i="0" dirty="0">
                <a:solidFill>
                  <a:srgbClr val="0000FF"/>
                </a:solidFill>
              </a:rPr>
              <a:t>air </a:t>
            </a:r>
            <a:r>
              <a:rPr lang="en-US" altLang="zh-CN" sz="2400" b="1" i="0" dirty="0" smtClean="0">
                <a:solidFill>
                  <a:srgbClr val="0000FF"/>
                </a:solidFill>
              </a:rPr>
              <a:t>carrier</a:t>
            </a:r>
            <a:r>
              <a:rPr lang="en-US" altLang="zh-CN" sz="2400" i="0" dirty="0" smtClean="0">
                <a:solidFill>
                  <a:srgbClr val="000000"/>
                </a:solidFill>
              </a:rPr>
              <a:t>’s </a:t>
            </a:r>
            <a:r>
              <a:rPr lang="en-US" altLang="zh-CN" sz="1400" i="0" dirty="0" smtClean="0">
                <a:solidFill>
                  <a:srgbClr val="0000FF"/>
                </a:solidFill>
              </a:rPr>
              <a:t>[</a:t>
            </a:r>
            <a:r>
              <a:rPr lang="zh-CN" altLang="en-US" sz="1400" i="0" dirty="0" smtClean="0">
                <a:solidFill>
                  <a:srgbClr val="0000FF"/>
                </a:solidFill>
              </a:rPr>
              <a:t>航空公司</a:t>
            </a:r>
            <a:r>
              <a:rPr lang="en-US" altLang="zh-CN" sz="1400" i="0" dirty="0" smtClean="0">
                <a:solidFill>
                  <a:srgbClr val="0000FF"/>
                </a:solidFill>
              </a:rPr>
              <a:t>]</a:t>
            </a:r>
            <a:r>
              <a:rPr lang="en-US" altLang="zh-CN" sz="2400" i="0" dirty="0" smtClean="0">
                <a:solidFill>
                  <a:srgbClr val="0000FF"/>
                </a:solidFill>
              </a:rPr>
              <a:t> </a:t>
            </a:r>
            <a:r>
              <a:rPr lang="en-US" altLang="zh-CN" sz="2400" i="0" dirty="0" smtClean="0">
                <a:solidFill>
                  <a:srgbClr val="000000"/>
                </a:solidFill>
              </a:rPr>
              <a:t>suggestion </a:t>
            </a:r>
            <a:r>
              <a:rPr lang="en-US" altLang="zh-CN" sz="2400" i="0" dirty="0">
                <a:solidFill>
                  <a:srgbClr val="000000"/>
                </a:solidFill>
              </a:rPr>
              <a:t>that you could have </a:t>
            </a:r>
            <a:r>
              <a:rPr lang="en-US" altLang="zh-CN" sz="2400" i="0" dirty="0" smtClean="0">
                <a:solidFill>
                  <a:srgbClr val="000000"/>
                </a:solidFill>
              </a:rPr>
              <a:t>flight </a:t>
            </a:r>
            <a:r>
              <a:rPr lang="en-US" altLang="zh-CN" sz="2400" i="0" dirty="0">
                <a:solidFill>
                  <a:srgbClr val="000000"/>
                </a:solidFill>
              </a:rPr>
              <a:t>details </a:t>
            </a:r>
            <a:r>
              <a:rPr lang="en-US" altLang="zh-CN" sz="2400" b="1" i="0" dirty="0">
                <a:solidFill>
                  <a:srgbClr val="0000FF"/>
                </a:solidFill>
              </a:rPr>
              <a:t>beamed</a:t>
            </a:r>
            <a:r>
              <a:rPr lang="en-US" altLang="zh-CN" sz="2400" i="0" dirty="0">
                <a:solidFill>
                  <a:srgbClr val="000000"/>
                </a:solidFill>
              </a:rPr>
              <a:t> </a:t>
            </a:r>
            <a:r>
              <a:rPr lang="en-US" altLang="zh-CN" sz="1400" i="0" dirty="0" smtClean="0">
                <a:solidFill>
                  <a:srgbClr val="0000FF"/>
                </a:solidFill>
              </a:rPr>
              <a:t>[</a:t>
            </a:r>
            <a:r>
              <a:rPr lang="zh-CN" altLang="en-US" sz="1400" i="0" dirty="0" smtClean="0">
                <a:solidFill>
                  <a:srgbClr val="0000FF"/>
                </a:solidFill>
              </a:rPr>
              <a:t>发射，发送</a:t>
            </a:r>
            <a:r>
              <a:rPr lang="en-US" altLang="zh-CN" sz="1400" i="0" dirty="0" smtClean="0">
                <a:solidFill>
                  <a:srgbClr val="0000FF"/>
                </a:solidFill>
              </a:rPr>
              <a:t>]</a:t>
            </a:r>
            <a:r>
              <a:rPr lang="en-US" altLang="zh-CN" sz="2400" i="0" dirty="0" smtClean="0">
                <a:solidFill>
                  <a:srgbClr val="0000FF"/>
                </a:solidFill>
              </a:rPr>
              <a:t> </a:t>
            </a:r>
            <a:r>
              <a:rPr lang="en-US" altLang="zh-CN" sz="2400" i="0" dirty="0" smtClean="0">
                <a:solidFill>
                  <a:srgbClr val="000000"/>
                </a:solidFill>
              </a:rPr>
              <a:t>to </a:t>
            </a:r>
            <a:r>
              <a:rPr lang="en-US" altLang="zh-CN" sz="2400" i="0" dirty="0">
                <a:solidFill>
                  <a:srgbClr val="000000"/>
                </a:solidFill>
              </a:rPr>
              <a:t>you while you are waiting at the airport. Basically, </a:t>
            </a:r>
            <a:r>
              <a:rPr lang="en-US" altLang="zh-CN" sz="2400" b="1" i="0" dirty="0">
                <a:solidFill>
                  <a:srgbClr val="FF0000"/>
                </a:solidFill>
              </a:rPr>
              <a:t>the sky's the limit</a:t>
            </a:r>
            <a:r>
              <a:rPr lang="en-US" altLang="zh-CN" sz="2400" i="0" dirty="0">
                <a:solidFill>
                  <a:srgbClr val="000000"/>
                </a:solidFill>
              </a:rPr>
              <a:t>.</a:t>
            </a:r>
          </a:p>
        </p:txBody>
      </p:sp>
      <p:sp>
        <p:nvSpPr>
          <p:cNvPr id="6" name="矩形 5"/>
          <p:cNvSpPr/>
          <p:nvPr/>
        </p:nvSpPr>
        <p:spPr>
          <a:xfrm>
            <a:off x="251520" y="5390340"/>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solidFill>
                  <a:schemeClr val="tx1"/>
                </a:solidFill>
              </a:rPr>
              <a:t>the </a:t>
            </a:r>
            <a:r>
              <a:rPr lang="en-US" altLang="zh-CN" sz="2000" i="0" dirty="0" smtClean="0">
                <a:solidFill>
                  <a:schemeClr val="tx1"/>
                </a:solidFill>
              </a:rPr>
              <a:t>sky is </a:t>
            </a:r>
            <a:r>
              <a:rPr lang="en-US" altLang="zh-CN" sz="2000" i="0" dirty="0">
                <a:solidFill>
                  <a:schemeClr val="tx1"/>
                </a:solidFill>
              </a:rPr>
              <a:t>the </a:t>
            </a:r>
            <a:r>
              <a:rPr lang="en-US" altLang="zh-CN" sz="2000" i="0" dirty="0" smtClean="0">
                <a:solidFill>
                  <a:schemeClr val="tx1"/>
                </a:solidFill>
              </a:rPr>
              <a:t>limit </a:t>
            </a:r>
            <a:r>
              <a:rPr lang="zh-CN" altLang="en-US" sz="2000" i="0" dirty="0" smtClean="0">
                <a:solidFill>
                  <a:schemeClr val="tx1"/>
                </a:solidFill>
              </a:rPr>
              <a:t>前途不可限量</a:t>
            </a:r>
            <a:endParaRPr lang="en-US" altLang="zh-CN" sz="2000" i="0" dirty="0" smtClean="0">
              <a:solidFill>
                <a:schemeClr val="tx1"/>
              </a:solidFill>
            </a:endParaRPr>
          </a:p>
        </p:txBody>
      </p:sp>
      <p:sp>
        <p:nvSpPr>
          <p:cNvPr id="7" name="矩形 6"/>
          <p:cNvSpPr/>
          <p:nvPr/>
        </p:nvSpPr>
        <p:spPr>
          <a:xfrm>
            <a:off x="251520" y="5877272"/>
            <a:ext cx="8640960" cy="70788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a:t>For people who work hard at this company, </a:t>
            </a:r>
            <a:r>
              <a:rPr lang="en-US" altLang="zh-CN" sz="2000" b="1" i="0" dirty="0">
                <a:solidFill>
                  <a:srgbClr val="FF0000"/>
                </a:solidFill>
              </a:rPr>
              <a:t>the sky's the limit</a:t>
            </a:r>
            <a:r>
              <a:rPr lang="en-US" altLang="zh-CN" sz="2000" i="0" dirty="0"/>
              <a:t>. </a:t>
            </a:r>
          </a:p>
          <a:p>
            <a:pPr algn="just"/>
            <a:r>
              <a:rPr lang="zh-CN" altLang="en-US" sz="2000" i="0" dirty="0" smtClean="0"/>
              <a:t>在</a:t>
            </a:r>
            <a:r>
              <a:rPr lang="zh-CN" altLang="en-US" sz="2000" i="0" dirty="0"/>
              <a:t>这家公司努力工作的人会前途无量。</a:t>
            </a:r>
            <a:endParaRPr lang="en-US" altLang="zh-CN" sz="2000" i="0" dirty="0" smtClean="0"/>
          </a:p>
        </p:txBody>
      </p:sp>
    </p:spTree>
    <p:extLst>
      <p:ext uri="{BB962C8B-B14F-4D97-AF65-F5344CB8AC3E}">
        <p14:creationId xmlns:p14="http://schemas.microsoft.com/office/powerpoint/2010/main" val="37137520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Beginning Your </a:t>
            </a:r>
            <a:r>
              <a:rPr lang="en-US" altLang="zh-CN" dirty="0" smtClean="0"/>
              <a:t>Work</a:t>
            </a:r>
          </a:p>
          <a:p>
            <a:r>
              <a:rPr lang="en-US" altLang="zh-CN" dirty="0" smtClean="0">
                <a:solidFill>
                  <a:schemeClr val="bg1">
                    <a:lumMod val="75000"/>
                  </a:schemeClr>
                </a:solidFill>
              </a:rPr>
              <a:t>Part </a:t>
            </a:r>
            <a:r>
              <a:rPr lang="en-US" altLang="zh-CN" dirty="0">
                <a:solidFill>
                  <a:schemeClr val="bg1">
                    <a:lumMod val="75000"/>
                  </a:schemeClr>
                </a:solidFill>
              </a:rPr>
              <a:t>2, Translating: Google Glass</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3953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Beginning Your Work</a:t>
            </a:r>
            <a:endParaRPr lang="zh-CN" altLang="en-US" sz="3200" dirty="0"/>
          </a:p>
        </p:txBody>
      </p:sp>
      <p:sp>
        <p:nvSpPr>
          <p:cNvPr id="3" name="内容占位符 2"/>
          <p:cNvSpPr>
            <a:spLocks noGrp="1"/>
          </p:cNvSpPr>
          <p:nvPr>
            <p:ph idx="1"/>
          </p:nvPr>
        </p:nvSpPr>
        <p:spPr/>
        <p:txBody>
          <a:bodyPr/>
          <a:lstStyle/>
          <a:p>
            <a:r>
              <a:rPr lang="en-US" altLang="zh-CN" dirty="0" smtClean="0"/>
              <a:t>Main content</a:t>
            </a:r>
          </a:p>
          <a:p>
            <a:pPr lvl="1"/>
            <a:r>
              <a:rPr lang="en-US" altLang="zh-CN" dirty="0" smtClean="0"/>
              <a:t>Kevin</a:t>
            </a:r>
            <a:r>
              <a:rPr lang="zh-CN" altLang="en-US" dirty="0" smtClean="0"/>
              <a:t>到</a:t>
            </a:r>
            <a:r>
              <a:rPr lang="en-US" altLang="zh-CN" dirty="0" smtClean="0"/>
              <a:t>Expansion</a:t>
            </a:r>
            <a:r>
              <a:rPr lang="zh-CN" altLang="en-US" dirty="0" smtClean="0"/>
              <a:t>公司第一天上班的情况</a:t>
            </a:r>
            <a:endParaRPr lang="en-US" altLang="zh-CN" dirty="0" smtClean="0"/>
          </a:p>
          <a:p>
            <a:pPr lvl="2"/>
            <a:r>
              <a:rPr lang="zh-CN" altLang="en-US" dirty="0" smtClean="0"/>
              <a:t>受到同事的欢迎</a:t>
            </a:r>
            <a:endParaRPr lang="en-US" altLang="zh-CN" dirty="0" smtClean="0"/>
          </a:p>
          <a:p>
            <a:pPr lvl="2"/>
            <a:r>
              <a:rPr lang="zh-CN" altLang="en-US" dirty="0" smtClean="0"/>
              <a:t>了解公司文化</a:t>
            </a:r>
            <a:endParaRPr lang="en-US" altLang="zh-CN" dirty="0" smtClean="0"/>
          </a:p>
          <a:p>
            <a:pPr lvl="2"/>
            <a:r>
              <a:rPr lang="zh-CN" altLang="en-US" dirty="0" smtClean="0"/>
              <a:t>了解具体的工作任务</a:t>
            </a:r>
            <a:endParaRPr lang="en-US" altLang="zh-CN" dirty="0" smtClean="0"/>
          </a:p>
          <a:p>
            <a:pPr lvl="2"/>
            <a:r>
              <a:rPr lang="zh-CN" altLang="en-US" dirty="0"/>
              <a:t>与</a:t>
            </a:r>
            <a:r>
              <a:rPr lang="zh-CN" altLang="en-US" dirty="0" smtClean="0"/>
              <a:t>同事交流一天的工作感受</a:t>
            </a:r>
            <a:endParaRPr lang="en-US" altLang="zh-CN" dirty="0" smtClean="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01533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a:solidFill>
                  <a:srgbClr val="000000"/>
                </a:solidFill>
              </a:rPr>
              <a:t>(Congratulations on Kevin becoming a new employee as a programmer in the Information System Department of Expansion Company! Today is his first day for work. There will be some new colleagues and fresh working environment coming along with him</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Nice to meet you, Mr. John. My name is Kevin Li, and I'd like to report for work</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Mr. John (the CTO of Expansion): </a:t>
            </a:r>
            <a:r>
              <a:rPr lang="en-US" altLang="zh-CN" sz="2400" i="0" dirty="0">
                <a:solidFill>
                  <a:srgbClr val="000000"/>
                </a:solidFill>
              </a:rPr>
              <a:t>Welcome to our company, Kevin. You'll work in the Information System Department. Ok, now please let me introduce our colleagues to you</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i="0" dirty="0">
                <a:solidFill>
                  <a:srgbClr val="000000"/>
                </a:solidFill>
              </a:rPr>
              <a:t>(Kevin comes into the office following Mr. John</a:t>
            </a:r>
            <a:r>
              <a:rPr lang="en-US" altLang="zh-CN" sz="2400" i="0" dirty="0" smtClean="0">
                <a:solidFill>
                  <a:srgbClr val="000000"/>
                </a:solidFill>
              </a:rPr>
              <a:t>.)</a:t>
            </a:r>
            <a:endParaRPr lang="en-US" altLang="zh-CN" sz="2400" i="0" dirty="0">
              <a:solidFill>
                <a:srgbClr val="000000"/>
              </a:solidFill>
            </a:endParaRPr>
          </a:p>
        </p:txBody>
      </p:sp>
    </p:spTree>
    <p:extLst>
      <p:ext uri="{BB962C8B-B14F-4D97-AF65-F5344CB8AC3E}">
        <p14:creationId xmlns:p14="http://schemas.microsoft.com/office/powerpoint/2010/main" val="19136218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44624"/>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smtClean="0">
                <a:solidFill>
                  <a:srgbClr val="000000"/>
                </a:solidFill>
              </a:rPr>
              <a:t>Mr</a:t>
            </a:r>
            <a:r>
              <a:rPr lang="en-US" altLang="zh-CN" sz="2400" b="1" i="0" dirty="0">
                <a:solidFill>
                  <a:srgbClr val="000000"/>
                </a:solidFill>
              </a:rPr>
              <a:t>. John: </a:t>
            </a:r>
            <a:r>
              <a:rPr lang="en-US" altLang="zh-CN" sz="2400" i="0" dirty="0">
                <a:solidFill>
                  <a:srgbClr val="000000"/>
                </a:solidFill>
              </a:rPr>
              <a:t>Hello, everybody. Today I'd like to introduce a new colleague to you. His name is Kevin Li and he will work with you from today</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How do you do? </a:t>
            </a:r>
            <a:endParaRPr lang="en-US" altLang="zh-CN" sz="2400" i="0" dirty="0" smtClean="0">
              <a:solidFill>
                <a:srgbClr val="000000"/>
              </a:solidFill>
            </a:endParaRPr>
          </a:p>
          <a:p>
            <a:pPr lvl="0" algn="just"/>
            <a:endParaRPr lang="en-US" altLang="zh-CN" sz="2400" i="0" dirty="0">
              <a:solidFill>
                <a:srgbClr val="000000"/>
              </a:solidFill>
            </a:endParaRPr>
          </a:p>
          <a:p>
            <a:pPr lvl="0" algn="just"/>
            <a:r>
              <a:rPr lang="en-US" altLang="zh-CN" sz="2400" b="1" i="0" dirty="0">
                <a:solidFill>
                  <a:srgbClr val="000000"/>
                </a:solidFill>
              </a:rPr>
              <a:t>A, B, C: </a:t>
            </a:r>
            <a:r>
              <a:rPr lang="en-US" altLang="zh-CN" sz="2400" i="0" dirty="0">
                <a:solidFill>
                  <a:srgbClr val="000000"/>
                </a:solidFill>
              </a:rPr>
              <a:t>How do you do? Mr. Li, welcome</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Thanks! I have just graduated. This is my first time working in a multinational company. I hope you can help me </a:t>
            </a:r>
            <a:r>
              <a:rPr lang="en-US" altLang="zh-CN" sz="2400" b="1" i="0" dirty="0">
                <a:solidFill>
                  <a:srgbClr val="FF0000"/>
                </a:solidFill>
              </a:rPr>
              <a:t>adapt</a:t>
            </a:r>
            <a:r>
              <a:rPr lang="en-US" altLang="zh-CN" sz="2400" i="0" dirty="0">
                <a:solidFill>
                  <a:srgbClr val="000000"/>
                </a:solidFill>
              </a:rPr>
              <a:t> from school life </a:t>
            </a:r>
            <a:r>
              <a:rPr lang="en-US" altLang="zh-CN" sz="2400" b="1" i="0" dirty="0">
                <a:solidFill>
                  <a:srgbClr val="FF0000"/>
                </a:solidFill>
              </a:rPr>
              <a:t>to</a:t>
            </a:r>
            <a:r>
              <a:rPr lang="en-US" altLang="zh-CN" sz="2400" i="0" dirty="0">
                <a:solidFill>
                  <a:srgbClr val="000000"/>
                </a:solidFill>
              </a:rPr>
              <a:t> working in a professional environment.</a:t>
            </a:r>
          </a:p>
        </p:txBody>
      </p:sp>
      <p:sp>
        <p:nvSpPr>
          <p:cNvPr id="7" name="矩形 6"/>
          <p:cNvSpPr/>
          <p:nvPr/>
        </p:nvSpPr>
        <p:spPr>
          <a:xfrm>
            <a:off x="2717726" y="4209913"/>
            <a:ext cx="329443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adapt to/adapt oneself to </a:t>
            </a:r>
            <a:r>
              <a:rPr lang="zh-CN" altLang="en-US" sz="2000" i="0" dirty="0" smtClean="0"/>
              <a:t>适应</a:t>
            </a:r>
            <a:endParaRPr lang="en-US" altLang="zh-CN" sz="2000" i="0" dirty="0" smtClean="0"/>
          </a:p>
        </p:txBody>
      </p:sp>
      <p:sp>
        <p:nvSpPr>
          <p:cNvPr id="8" name="矩形 7"/>
          <p:cNvSpPr/>
          <p:nvPr/>
        </p:nvSpPr>
        <p:spPr>
          <a:xfrm>
            <a:off x="251520" y="4566607"/>
            <a:ext cx="8640960" cy="224676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The </a:t>
            </a:r>
            <a:r>
              <a:rPr lang="en-US" altLang="zh-CN" sz="2000" i="0" dirty="0"/>
              <a:t>world will be different, and we will have to be prepared to </a:t>
            </a:r>
            <a:r>
              <a:rPr lang="en-US" altLang="zh-CN" sz="2000" i="0" dirty="0">
                <a:solidFill>
                  <a:srgbClr val="FF0000"/>
                </a:solidFill>
              </a:rPr>
              <a:t>adapt to </a:t>
            </a:r>
            <a:r>
              <a:rPr lang="en-US" altLang="zh-CN" sz="2000" i="0" dirty="0"/>
              <a:t>the change </a:t>
            </a:r>
          </a:p>
          <a:p>
            <a:pPr algn="just"/>
            <a:r>
              <a:rPr lang="zh-CN" altLang="en-US" sz="2000" i="0" dirty="0"/>
              <a:t>世界会变得不同，我们必须做好准备以适应其变化</a:t>
            </a:r>
            <a:r>
              <a:rPr lang="zh-CN" altLang="en-US" sz="2000" i="0" dirty="0" smtClean="0"/>
              <a:t>。</a:t>
            </a:r>
            <a:endParaRPr lang="en-US" altLang="zh-CN" sz="2000" i="0" dirty="0" smtClean="0"/>
          </a:p>
          <a:p>
            <a:pPr algn="just"/>
            <a:r>
              <a:rPr lang="en-US" altLang="zh-CN" sz="2000" i="0" dirty="0" smtClean="0"/>
              <a:t>2. The </a:t>
            </a:r>
            <a:r>
              <a:rPr lang="en-US" altLang="zh-CN" sz="2000" i="0" dirty="0"/>
              <a:t>network framework with good scalability can </a:t>
            </a:r>
            <a:r>
              <a:rPr lang="en-US" altLang="zh-CN" sz="2000" i="0" dirty="0">
                <a:solidFill>
                  <a:srgbClr val="FF0000"/>
                </a:solidFill>
              </a:rPr>
              <a:t>adapt to </a:t>
            </a:r>
            <a:r>
              <a:rPr lang="en-US" altLang="zh-CN" sz="2000" i="0" dirty="0"/>
              <a:t>complexity and heterogeneity of grid resources. </a:t>
            </a:r>
          </a:p>
          <a:p>
            <a:pPr algn="just"/>
            <a:r>
              <a:rPr lang="zh-CN" altLang="en-US" sz="2000" i="0" dirty="0"/>
              <a:t>通过对网络架构的分析，该模型能够适应网格资源的复杂性与异构性，可扩展性好。</a:t>
            </a:r>
            <a:endParaRPr lang="en-US" altLang="zh-CN" sz="2000" i="0" dirty="0" smtClean="0"/>
          </a:p>
        </p:txBody>
      </p:sp>
    </p:spTree>
    <p:extLst>
      <p:ext uri="{BB962C8B-B14F-4D97-AF65-F5344CB8AC3E}">
        <p14:creationId xmlns:p14="http://schemas.microsoft.com/office/powerpoint/2010/main" val="28371036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dirty="0">
                <a:solidFill>
                  <a:srgbClr val="000000"/>
                </a:solidFill>
              </a:rPr>
              <a:t>A: </a:t>
            </a:r>
            <a:r>
              <a:rPr lang="en-US" altLang="zh-CN" sz="2000" i="0" dirty="0">
                <a:solidFill>
                  <a:srgbClr val="000000"/>
                </a:solidFill>
              </a:rPr>
              <a:t>No problem, Mr. Li. I'm Jenny, in charge of the office work. This is your desk</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Kevin: </a:t>
            </a:r>
            <a:r>
              <a:rPr lang="en-US" altLang="zh-CN" sz="2000" i="0" dirty="0">
                <a:solidFill>
                  <a:srgbClr val="000000"/>
                </a:solidFill>
              </a:rPr>
              <a:t>Thank you very much, Ms. Jenny</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A: </a:t>
            </a:r>
            <a:r>
              <a:rPr lang="en-US" altLang="zh-CN" sz="2000" i="0" dirty="0">
                <a:solidFill>
                  <a:srgbClr val="000000"/>
                </a:solidFill>
              </a:rPr>
              <a:t>You call me Jenny. Everybody in our company is called by his or her first name. It's been our tradition since the company was established</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Kevin: </a:t>
            </a:r>
            <a:r>
              <a:rPr lang="en-US" altLang="zh-CN" sz="2000" i="0" dirty="0">
                <a:solidFill>
                  <a:srgbClr val="000000"/>
                </a:solidFill>
              </a:rPr>
              <a:t>OK, I'll try</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B&amp;C: </a:t>
            </a:r>
            <a:r>
              <a:rPr lang="en-US" altLang="zh-CN" sz="2000" i="0" dirty="0">
                <a:solidFill>
                  <a:srgbClr val="000000"/>
                </a:solidFill>
              </a:rPr>
              <a:t>Very glad to know you. We believe we will be able to cooperate well in the future</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Kevin: </a:t>
            </a:r>
            <a:r>
              <a:rPr lang="en-US" altLang="zh-CN" sz="2000" i="0" dirty="0">
                <a:solidFill>
                  <a:srgbClr val="000000"/>
                </a:solidFill>
              </a:rPr>
              <a:t>So do I</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Mr. John: </a:t>
            </a:r>
            <a:r>
              <a:rPr lang="en-US" altLang="zh-CN" sz="2000" i="0" dirty="0">
                <a:solidFill>
                  <a:srgbClr val="000000"/>
                </a:solidFill>
              </a:rPr>
              <a:t>Kevin, if you have any questions please </a:t>
            </a:r>
            <a:r>
              <a:rPr lang="en-US" altLang="zh-CN" sz="2000" b="1" i="0" dirty="0">
                <a:solidFill>
                  <a:srgbClr val="FF0000"/>
                </a:solidFill>
              </a:rPr>
              <a:t>feel free</a:t>
            </a:r>
            <a:r>
              <a:rPr lang="en-US" altLang="zh-CN" sz="2000" i="0" dirty="0">
                <a:solidFill>
                  <a:srgbClr val="000000"/>
                </a:solidFill>
              </a:rPr>
              <a:t>. The people here are all very kind. Any other questions?</a:t>
            </a:r>
          </a:p>
        </p:txBody>
      </p:sp>
      <p:sp>
        <p:nvSpPr>
          <p:cNvPr id="7" name="矩形 6"/>
          <p:cNvSpPr/>
          <p:nvPr/>
        </p:nvSpPr>
        <p:spPr>
          <a:xfrm>
            <a:off x="4572000" y="4753043"/>
            <a:ext cx="301322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feel </a:t>
            </a:r>
            <a:r>
              <a:rPr lang="en-US" altLang="zh-CN" sz="2000" i="0" dirty="0" smtClean="0"/>
              <a:t>free </a:t>
            </a:r>
            <a:r>
              <a:rPr lang="zh-CN" altLang="en-US" sz="2000" i="0" dirty="0" smtClean="0"/>
              <a:t>请</a:t>
            </a:r>
            <a:r>
              <a:rPr lang="zh-CN" altLang="en-US" sz="2000" i="0" dirty="0"/>
              <a:t>随意</a:t>
            </a:r>
            <a:r>
              <a:rPr lang="en-US" altLang="zh-CN" sz="2000" i="0" dirty="0" smtClean="0"/>
              <a:t>; </a:t>
            </a:r>
            <a:r>
              <a:rPr lang="zh-CN" altLang="en-US" sz="2000" i="0" dirty="0" smtClean="0"/>
              <a:t>不必</a:t>
            </a:r>
            <a:r>
              <a:rPr lang="zh-CN" altLang="en-US" sz="2000" i="0" dirty="0"/>
              <a:t>拘谨</a:t>
            </a:r>
            <a:endParaRPr lang="en-US" altLang="zh-CN" sz="2000" i="0" dirty="0" smtClean="0"/>
          </a:p>
        </p:txBody>
      </p:sp>
      <p:sp>
        <p:nvSpPr>
          <p:cNvPr id="8" name="矩形 7"/>
          <p:cNvSpPr/>
          <p:nvPr/>
        </p:nvSpPr>
        <p:spPr>
          <a:xfrm>
            <a:off x="251520" y="5182160"/>
            <a:ext cx="8640960" cy="163121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Please </a:t>
            </a:r>
            <a:r>
              <a:rPr lang="en-US" altLang="zh-CN" sz="2000" i="0" dirty="0">
                <a:solidFill>
                  <a:srgbClr val="FF0000"/>
                </a:solidFill>
              </a:rPr>
              <a:t>feel free </a:t>
            </a:r>
            <a:r>
              <a:rPr lang="en-US" altLang="zh-CN" sz="2000" i="0" dirty="0"/>
              <a:t>to get in touch with me on any issue related to this recommendation. </a:t>
            </a:r>
          </a:p>
          <a:p>
            <a:pPr algn="just"/>
            <a:r>
              <a:rPr lang="zh-CN" altLang="en-US" sz="2000" i="0" dirty="0"/>
              <a:t>如对我的推荐有任何疑问，请随时与我联系</a:t>
            </a:r>
            <a:r>
              <a:rPr lang="zh-CN" altLang="en-US" sz="2000" i="0" dirty="0" smtClean="0"/>
              <a:t>。</a:t>
            </a:r>
            <a:endParaRPr lang="en-US" altLang="zh-CN" sz="2000" i="0" dirty="0" smtClean="0"/>
          </a:p>
          <a:p>
            <a:pPr algn="just"/>
            <a:r>
              <a:rPr lang="en-US" altLang="zh-CN" sz="2000" i="0" dirty="0" smtClean="0"/>
              <a:t>2. So </a:t>
            </a:r>
            <a:r>
              <a:rPr lang="en-US" altLang="zh-CN" sz="2000" i="0" dirty="0"/>
              <a:t>please test the script and </a:t>
            </a:r>
            <a:r>
              <a:rPr lang="en-US" altLang="zh-CN" sz="2000" i="0" dirty="0">
                <a:solidFill>
                  <a:srgbClr val="FF0000"/>
                </a:solidFill>
              </a:rPr>
              <a:t>feel free </a:t>
            </a:r>
            <a:r>
              <a:rPr lang="en-US" altLang="zh-CN" sz="2000" i="0" dirty="0"/>
              <a:t>to reply with bugs </a:t>
            </a:r>
            <a:r>
              <a:rPr lang="en-US" altLang="zh-CN" sz="2000" i="0" dirty="0" smtClean="0"/>
              <a:t>and </a:t>
            </a:r>
            <a:r>
              <a:rPr lang="en-US" altLang="zh-CN" sz="2000" i="0" dirty="0"/>
              <a:t>comments. </a:t>
            </a:r>
          </a:p>
          <a:p>
            <a:pPr algn="just"/>
            <a:r>
              <a:rPr lang="zh-CN" altLang="en-US" sz="2000" i="0" dirty="0"/>
              <a:t>所以，请测试该脚本，并随时</a:t>
            </a:r>
            <a:r>
              <a:rPr lang="zh-CN" altLang="en-US" sz="2000" i="0" dirty="0" smtClean="0"/>
              <a:t>回复错误</a:t>
            </a:r>
            <a:r>
              <a:rPr lang="zh-CN" altLang="en-US" sz="2000" i="0" dirty="0"/>
              <a:t>和意见。</a:t>
            </a:r>
            <a:endParaRPr lang="en-US" altLang="zh-CN" sz="2000" i="0" dirty="0" smtClean="0"/>
          </a:p>
        </p:txBody>
      </p:sp>
    </p:spTree>
    <p:extLst>
      <p:ext uri="{BB962C8B-B14F-4D97-AF65-F5344CB8AC3E}">
        <p14:creationId xmlns:p14="http://schemas.microsoft.com/office/powerpoint/2010/main" val="34762958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Kevin: </a:t>
            </a:r>
            <a:r>
              <a:rPr lang="en-US" altLang="zh-CN" sz="2400" i="0" dirty="0">
                <a:solidFill>
                  <a:srgbClr val="000000"/>
                </a:solidFill>
              </a:rPr>
              <a:t>All right. By the way, excuse me. Would you please tell me what my specific tasks and responsibilities are</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Mr. John: </a:t>
            </a:r>
            <a:r>
              <a:rPr lang="en-US" altLang="zh-CN" sz="2400" i="0" dirty="0">
                <a:solidFill>
                  <a:srgbClr val="000000"/>
                </a:solidFill>
              </a:rPr>
              <a:t>You'll spend most of this week to </a:t>
            </a:r>
            <a:r>
              <a:rPr lang="en-US" altLang="zh-CN" sz="2400" b="1" i="0" dirty="0">
                <a:solidFill>
                  <a:srgbClr val="FF0000"/>
                </a:solidFill>
              </a:rPr>
              <a:t>get familiar with </a:t>
            </a:r>
            <a:r>
              <a:rPr lang="en-US" altLang="zh-CN" sz="2400" i="0" dirty="0">
                <a:solidFill>
                  <a:srgbClr val="000000"/>
                </a:solidFill>
              </a:rPr>
              <a:t>the work in the office and read some documents about a project which you will participate in from the next week. Do you have any other questions</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i="0" dirty="0">
                <a:solidFill>
                  <a:srgbClr val="000000"/>
                </a:solidFill>
              </a:rPr>
              <a:t>Kevin: Not yet, but I'm sure I will have more questions later. Thanks</a:t>
            </a:r>
            <a:r>
              <a:rPr lang="en-US" altLang="zh-CN" sz="2400" i="0" dirty="0" smtClean="0">
                <a:solidFill>
                  <a:srgbClr val="000000"/>
                </a:solidFill>
              </a:rPr>
              <a:t>.</a:t>
            </a:r>
          </a:p>
          <a:p>
            <a:pPr lvl="0" algn="just"/>
            <a:r>
              <a:rPr lang="en-US" altLang="zh-CN" sz="2400" i="0" dirty="0" smtClean="0">
                <a:solidFill>
                  <a:srgbClr val="000000"/>
                </a:solidFill>
              </a:rPr>
              <a:t> </a:t>
            </a:r>
            <a:endParaRPr lang="en-US" altLang="zh-CN" sz="2400" i="0" dirty="0">
              <a:solidFill>
                <a:srgbClr val="000000"/>
              </a:solidFill>
            </a:endParaRPr>
          </a:p>
          <a:p>
            <a:pPr lvl="0" algn="just"/>
            <a:r>
              <a:rPr lang="en-US" altLang="zh-CN" sz="2400" i="0" dirty="0">
                <a:solidFill>
                  <a:srgbClr val="000000"/>
                </a:solidFill>
              </a:rPr>
              <a:t>(It is time for ringing out after have been working for a whole day.)</a:t>
            </a:r>
          </a:p>
        </p:txBody>
      </p:sp>
      <p:sp>
        <p:nvSpPr>
          <p:cNvPr id="7" name="矩形 6"/>
          <p:cNvSpPr/>
          <p:nvPr/>
        </p:nvSpPr>
        <p:spPr>
          <a:xfrm>
            <a:off x="2936392" y="4479503"/>
            <a:ext cx="295232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get familiar </a:t>
            </a:r>
            <a:r>
              <a:rPr lang="en-US" altLang="zh-CN" sz="2400" i="0" dirty="0" smtClean="0"/>
              <a:t>with </a:t>
            </a:r>
            <a:r>
              <a:rPr lang="zh-CN" altLang="en-US" sz="2400" i="0" dirty="0" smtClean="0"/>
              <a:t>熟悉</a:t>
            </a:r>
            <a:endParaRPr lang="en-US" altLang="zh-CN" sz="2400" i="0" dirty="0" smtClean="0"/>
          </a:p>
        </p:txBody>
      </p:sp>
      <p:sp>
        <p:nvSpPr>
          <p:cNvPr id="8" name="矩形 7"/>
          <p:cNvSpPr/>
          <p:nvPr/>
        </p:nvSpPr>
        <p:spPr>
          <a:xfrm>
            <a:off x="251520" y="5110152"/>
            <a:ext cx="8640960"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1. You </a:t>
            </a:r>
            <a:r>
              <a:rPr lang="en-US" altLang="zh-CN" sz="2000" i="0" dirty="0"/>
              <a:t>can expand objects in this page and </a:t>
            </a:r>
            <a:r>
              <a:rPr lang="en-US" altLang="zh-CN" sz="2000" i="0" dirty="0">
                <a:solidFill>
                  <a:srgbClr val="FF0000"/>
                </a:solidFill>
              </a:rPr>
              <a:t>get familiar with </a:t>
            </a:r>
            <a:r>
              <a:rPr lang="en-US" altLang="zh-CN" sz="2000" i="0" dirty="0"/>
              <a:t>their structure. </a:t>
            </a:r>
          </a:p>
          <a:p>
            <a:pPr algn="just"/>
            <a:r>
              <a:rPr lang="zh-CN" altLang="en-US" sz="2000" i="0" dirty="0"/>
              <a:t>可以在这个页面中展开对象，熟悉它们的结构</a:t>
            </a:r>
            <a:r>
              <a:rPr lang="zh-CN" altLang="en-US" sz="2000" i="0" dirty="0" smtClean="0"/>
              <a:t>。</a:t>
            </a:r>
            <a:endParaRPr lang="en-US" altLang="zh-CN" sz="2000" i="0" dirty="0" smtClean="0"/>
          </a:p>
          <a:p>
            <a:pPr algn="just"/>
            <a:r>
              <a:rPr lang="en-US" altLang="zh-CN" sz="2000" i="0" dirty="0" smtClean="0"/>
              <a:t>2. You </a:t>
            </a:r>
            <a:r>
              <a:rPr lang="en-US" altLang="zh-CN" sz="2000" i="0" dirty="0"/>
              <a:t>still need to </a:t>
            </a:r>
            <a:r>
              <a:rPr lang="en-US" altLang="zh-CN" sz="2000" i="0" dirty="0">
                <a:solidFill>
                  <a:srgbClr val="FF0000"/>
                </a:solidFill>
              </a:rPr>
              <a:t>get familiar with </a:t>
            </a:r>
            <a:r>
              <a:rPr lang="en-US" altLang="zh-CN" sz="2000" i="0" dirty="0"/>
              <a:t>the Swing API docs to make proper use of the Swing components. </a:t>
            </a:r>
          </a:p>
          <a:p>
            <a:pPr algn="just"/>
            <a:r>
              <a:rPr lang="zh-CN" altLang="en-US" sz="2000" i="0" dirty="0"/>
              <a:t>为了恰当地使用</a:t>
            </a:r>
            <a:r>
              <a:rPr lang="en-US" altLang="zh-CN" sz="2000" i="0" dirty="0"/>
              <a:t>Swing</a:t>
            </a:r>
            <a:r>
              <a:rPr lang="zh-CN" altLang="en-US" sz="2000" i="0" dirty="0"/>
              <a:t>组件，仍然需要熟悉</a:t>
            </a:r>
            <a:r>
              <a:rPr lang="en-US" altLang="zh-CN" sz="2000" i="0" dirty="0"/>
              <a:t>Swing API</a:t>
            </a:r>
            <a:r>
              <a:rPr lang="zh-CN" altLang="en-US" sz="2000" i="0" dirty="0"/>
              <a:t>文档。</a:t>
            </a:r>
            <a:endParaRPr lang="en-US" altLang="zh-CN" sz="2000" i="0" dirty="0" smtClean="0"/>
          </a:p>
        </p:txBody>
      </p:sp>
    </p:spTree>
    <p:extLst>
      <p:ext uri="{BB962C8B-B14F-4D97-AF65-F5344CB8AC3E}">
        <p14:creationId xmlns:p14="http://schemas.microsoft.com/office/powerpoint/2010/main" val="30213754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Jenny: </a:t>
            </a:r>
            <a:r>
              <a:rPr lang="en-US" altLang="zh-CN" sz="2400" i="0" dirty="0">
                <a:solidFill>
                  <a:srgbClr val="000000"/>
                </a:solidFill>
              </a:rPr>
              <a:t>Kevin, you've been working for nearly one day. How do you feel about the job</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Not bad. Thank you for your help. I've been busy all day and feeling a bit tired</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Jenny: </a:t>
            </a:r>
            <a:r>
              <a:rPr lang="en-US" altLang="zh-CN" sz="2400" i="0" dirty="0">
                <a:solidFill>
                  <a:srgbClr val="000000"/>
                </a:solidFill>
              </a:rPr>
              <a:t>I had the same feeling when I first came to work here. But after a period of time, I felt much better. I'm sure you'll </a:t>
            </a:r>
            <a:r>
              <a:rPr lang="en-US" altLang="zh-CN" sz="2400" b="1" i="0" dirty="0">
                <a:solidFill>
                  <a:srgbClr val="FF0000"/>
                </a:solidFill>
              </a:rPr>
              <a:t>get used to </a:t>
            </a:r>
            <a:r>
              <a:rPr lang="en-US" altLang="zh-CN" sz="2400" i="0" dirty="0">
                <a:solidFill>
                  <a:srgbClr val="000000"/>
                </a:solidFill>
              </a:rPr>
              <a:t>the job</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I also feel that the work efficiency is very high and it is also challenging. Everybody here works hard and they are cooperative. And you all have strong capabilities and professional skills. I really like such a working environment.</a:t>
            </a:r>
          </a:p>
        </p:txBody>
      </p:sp>
      <p:sp>
        <p:nvSpPr>
          <p:cNvPr id="7" name="矩形 6"/>
          <p:cNvSpPr/>
          <p:nvPr/>
        </p:nvSpPr>
        <p:spPr>
          <a:xfrm>
            <a:off x="4716016" y="5030230"/>
            <a:ext cx="254568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get used </a:t>
            </a:r>
            <a:r>
              <a:rPr lang="en-US" altLang="zh-CN" sz="2400" i="0" dirty="0" smtClean="0"/>
              <a:t>to </a:t>
            </a:r>
            <a:r>
              <a:rPr lang="zh-CN" altLang="en-US" sz="2400" i="0" dirty="0" smtClean="0"/>
              <a:t>习惯</a:t>
            </a:r>
            <a:r>
              <a:rPr lang="zh-CN" altLang="en-US" sz="2400" i="0" dirty="0"/>
              <a:t>于</a:t>
            </a:r>
            <a:endParaRPr lang="en-US" altLang="zh-CN" sz="2400" i="0" dirty="0" smtClean="0"/>
          </a:p>
        </p:txBody>
      </p:sp>
      <p:sp>
        <p:nvSpPr>
          <p:cNvPr id="8" name="矩形 7"/>
          <p:cNvSpPr/>
          <p:nvPr/>
        </p:nvSpPr>
        <p:spPr>
          <a:xfrm>
            <a:off x="265272" y="5554206"/>
            <a:ext cx="8642064" cy="1015663"/>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It's </a:t>
            </a:r>
            <a:r>
              <a:rPr lang="en-US" altLang="zh-CN" sz="2000" i="0" dirty="0"/>
              <a:t>a nice country if you </a:t>
            </a:r>
            <a:r>
              <a:rPr lang="en-US" altLang="zh-CN" sz="2000" i="0" dirty="0">
                <a:solidFill>
                  <a:srgbClr val="FF0000"/>
                </a:solidFill>
              </a:rPr>
              <a:t>get used to </a:t>
            </a:r>
            <a:r>
              <a:rPr lang="en-US" altLang="zh-CN" sz="2000" i="0" dirty="0"/>
              <a:t>it. </a:t>
            </a:r>
            <a:r>
              <a:rPr lang="zh-CN" altLang="en-US" sz="2000" i="0" dirty="0" smtClean="0"/>
              <a:t>如果</a:t>
            </a:r>
            <a:r>
              <a:rPr lang="zh-CN" altLang="en-US" sz="2000" i="0" dirty="0"/>
              <a:t>你习惯了，这将是个很美的国家</a:t>
            </a:r>
            <a:r>
              <a:rPr lang="zh-CN" altLang="en-US" sz="2000" i="0" dirty="0" smtClean="0"/>
              <a:t>。</a:t>
            </a:r>
            <a:endParaRPr lang="en-US" altLang="zh-CN" sz="2000" i="0" dirty="0" smtClean="0"/>
          </a:p>
          <a:p>
            <a:pPr algn="just"/>
            <a:r>
              <a:rPr lang="en-US" altLang="zh-CN" sz="2000" i="0" dirty="0" smtClean="0"/>
              <a:t>2. I </a:t>
            </a:r>
            <a:r>
              <a:rPr lang="en-US" altLang="zh-CN" sz="2000" i="0" dirty="0">
                <a:solidFill>
                  <a:srgbClr val="FF0000"/>
                </a:solidFill>
              </a:rPr>
              <a:t>get used to </a:t>
            </a:r>
            <a:r>
              <a:rPr lang="en-US" altLang="zh-CN" sz="2000" i="0" dirty="0"/>
              <a:t>looking after myself. </a:t>
            </a:r>
            <a:r>
              <a:rPr lang="en-US" altLang="zh-CN" sz="2000" i="0" dirty="0" smtClean="0"/>
              <a:t> </a:t>
            </a:r>
            <a:r>
              <a:rPr lang="zh-CN" altLang="en-US" sz="2000" i="0" dirty="0" smtClean="0"/>
              <a:t>我</a:t>
            </a:r>
            <a:r>
              <a:rPr lang="zh-CN" altLang="en-US" sz="2000" i="0" dirty="0"/>
              <a:t>已经习惯于照顾自己了。</a:t>
            </a:r>
            <a:endParaRPr lang="en-US" altLang="zh-CN" sz="2000" i="0" dirty="0" smtClean="0"/>
          </a:p>
        </p:txBody>
      </p:sp>
    </p:spTree>
    <p:extLst>
      <p:ext uri="{BB962C8B-B14F-4D97-AF65-F5344CB8AC3E}">
        <p14:creationId xmlns:p14="http://schemas.microsoft.com/office/powerpoint/2010/main" val="24353877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6" y="0"/>
            <a:ext cx="9132854" cy="6917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8785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5196</TotalTime>
  <Words>2408</Words>
  <Application>Microsoft Office PowerPoint</Application>
  <PresentationFormat>全屏显示(4:3)</PresentationFormat>
  <Paragraphs>173</Paragraphs>
  <Slides>18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Beginning Your Work</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221</cp:revision>
  <dcterms:created xsi:type="dcterms:W3CDTF">2017-12-29T02:31:48Z</dcterms:created>
  <dcterms:modified xsi:type="dcterms:W3CDTF">2020-05-12T07:05:19Z</dcterms:modified>
</cp:coreProperties>
</file>