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2" r:id="rId15"/>
    <p:sldId id="274" r:id="rId16"/>
    <p:sldId id="270" r:id="rId17"/>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009900"/>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a:t>Simulated Writing: </a:t>
            </a:r>
            <a:r>
              <a:rPr lang="en-US" altLang="zh-CN" sz="3600" dirty="0" smtClean="0"/>
              <a:t>Resume</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Employment Experience</a:t>
            </a:r>
            <a:endParaRPr lang="zh-CN" altLang="en-US" dirty="0"/>
          </a:p>
        </p:txBody>
      </p:sp>
      <p:sp>
        <p:nvSpPr>
          <p:cNvPr id="3" name="内容占位符 2"/>
          <p:cNvSpPr>
            <a:spLocks noGrp="1"/>
          </p:cNvSpPr>
          <p:nvPr>
            <p:ph idx="1"/>
          </p:nvPr>
        </p:nvSpPr>
        <p:spPr/>
        <p:txBody>
          <a:bodyPr/>
          <a:lstStyle/>
          <a:p>
            <a:r>
              <a:rPr lang="en-US" altLang="zh-CN" sz="2400" dirty="0"/>
              <a:t>You can organize your employment experience chronologically, starting with your most recent job and working backward under a single major heading called “Experience", or you could also organize your experience functionally by clustering similar types of jobs into one or several sections with specific headings such as “Management Experience" or "Major Accomplishments".</a:t>
            </a:r>
          </a:p>
          <a:p>
            <a:pPr lvl="1"/>
            <a:r>
              <a:rPr lang="en-US" altLang="zh-CN" sz="2000" dirty="0" smtClean="0"/>
              <a:t>Include </a:t>
            </a:r>
            <a:r>
              <a:rPr lang="en-US" altLang="zh-CN" sz="2000" dirty="0"/>
              <a:t>jobs or internships when they relate directly to the position you are seeking.</a:t>
            </a:r>
          </a:p>
          <a:p>
            <a:pPr lvl="1"/>
            <a:r>
              <a:rPr lang="en-US" altLang="zh-CN" sz="2000" dirty="0" smtClean="0"/>
              <a:t>Include </a:t>
            </a:r>
            <a:r>
              <a:rPr lang="en-US" altLang="zh-CN" sz="2000" dirty="0"/>
              <a:t>extracurricular experiences, especially those involving a leadership position or community-service.</a:t>
            </a:r>
          </a:p>
          <a:p>
            <a:pPr lvl="1"/>
            <a:r>
              <a:rPr lang="en-US" altLang="zh-CN" sz="2000" dirty="0" smtClean="0"/>
              <a:t>Under </a:t>
            </a:r>
            <a:r>
              <a:rPr lang="en-US" altLang="zh-CN" sz="2000" dirty="0"/>
              <a:t>each job or experience, provide a concise description of your primary and secondary responsibilities.</a:t>
            </a:r>
          </a:p>
          <a:p>
            <a:pPr lvl="1"/>
            <a:r>
              <a:rPr lang="en-US" altLang="zh-CN" sz="2000" dirty="0" smtClean="0"/>
              <a:t>Use </a:t>
            </a:r>
            <a:r>
              <a:rPr lang="en-US" altLang="zh-CN" sz="2000" dirty="0"/>
              <a:t>action verbs with precision and conciseness. Do not use “I'”.</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Tree>
    <p:extLst>
      <p:ext uri="{BB962C8B-B14F-4D97-AF65-F5344CB8AC3E}">
        <p14:creationId xmlns:p14="http://schemas.microsoft.com/office/powerpoint/2010/main" val="20617597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Computer Skills</a:t>
            </a:r>
            <a:endParaRPr lang="zh-CN" altLang="en-US" dirty="0"/>
          </a:p>
        </p:txBody>
      </p:sp>
      <p:sp>
        <p:nvSpPr>
          <p:cNvPr id="3" name="内容占位符 2"/>
          <p:cNvSpPr>
            <a:spLocks noGrp="1"/>
          </p:cNvSpPr>
          <p:nvPr>
            <p:ph idx="1"/>
          </p:nvPr>
        </p:nvSpPr>
        <p:spPr/>
        <p:txBody>
          <a:bodyPr/>
          <a:lstStyle/>
          <a:p>
            <a:r>
              <a:rPr lang="en-US" altLang="zh-CN" dirty="0"/>
              <a:t>If you are applying for a job that requires computer knowledge, include specific languages, software, and hardware you are familiar with.</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11</a:t>
            </a:fld>
            <a:endParaRPr lang="en-US" altLang="zh-CN"/>
          </a:p>
        </p:txBody>
      </p:sp>
    </p:spTree>
    <p:extLst>
      <p:ext uri="{BB962C8B-B14F-4D97-AF65-F5344CB8AC3E}">
        <p14:creationId xmlns:p14="http://schemas.microsoft.com/office/powerpoint/2010/main" val="33533854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Honors and Activities</a:t>
            </a:r>
            <a:endParaRPr lang="zh-CN" altLang="en-US" dirty="0"/>
          </a:p>
        </p:txBody>
      </p:sp>
      <p:sp>
        <p:nvSpPr>
          <p:cNvPr id="3" name="内容占位符 2"/>
          <p:cNvSpPr>
            <a:spLocks noGrp="1"/>
          </p:cNvSpPr>
          <p:nvPr>
            <p:ph idx="1"/>
          </p:nvPr>
        </p:nvSpPr>
        <p:spPr/>
        <p:txBody>
          <a:bodyPr/>
          <a:lstStyle/>
          <a:p>
            <a:r>
              <a:rPr lang="en-US" altLang="zh-CN" dirty="0"/>
              <a:t>If there is still room on the resume (less than 2 pages) items such as fluency in foreign languages, writing and editing abilities, specialized technical knowledge, student or community activities, professional or club memberships, and published works. Be selective; do not duplicate information given in other categories and include only information that supports your employment objective.</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12</a:t>
            </a:fld>
            <a:endParaRPr lang="en-US" altLang="zh-CN"/>
          </a:p>
        </p:txBody>
      </p:sp>
    </p:spTree>
    <p:extLst>
      <p:ext uri="{BB962C8B-B14F-4D97-AF65-F5344CB8AC3E}">
        <p14:creationId xmlns:p14="http://schemas.microsoft.com/office/powerpoint/2010/main" val="8900585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lstStyle/>
          <a:p>
            <a:r>
              <a:rPr lang="en-US" altLang="zh-CN" dirty="0"/>
              <a:t>Unless your resume is sparse, avoid listing references. For an. interview, have a printed list of references available and bring them with you. Your list should include the main </a:t>
            </a:r>
            <a:r>
              <a:rPr lang="en-US" altLang="zh-CN" dirty="0" smtClean="0"/>
              <a:t>heading "</a:t>
            </a:r>
            <a:r>
              <a:rPr lang="en-US" altLang="zh-CN" dirty="0"/>
              <a:t>References for [your name]".</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13</a:t>
            </a:fld>
            <a:endParaRPr lang="en-US" altLang="zh-CN"/>
          </a:p>
        </p:txBody>
      </p:sp>
    </p:spTree>
    <p:extLst>
      <p:ext uri="{BB962C8B-B14F-4D97-AF65-F5344CB8AC3E}">
        <p14:creationId xmlns:p14="http://schemas.microsoft.com/office/powerpoint/2010/main" val="7317092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Cover Letter</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14</a:t>
            </a:fld>
            <a:endParaRPr lang="en-US" altLang="zh-CN"/>
          </a:p>
        </p:txBody>
      </p:sp>
      <p:pic>
        <p:nvPicPr>
          <p:cNvPr id="6" name="图片 5"/>
          <p:cNvPicPr>
            <a:picLocks noChangeAspect="1"/>
          </p:cNvPicPr>
          <p:nvPr/>
        </p:nvPicPr>
        <p:blipFill>
          <a:blip r:embed="rId2"/>
          <a:stretch>
            <a:fillRect/>
          </a:stretch>
        </p:blipFill>
        <p:spPr>
          <a:xfrm>
            <a:off x="1259632" y="1332731"/>
            <a:ext cx="6671146" cy="5408637"/>
          </a:xfrm>
          <a:prstGeom prst="rect">
            <a:avLst/>
          </a:prstGeom>
          <a:ln>
            <a:solidFill>
              <a:schemeClr val="accent1"/>
            </a:solidFill>
          </a:ln>
        </p:spPr>
      </p:pic>
    </p:spTree>
    <p:extLst>
      <p:ext uri="{BB962C8B-B14F-4D97-AF65-F5344CB8AC3E}">
        <p14:creationId xmlns:p14="http://schemas.microsoft.com/office/powerpoint/2010/main" val="16353479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15</a:t>
            </a:fld>
            <a:endParaRPr lang="en-US" altLang="zh-CN"/>
          </a:p>
        </p:txBody>
      </p:sp>
      <p:pic>
        <p:nvPicPr>
          <p:cNvPr id="5" name="图片 4"/>
          <p:cNvPicPr>
            <a:picLocks noChangeAspect="1"/>
          </p:cNvPicPr>
          <p:nvPr/>
        </p:nvPicPr>
        <p:blipFill>
          <a:blip r:embed="rId2"/>
          <a:stretch>
            <a:fillRect/>
          </a:stretch>
        </p:blipFill>
        <p:spPr>
          <a:xfrm>
            <a:off x="542667" y="116632"/>
            <a:ext cx="8133789" cy="6714381"/>
          </a:xfrm>
          <a:prstGeom prst="rect">
            <a:avLst/>
          </a:prstGeom>
          <a:ln>
            <a:solidFill>
              <a:schemeClr val="accent1"/>
            </a:solidFill>
          </a:ln>
        </p:spPr>
      </p:pic>
    </p:spTree>
    <p:extLst>
      <p:ext uri="{BB962C8B-B14F-4D97-AF65-F5344CB8AC3E}">
        <p14:creationId xmlns:p14="http://schemas.microsoft.com/office/powerpoint/2010/main" val="22244946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16</a:t>
            </a:fld>
            <a:endParaRPr lang="en-US" altLang="zh-CN"/>
          </a:p>
        </p:txBody>
      </p:sp>
    </p:spTree>
    <p:extLst>
      <p:ext uri="{BB962C8B-B14F-4D97-AF65-F5344CB8AC3E}">
        <p14:creationId xmlns:p14="http://schemas.microsoft.com/office/powerpoint/2010/main" val="10487377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A resume gives prospective employers a written summary of your qualifications and work history. It convinces the reader that you are a good candidate for the position that you should be invited for an interview.</a:t>
            </a:r>
          </a:p>
          <a:p>
            <a:r>
              <a:rPr lang="en-US" altLang="zh-CN" dirty="0" smtClean="0"/>
              <a:t>Send a resume when</a:t>
            </a:r>
          </a:p>
          <a:p>
            <a:pPr lvl="1"/>
            <a:r>
              <a:rPr lang="en-US" altLang="zh-CN" dirty="0" smtClean="0"/>
              <a:t>applying for a franchise </a:t>
            </a:r>
            <a:r>
              <a:rPr lang="zh-CN" altLang="en-US" sz="1600" dirty="0" smtClean="0"/>
              <a:t>特许</a:t>
            </a:r>
            <a:r>
              <a:rPr lang="zh-CN" altLang="en-US" sz="1600" dirty="0"/>
              <a:t>经销权</a:t>
            </a:r>
            <a:endParaRPr lang="en-US" altLang="zh-CN" dirty="0" smtClean="0"/>
          </a:p>
          <a:p>
            <a:pPr lvl="1"/>
            <a:r>
              <a:rPr lang="en-US" altLang="zh-CN" dirty="0" smtClean="0"/>
              <a:t>applying for a job or internship</a:t>
            </a:r>
          </a:p>
          <a:p>
            <a:pPr lvl="1"/>
            <a:r>
              <a:rPr lang="en-US" altLang="zh-CN" dirty="0" smtClean="0"/>
              <a:t>applying for membership in certain organization</a:t>
            </a:r>
          </a:p>
          <a:p>
            <a:pPr lvl="1"/>
            <a:r>
              <a:rPr lang="en-US" altLang="zh-CN" dirty="0" smtClean="0"/>
              <a:t>inquiry about openings at a company</a:t>
            </a:r>
          </a:p>
          <a:p>
            <a:pPr lvl="1"/>
            <a:r>
              <a:rPr lang="en-US" altLang="zh-CN" dirty="0" smtClean="0"/>
              <a:t>responding to an employment advertisement</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a:t>
            </a:fld>
            <a:endParaRPr lang="en-US" altLang="zh-CN"/>
          </a:p>
        </p:txBody>
      </p:sp>
    </p:spTree>
    <p:extLst>
      <p:ext uri="{BB962C8B-B14F-4D97-AF65-F5344CB8AC3E}">
        <p14:creationId xmlns:p14="http://schemas.microsoft.com/office/powerpoint/2010/main" val="25510203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Resume VS. Curriculum Vitae (CV)</a:t>
            </a:r>
          </a:p>
          <a:p>
            <a:pPr lvl="1"/>
            <a:r>
              <a:rPr lang="en-US" altLang="zh-CN" dirty="0"/>
              <a:t>The primary differences between a resume and a curriculum vitae (CV) are length, what is included, and what each is used for. </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pic>
        <p:nvPicPr>
          <p:cNvPr id="5" name="图片 4"/>
          <p:cNvPicPr>
            <a:picLocks noChangeAspect="1"/>
          </p:cNvPicPr>
          <p:nvPr/>
        </p:nvPicPr>
        <p:blipFill>
          <a:blip r:embed="rId2"/>
          <a:stretch>
            <a:fillRect/>
          </a:stretch>
        </p:blipFill>
        <p:spPr>
          <a:xfrm>
            <a:off x="2223168" y="3031171"/>
            <a:ext cx="4464496" cy="3016405"/>
          </a:xfrm>
          <a:prstGeom prst="rect">
            <a:avLst/>
          </a:prstGeom>
        </p:spPr>
      </p:pic>
      <p:sp>
        <p:nvSpPr>
          <p:cNvPr id="6" name="矩形 5"/>
          <p:cNvSpPr/>
          <p:nvPr/>
        </p:nvSpPr>
        <p:spPr>
          <a:xfrm>
            <a:off x="2542264" y="6292869"/>
            <a:ext cx="3826304" cy="276999"/>
          </a:xfrm>
          <a:prstGeom prst="rect">
            <a:avLst/>
          </a:prstGeom>
        </p:spPr>
        <p:txBody>
          <a:bodyPr wrap="none">
            <a:spAutoFit/>
          </a:bodyPr>
          <a:lstStyle/>
          <a:p>
            <a:r>
              <a:rPr lang="en-US" altLang="zh-CN" dirty="0"/>
              <a:t>https://www.thebalancecareers.com/cv-vs-resume-2058495</a:t>
            </a:r>
            <a:endParaRPr lang="zh-CN" altLang="en-US" dirty="0"/>
          </a:p>
        </p:txBody>
      </p:sp>
      <p:sp>
        <p:nvSpPr>
          <p:cNvPr id="7" name="矩形 6"/>
          <p:cNvSpPr/>
          <p:nvPr/>
        </p:nvSpPr>
        <p:spPr>
          <a:xfrm>
            <a:off x="107504" y="3025983"/>
            <a:ext cx="2016224" cy="2800767"/>
          </a:xfrm>
          <a:prstGeom prst="rect">
            <a:avLst/>
          </a:prstGeom>
          <a:ln>
            <a:solidFill>
              <a:schemeClr val="accent1"/>
            </a:solidFill>
          </a:ln>
        </p:spPr>
        <p:txBody>
          <a:bodyPr wrap="square">
            <a:spAutoFit/>
          </a:bodyPr>
          <a:lstStyle/>
          <a:p>
            <a:pPr algn="just"/>
            <a:r>
              <a:rPr lang="en-US" altLang="zh-CN" sz="1600" dirty="0"/>
              <a:t>Most resumes in the United States are competency-based: they are personal marketing documents intended to showcase the candidate’s skills, notable achievements, and work experience to the greatest advantage</a:t>
            </a:r>
            <a:r>
              <a:rPr lang="en-US" altLang="zh-CN" sz="1600" dirty="0" smtClean="0"/>
              <a:t>.</a:t>
            </a:r>
            <a:endParaRPr lang="zh-CN" altLang="en-US" sz="1600" dirty="0"/>
          </a:p>
        </p:txBody>
      </p:sp>
      <p:sp>
        <p:nvSpPr>
          <p:cNvPr id="8" name="矩形 7"/>
          <p:cNvSpPr/>
          <p:nvPr/>
        </p:nvSpPr>
        <p:spPr>
          <a:xfrm>
            <a:off x="6786942" y="2996952"/>
            <a:ext cx="2320547" cy="3046988"/>
          </a:xfrm>
          <a:prstGeom prst="rect">
            <a:avLst/>
          </a:prstGeom>
          <a:ln>
            <a:solidFill>
              <a:schemeClr val="accent1"/>
            </a:solidFill>
          </a:ln>
        </p:spPr>
        <p:txBody>
          <a:bodyPr wrap="square">
            <a:spAutoFit/>
          </a:bodyPr>
          <a:lstStyle/>
          <a:p>
            <a:r>
              <a:rPr lang="en-US" altLang="zh-CN" sz="1600" dirty="0"/>
              <a:t>U.S. curriculum vitae, submitted for jobs in academia, scientific research, and medical fields, are credential-based, providing a comprehensive (and often lengthy) listing of one’s education, certifications, research experience, and professional affiliations and memberships.</a:t>
            </a:r>
            <a:endParaRPr lang="zh-CN" altLang="en-US" sz="1600" dirty="0"/>
          </a:p>
        </p:txBody>
      </p:sp>
    </p:spTree>
    <p:extLst>
      <p:ext uri="{BB962C8B-B14F-4D97-AF65-F5344CB8AC3E}">
        <p14:creationId xmlns:p14="http://schemas.microsoft.com/office/powerpoint/2010/main" val="6346505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guidelines</a:t>
            </a:r>
          </a:p>
          <a:p>
            <a:pPr lvl="1"/>
            <a:r>
              <a:rPr lang="en-US" altLang="zh-CN" dirty="0" smtClean="0"/>
              <a:t>limited length, usually 1-2 pages</a:t>
            </a:r>
          </a:p>
          <a:p>
            <a:pPr lvl="1"/>
            <a:r>
              <a:rPr lang="en-US" altLang="zh-CN" dirty="0"/>
              <a:t>well </a:t>
            </a:r>
            <a:r>
              <a:rPr lang="en-US" altLang="zh-CN" dirty="0" smtClean="0"/>
              <a:t>organized</a:t>
            </a:r>
          </a:p>
          <a:p>
            <a:pPr lvl="1"/>
            <a:r>
              <a:rPr lang="en-US" altLang="zh-CN" dirty="0" smtClean="0"/>
              <a:t>well designed</a:t>
            </a:r>
          </a:p>
          <a:p>
            <a:pPr lvl="1"/>
            <a:r>
              <a:rPr lang="en-US" altLang="zh-CN" dirty="0" smtClean="0"/>
              <a:t>easy </a:t>
            </a:r>
            <a:r>
              <a:rPr lang="en-US" altLang="zh-CN" dirty="0"/>
              <a:t>to </a:t>
            </a:r>
            <a:r>
              <a:rPr lang="en-US" altLang="zh-CN" dirty="0" smtClean="0"/>
              <a:t>read</a:t>
            </a:r>
          </a:p>
          <a:p>
            <a:pPr lvl="1"/>
            <a:r>
              <a:rPr lang="en-US" altLang="zh-CN" dirty="0" smtClean="0"/>
              <a:t>free </a:t>
            </a:r>
            <a:r>
              <a:rPr lang="en-US" altLang="zh-CN" dirty="0"/>
              <a:t>of </a:t>
            </a:r>
            <a:r>
              <a:rPr lang="en-US" altLang="zh-CN" dirty="0" smtClean="0"/>
              <a:t>errors</a:t>
            </a:r>
          </a:p>
          <a:p>
            <a:pPr lvl="1"/>
            <a:r>
              <a:rPr lang="en-US" altLang="zh-CN" dirty="0" smtClean="0"/>
              <a:t>use </a:t>
            </a:r>
            <a:r>
              <a:rPr lang="en-US" altLang="zh-CN" dirty="0"/>
              <a:t>high- grade top quality </a:t>
            </a:r>
            <a:r>
              <a:rPr lang="en-US" altLang="zh-CN" dirty="0" smtClean="0"/>
              <a:t>paper for print</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spTree>
    <p:extLst>
      <p:ext uri="{BB962C8B-B14F-4D97-AF65-F5344CB8AC3E}">
        <p14:creationId xmlns:p14="http://schemas.microsoft.com/office/powerpoint/2010/main" val="21212519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Analyzing Your Background</a:t>
            </a:r>
            <a:endParaRPr lang="zh-CN" altLang="en-US" dirty="0"/>
          </a:p>
        </p:txBody>
      </p:sp>
      <p:sp>
        <p:nvSpPr>
          <p:cNvPr id="3" name="内容占位符 2"/>
          <p:cNvSpPr>
            <a:spLocks noGrp="1"/>
          </p:cNvSpPr>
          <p:nvPr>
            <p:ph idx="1"/>
          </p:nvPr>
        </p:nvSpPr>
        <p:spPr/>
        <p:txBody>
          <a:bodyPr/>
          <a:lstStyle/>
          <a:p>
            <a:r>
              <a:rPr lang="en-US" altLang="zh-CN" sz="2400" dirty="0"/>
              <a:t>Determine what kind of job you are seeking and what information about you and your background would be most important and related to that kind of job. List the following:</a:t>
            </a:r>
          </a:p>
          <a:p>
            <a:pPr lvl="1"/>
            <a:r>
              <a:rPr lang="en-US" altLang="zh-CN" sz="2000" dirty="0" smtClean="0"/>
              <a:t>Schools </a:t>
            </a:r>
            <a:r>
              <a:rPr lang="en-US" altLang="zh-CN" sz="2000" dirty="0"/>
              <a:t>attended, degrees, major field of study, academic honors, grade point average (if recently graduated), particular and relevant academic projects.</a:t>
            </a:r>
          </a:p>
          <a:p>
            <a:pPr lvl="1"/>
            <a:r>
              <a:rPr lang="en-US" altLang="zh-CN" sz="2000" dirty="0" smtClean="0"/>
              <a:t>Jobs </a:t>
            </a:r>
            <a:r>
              <a:rPr lang="en-US" altLang="zh-CN" sz="2000" dirty="0"/>
              <a:t>held, primary and secondary duties in each of them, when and how long you held each job, promotions, skills you developed in your jobs.</a:t>
            </a:r>
          </a:p>
          <a:p>
            <a:pPr lvl="1"/>
            <a:r>
              <a:rPr lang="en-US" altLang="zh-CN" sz="2000" dirty="0" smtClean="0"/>
              <a:t>Other </a:t>
            </a:r>
            <a:r>
              <a:rPr lang="en-US" altLang="zh-CN" sz="2000" dirty="0"/>
              <a:t>experiences and skills you have developed that would be of value in the kind of job you are seeking; extracurricular activities that have contributed to your learning experience; leadership, interpersonal, and communication skills you have developed: any collaborative work you have performed; computer skills you have acquired.</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5</a:t>
            </a:fld>
            <a:endParaRPr lang="en-US" altLang="zh-CN"/>
          </a:p>
        </p:txBody>
      </p:sp>
    </p:spTree>
    <p:extLst>
      <p:ext uri="{BB962C8B-B14F-4D97-AF65-F5344CB8AC3E}">
        <p14:creationId xmlns:p14="http://schemas.microsoft.com/office/powerpoint/2010/main" val="31030940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Organizing Your Resume</a:t>
            </a:r>
            <a:endParaRPr lang="zh-CN" altLang="en-US" dirty="0"/>
          </a:p>
        </p:txBody>
      </p:sp>
      <p:sp>
        <p:nvSpPr>
          <p:cNvPr id="3" name="内容占位符 2"/>
          <p:cNvSpPr>
            <a:spLocks noGrp="1"/>
          </p:cNvSpPr>
          <p:nvPr>
            <p:ph idx="1"/>
          </p:nvPr>
        </p:nvSpPr>
        <p:spPr/>
        <p:txBody>
          <a:bodyPr/>
          <a:lstStyle/>
          <a:p>
            <a:r>
              <a:rPr lang="en-US" altLang="zh-CN" dirty="0"/>
              <a:t>Most resumes have information arranged chronologically in the following categories:</a:t>
            </a:r>
          </a:p>
          <a:p>
            <a:pPr lvl="1"/>
            <a:r>
              <a:rPr lang="en-US" altLang="zh-CN" dirty="0" smtClean="0"/>
              <a:t>Heading </a:t>
            </a:r>
            <a:r>
              <a:rPr lang="en-US" altLang="zh-CN" dirty="0"/>
              <a:t>(name and contact information)</a:t>
            </a:r>
          </a:p>
          <a:p>
            <a:pPr lvl="1"/>
            <a:r>
              <a:rPr lang="en-US" altLang="zh-CN" dirty="0" smtClean="0"/>
              <a:t>Job </a:t>
            </a:r>
            <a:r>
              <a:rPr lang="en-US" altLang="zh-CN" dirty="0"/>
              <a:t>Objective (optional)</a:t>
            </a:r>
          </a:p>
          <a:p>
            <a:pPr lvl="1"/>
            <a:r>
              <a:rPr lang="en-US" altLang="zh-CN" dirty="0" smtClean="0"/>
              <a:t>Education</a:t>
            </a:r>
            <a:endParaRPr lang="en-US" altLang="zh-CN" dirty="0"/>
          </a:p>
          <a:p>
            <a:pPr lvl="1"/>
            <a:r>
              <a:rPr lang="en-US" altLang="zh-CN" dirty="0" smtClean="0"/>
              <a:t>Employment </a:t>
            </a:r>
            <a:r>
              <a:rPr lang="en-US" altLang="zh-CN" dirty="0"/>
              <a:t>Experience</a:t>
            </a:r>
          </a:p>
          <a:p>
            <a:pPr lvl="1"/>
            <a:r>
              <a:rPr lang="en-US" altLang="zh-CN" dirty="0" smtClean="0"/>
              <a:t>Computer </a:t>
            </a:r>
            <a:r>
              <a:rPr lang="en-US" altLang="zh-CN" dirty="0"/>
              <a:t>Skills (optional)</a:t>
            </a:r>
          </a:p>
          <a:p>
            <a:pPr lvl="1"/>
            <a:r>
              <a:rPr lang="en-US" altLang="zh-CN" dirty="0" smtClean="0"/>
              <a:t>Honors </a:t>
            </a:r>
            <a:r>
              <a:rPr lang="en-US" altLang="zh-CN" dirty="0"/>
              <a:t>and Activities</a:t>
            </a:r>
          </a:p>
          <a:p>
            <a:pPr lvl="1"/>
            <a:r>
              <a:rPr lang="en-US" altLang="zh-CN" dirty="0" smtClean="0"/>
              <a:t>References</a:t>
            </a:r>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Tree>
    <p:extLst>
      <p:ext uri="{BB962C8B-B14F-4D97-AF65-F5344CB8AC3E}">
        <p14:creationId xmlns:p14="http://schemas.microsoft.com/office/powerpoint/2010/main" val="29362202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Heading</a:t>
            </a:r>
            <a:endParaRPr lang="zh-CN" altLang="en-US" dirty="0"/>
          </a:p>
        </p:txBody>
      </p:sp>
      <p:sp>
        <p:nvSpPr>
          <p:cNvPr id="3" name="内容占位符 2"/>
          <p:cNvSpPr>
            <a:spLocks noGrp="1"/>
          </p:cNvSpPr>
          <p:nvPr>
            <p:ph idx="1"/>
          </p:nvPr>
        </p:nvSpPr>
        <p:spPr/>
        <p:txBody>
          <a:bodyPr/>
          <a:lstStyle/>
          <a:p>
            <a:r>
              <a:rPr lang="en-US" altLang="zh-CN" dirty="0"/>
              <a:t>Al the top of your resume, include all of your contact information including: name, address</a:t>
            </a:r>
            <a:r>
              <a:rPr lang="zh-CN" altLang="en-US" dirty="0"/>
              <a:t>，</a:t>
            </a:r>
            <a:r>
              <a:rPr lang="en-US" altLang="zh-CN" dirty="0"/>
              <a:t>telephone, fax, and E-mail address. Make sure that your name stands out on the page. If you have just one address, center it at the top of the page. If you have two addresses such as school and home or temporary and permanent, place school or temporary address on the left side of the page and your permanent or home address on the right side. Place both addresses underneath your name.</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spTree>
    <p:extLst>
      <p:ext uri="{BB962C8B-B14F-4D97-AF65-F5344CB8AC3E}">
        <p14:creationId xmlns:p14="http://schemas.microsoft.com/office/powerpoint/2010/main" val="18075228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a:t>
            </a:r>
            <a:endParaRPr lang="zh-CN" altLang="en-US" dirty="0"/>
          </a:p>
        </p:txBody>
      </p:sp>
      <p:sp>
        <p:nvSpPr>
          <p:cNvPr id="3" name="内容占位符 2"/>
          <p:cNvSpPr>
            <a:spLocks noGrp="1"/>
          </p:cNvSpPr>
          <p:nvPr>
            <p:ph idx="1"/>
          </p:nvPr>
        </p:nvSpPr>
        <p:spPr/>
        <p:txBody>
          <a:bodyPr/>
          <a:lstStyle/>
          <a:p>
            <a:r>
              <a:rPr lang="en-US" altLang="zh-CN" dirty="0"/>
              <a:t>A job objective introduces the material in a resume and helps the reader quickly understand your goal. Write your objective in three lines or less. </a:t>
            </a:r>
            <a:endParaRPr lang="en-US" altLang="zh-CN" dirty="0" smtClean="0"/>
          </a:p>
          <a:p>
            <a:r>
              <a:rPr lang="en-US" altLang="zh-CN" dirty="0" smtClean="0"/>
              <a:t>For </a:t>
            </a:r>
            <a:r>
              <a:rPr lang="en-US" altLang="zh-CN" dirty="0"/>
              <a:t>example: a full-time software programmer analyst aimed at solving engineering problems.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8</a:t>
            </a:fld>
            <a:endParaRPr lang="en-US" altLang="zh-CN"/>
          </a:p>
        </p:txBody>
      </p:sp>
    </p:spTree>
    <p:extLst>
      <p:ext uri="{BB962C8B-B14F-4D97-AF65-F5344CB8AC3E}">
        <p14:creationId xmlns:p14="http://schemas.microsoft.com/office/powerpoint/2010/main" val="252703903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Education</a:t>
            </a:r>
            <a:endParaRPr lang="zh-CN" altLang="en-US" dirty="0"/>
          </a:p>
        </p:txBody>
      </p:sp>
      <p:sp>
        <p:nvSpPr>
          <p:cNvPr id="3" name="内容占位符 2"/>
          <p:cNvSpPr>
            <a:spLocks noGrp="1"/>
          </p:cNvSpPr>
          <p:nvPr>
            <p:ph idx="1"/>
          </p:nvPr>
        </p:nvSpPr>
        <p:spPr/>
        <p:txBody>
          <a:bodyPr/>
          <a:lstStyle/>
          <a:p>
            <a:r>
              <a:rPr lang="en-US" altLang="zh-CN" dirty="0"/>
              <a:t>List the school(s) you have attended, the degrees you received and the dates you received them, your major field(s) of study, and any academic honor you have earned. Include your grade point average only if it is 3.0 or higher. List courses only if they are unusually impressive or if your resume is otherwise sparse.</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spTree>
    <p:extLst>
      <p:ext uri="{BB962C8B-B14F-4D97-AF65-F5344CB8AC3E}">
        <p14:creationId xmlns:p14="http://schemas.microsoft.com/office/powerpoint/2010/main" val="156140620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4500</TotalTime>
  <Words>892</Words>
  <Application>Microsoft Office PowerPoint</Application>
  <PresentationFormat>全屏显示(4:3)</PresentationFormat>
  <Paragraphs>74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华文行楷</vt:lpstr>
      <vt:lpstr>宋体</vt:lpstr>
      <vt:lpstr>微软雅黑</vt:lpstr>
      <vt:lpstr>Arial</vt:lpstr>
      <vt:lpstr>Times New Roman</vt:lpstr>
      <vt:lpstr>Wingdings</vt:lpstr>
      <vt:lpstr>课件模板-温剑丰</vt:lpstr>
      <vt:lpstr>软件工程专业英语</vt:lpstr>
      <vt:lpstr>Overview</vt:lpstr>
      <vt:lpstr>PowerPoint 演示文稿</vt:lpstr>
      <vt:lpstr>PowerPoint 演示文稿</vt:lpstr>
      <vt:lpstr>Analyzing Your Background</vt:lpstr>
      <vt:lpstr>Organizing Your Resume</vt:lpstr>
      <vt:lpstr>Heading</vt:lpstr>
      <vt:lpstr>Objective</vt:lpstr>
      <vt:lpstr>Education</vt:lpstr>
      <vt:lpstr>Employment Experience</vt:lpstr>
      <vt:lpstr>Computer Skills</vt:lpstr>
      <vt:lpstr>Honors and Activities</vt:lpstr>
      <vt:lpstr>References</vt:lpstr>
      <vt:lpstr>Cover Letter</vt:lpstr>
      <vt:lpstr>PowerPoint 演示文稿</vt:lpstr>
      <vt:lpstr>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144</cp:revision>
  <dcterms:created xsi:type="dcterms:W3CDTF">2017-12-29T02:31:48Z</dcterms:created>
  <dcterms:modified xsi:type="dcterms:W3CDTF">2020-05-26T07:03:47Z</dcterms:modified>
</cp:coreProperties>
</file>