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5"/>
  </p:notesMasterIdLst>
  <p:handoutMasterIdLst>
    <p:handoutMasterId r:id="rId36"/>
  </p:handoutMasterIdLst>
  <p:sldIdLst>
    <p:sldId id="256" r:id="rId2"/>
    <p:sldId id="257" r:id="rId3"/>
    <p:sldId id="260" r:id="rId4"/>
    <p:sldId id="271" r:id="rId5"/>
    <p:sldId id="27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8" r:id="rId31"/>
    <p:sldId id="299" r:id="rId32"/>
    <p:sldId id="296" r:id="rId33"/>
    <p:sldId id="297" r:id="rId34"/>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FF"/>
    <a:srgbClr val="0000FF"/>
    <a:srgbClr val="FF00FF"/>
    <a:srgbClr val="009900"/>
    <a:srgbClr val="99FFCC"/>
    <a:srgbClr val="FF9900"/>
    <a:srgbClr val="292929"/>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6" autoAdjust="0"/>
    <p:restoredTop sz="77964" autoAdjust="0"/>
  </p:normalViewPr>
  <p:slideViewPr>
    <p:cSldViewPr>
      <p:cViewPr varScale="1">
        <p:scale>
          <a:sx n="54" d="100"/>
          <a:sy n="54" d="100"/>
        </p:scale>
        <p:origin x="1664" y="56"/>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53" d="100"/>
          <a:sy n="53" d="100"/>
        </p:scale>
        <p:origin x="2648"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ornate: </a:t>
            </a:r>
            <a:r>
              <a:rPr lang="zh-CN" altLang="en-US" dirty="0" smtClean="0"/>
              <a:t>华美的，富丽的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1077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Thank you for your email (yesterday/ of 12 May) about…</a:t>
            </a:r>
          </a:p>
          <a:p>
            <a:r>
              <a:rPr lang="en-US" altLang="zh-CN" sz="1200" b="0" i="0" kern="1200" dirty="0" smtClean="0">
                <a:solidFill>
                  <a:schemeClr val="tx1"/>
                </a:solidFill>
                <a:effectLst/>
                <a:latin typeface="Arial" charset="0"/>
                <a:ea typeface="宋体" pitchFamily="2" charset="-122"/>
                <a:cs typeface="+mn-cs"/>
              </a:rPr>
              <a:t>Thanks for your email this morning/ earlier/ yesterday/ on Monday/ last week/…</a:t>
            </a:r>
          </a:p>
          <a:p>
            <a:r>
              <a:rPr lang="en-US" altLang="zh-CN" sz="1200" b="0" i="0" kern="1200" dirty="0" smtClean="0">
                <a:solidFill>
                  <a:schemeClr val="tx1"/>
                </a:solidFill>
                <a:effectLst/>
                <a:latin typeface="Arial" charset="0"/>
                <a:ea typeface="宋体" pitchFamily="2" charset="-122"/>
                <a:cs typeface="+mn-cs"/>
              </a:rPr>
              <a:t>Thanks for your quick reply./ Thanks for getting back to me so quickly.</a:t>
            </a:r>
          </a:p>
          <a:p>
            <a:r>
              <a:rPr lang="en-US" altLang="zh-CN" sz="1200" b="0" i="0" kern="1200" dirty="0" smtClean="0">
                <a:solidFill>
                  <a:schemeClr val="tx1"/>
                </a:solidFill>
                <a:effectLst/>
                <a:latin typeface="Arial" charset="0"/>
                <a:ea typeface="宋体" pitchFamily="2" charset="-122"/>
                <a:cs typeface="+mn-cs"/>
              </a:rPr>
              <a:t>Thanks for your phone call this morning/ the information about/ your interest in/ your help with/ your hospitality in…/…</a:t>
            </a:r>
          </a:p>
          <a:p>
            <a:r>
              <a:rPr lang="en-US" altLang="zh-CN" sz="1200" b="0" i="0" kern="1200" dirty="0" smtClean="0">
                <a:solidFill>
                  <a:schemeClr val="tx1"/>
                </a:solidFill>
                <a:effectLst/>
                <a:latin typeface="Arial" charset="0"/>
                <a:ea typeface="宋体" pitchFamily="2" charset="-122"/>
                <a:cs typeface="+mn-cs"/>
              </a:rPr>
              <a:t>Thanks for sending me/ for contacting me about/ for attending/ asking us about/ informing us/ giving us feedback on/ inviting me to/ talking to me about…</a:t>
            </a:r>
          </a:p>
          <a:p>
            <a:r>
              <a:rPr lang="en-US" altLang="zh-CN" sz="1200" b="0" i="0" kern="1200" dirty="0" smtClean="0">
                <a:solidFill>
                  <a:schemeClr val="tx1"/>
                </a:solidFill>
                <a:effectLst/>
                <a:latin typeface="Arial" charset="0"/>
                <a:ea typeface="宋体" pitchFamily="2" charset="-122"/>
                <a:cs typeface="+mn-cs"/>
              </a:rPr>
              <a:t>It was great/ so nice to see you again on Monday.</a:t>
            </a:r>
          </a:p>
          <a:p>
            <a:r>
              <a:rPr lang="en-US" altLang="zh-CN" sz="1200" b="0" i="0" kern="1200" dirty="0" smtClean="0">
                <a:solidFill>
                  <a:schemeClr val="tx1"/>
                </a:solidFill>
                <a:effectLst/>
                <a:latin typeface="Arial" charset="0"/>
                <a:ea typeface="宋体" pitchFamily="2" charset="-122"/>
                <a:cs typeface="+mn-cs"/>
              </a:rPr>
              <a:t>(I) just read your email about/ (I) just got your message about/ (I) just got your request for…</a:t>
            </a:r>
          </a:p>
          <a:p>
            <a:r>
              <a:rPr lang="en-US" altLang="zh-CN" sz="1200" b="0" i="0" kern="1200" dirty="0" smtClean="0">
                <a:solidFill>
                  <a:schemeClr val="tx1"/>
                </a:solidFill>
                <a:effectLst/>
                <a:latin typeface="Arial" charset="0"/>
                <a:ea typeface="宋体" pitchFamily="2" charset="-122"/>
                <a:cs typeface="+mn-cs"/>
              </a:rPr>
              <a:t>It was a pleasure/ my great pleasure to meet you last week.</a:t>
            </a:r>
          </a:p>
          <a:p>
            <a:r>
              <a:rPr lang="en-US" altLang="zh-CN" sz="1200" b="0" i="0" kern="1200" dirty="0" smtClean="0">
                <a:solidFill>
                  <a:schemeClr val="tx1"/>
                </a:solidFill>
                <a:effectLst/>
                <a:latin typeface="Arial" charset="0"/>
                <a:ea typeface="宋体" pitchFamily="2" charset="-122"/>
                <a:cs typeface="+mn-cs"/>
              </a:rPr>
              <a:t>Sorry for my late reply/ Sorry it took me so long to get back to you/ Sorry not to reply sooner (but/ but I had to…).</a:t>
            </a:r>
          </a:p>
          <a:p>
            <a:r>
              <a:rPr lang="en-US" altLang="zh-CN" sz="1200" b="0" i="0" kern="1200" dirty="0" smtClean="0">
                <a:solidFill>
                  <a:schemeClr val="tx1"/>
                </a:solidFill>
                <a:effectLst/>
                <a:latin typeface="Arial" charset="0"/>
                <a:ea typeface="宋体" pitchFamily="2" charset="-122"/>
                <a:cs typeface="+mn-cs"/>
              </a:rPr>
              <a:t>Thank you for finding the time to meet me/ talk to me/ attend…</a:t>
            </a:r>
          </a:p>
          <a:p>
            <a:r>
              <a:rPr lang="en-US" altLang="zh-CN" sz="1200" b="0" i="0" kern="1200" dirty="0" smtClean="0">
                <a:solidFill>
                  <a:schemeClr val="tx1"/>
                </a:solidFill>
                <a:effectLst/>
                <a:latin typeface="Arial" charset="0"/>
                <a:ea typeface="宋体" pitchFamily="2" charset="-122"/>
                <a:cs typeface="+mn-cs"/>
              </a:rPr>
              <a:t>Sorry it’s been so long since I was last in touch/ since my last email.</a:t>
            </a:r>
          </a:p>
          <a:p>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11</a:t>
            </a:fld>
            <a:endParaRPr lang="en-US" altLang="zh-CN"/>
          </a:p>
        </p:txBody>
      </p:sp>
    </p:spTree>
    <p:extLst>
      <p:ext uri="{BB962C8B-B14F-4D97-AF65-F5344CB8AC3E}">
        <p14:creationId xmlns:p14="http://schemas.microsoft.com/office/powerpoint/2010/main" val="67850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ebsit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a:t>Simulated Writing: </a:t>
            </a:r>
            <a:r>
              <a:rPr lang="en-US" altLang="zh-CN" sz="3600" dirty="0" smtClean="0"/>
              <a:t>E-mail</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Phrases</a:t>
            </a:r>
            <a:endParaRPr lang="zh-CN" altLang="en-US" dirty="0"/>
          </a:p>
        </p:txBody>
      </p:sp>
      <p:sp>
        <p:nvSpPr>
          <p:cNvPr id="3" name="内容占位符 2"/>
          <p:cNvSpPr>
            <a:spLocks noGrp="1"/>
          </p:cNvSpPr>
          <p:nvPr>
            <p:ph idx="1"/>
          </p:nvPr>
        </p:nvSpPr>
        <p:spPr/>
        <p:txBody>
          <a:bodyPr/>
          <a:lstStyle/>
          <a:p>
            <a:r>
              <a:rPr lang="en-US" altLang="zh-CN" dirty="0" smtClean="0"/>
              <a:t>(1) </a:t>
            </a:r>
            <a:r>
              <a:rPr lang="en-US" altLang="zh-CN" dirty="0"/>
              <a:t>Opening </a:t>
            </a:r>
            <a:r>
              <a:rPr lang="en-US" altLang="zh-CN" dirty="0" smtClean="0"/>
              <a:t>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sp>
        <p:nvSpPr>
          <p:cNvPr id="6" name="矩形 5"/>
          <p:cNvSpPr/>
          <p:nvPr/>
        </p:nvSpPr>
        <p:spPr>
          <a:xfrm>
            <a:off x="565151" y="2060848"/>
            <a:ext cx="8010523" cy="4154984"/>
          </a:xfrm>
          <a:prstGeom prst="rect">
            <a:avLst/>
          </a:prstGeom>
          <a:ln>
            <a:solidFill>
              <a:schemeClr val="accent1"/>
            </a:solidFill>
          </a:ln>
        </p:spPr>
        <p:txBody>
          <a:bodyPr wrap="square">
            <a:spAutoFit/>
          </a:bodyPr>
          <a:lstStyle/>
          <a:p>
            <a:r>
              <a:rPr lang="en-US" altLang="zh-CN" sz="2400" b="1" i="0" dirty="0">
                <a:solidFill>
                  <a:srgbClr val="0099FF"/>
                </a:solidFill>
                <a:latin typeface="-apple-system"/>
              </a:rPr>
              <a:t>Opening greeting to one person</a:t>
            </a:r>
            <a:endParaRPr lang="en-US" altLang="zh-CN" sz="2400" i="0" dirty="0">
              <a:solidFill>
                <a:srgbClr val="0099FF"/>
              </a:solidFill>
              <a:latin typeface="-apple-system"/>
            </a:endParaRPr>
          </a:p>
          <a:p>
            <a:pPr marL="800100" lvl="1" indent="-342900">
              <a:buFont typeface="Wingdings" panose="05000000000000000000" pitchFamily="2" charset="2"/>
              <a:buChar char="ü"/>
            </a:pPr>
            <a:r>
              <a:rPr lang="en-US" altLang="zh-CN" sz="2400" i="0" dirty="0">
                <a:solidFill>
                  <a:srgbClr val="212529"/>
                </a:solidFill>
                <a:latin typeface="-apple-system"/>
              </a:rPr>
              <a:t>Dear </a:t>
            </a:r>
            <a:r>
              <a:rPr lang="en-US" altLang="zh-CN" sz="2400" i="0" dirty="0" err="1">
                <a:solidFill>
                  <a:srgbClr val="212529"/>
                </a:solidFill>
                <a:latin typeface="-apple-system"/>
              </a:rPr>
              <a:t>Mr</a:t>
            </a:r>
            <a:r>
              <a:rPr lang="en-US" altLang="zh-CN" sz="2400" i="0" dirty="0">
                <a:solidFill>
                  <a:srgbClr val="212529"/>
                </a:solidFill>
                <a:latin typeface="-apple-system"/>
              </a:rPr>
              <a:t>/ </a:t>
            </a:r>
            <a:r>
              <a:rPr lang="en-US" altLang="zh-CN" sz="2400" i="0" dirty="0" err="1">
                <a:solidFill>
                  <a:srgbClr val="212529"/>
                </a:solidFill>
                <a:latin typeface="-apple-system"/>
              </a:rPr>
              <a:t>Ms</a:t>
            </a:r>
            <a:r>
              <a:rPr lang="en-US" altLang="zh-CN" sz="2400" i="0" dirty="0">
                <a:solidFill>
                  <a:srgbClr val="212529"/>
                </a:solidFill>
                <a:latin typeface="-apple-system"/>
              </a:rPr>
              <a:t>/ </a:t>
            </a:r>
            <a:r>
              <a:rPr lang="en-US" altLang="zh-CN" sz="2400" i="0" dirty="0" err="1">
                <a:solidFill>
                  <a:srgbClr val="212529"/>
                </a:solidFill>
                <a:latin typeface="-apple-system"/>
              </a:rPr>
              <a:t>Dr</a:t>
            </a:r>
            <a:r>
              <a:rPr lang="en-US" altLang="zh-CN" sz="2400" i="0" dirty="0">
                <a:solidFill>
                  <a:srgbClr val="212529"/>
                </a:solidFill>
                <a:latin typeface="-apple-system"/>
              </a:rPr>
              <a:t>/ Professor + family name (= Dear Mr./ Ms./ Dr./ Prof + family name)</a:t>
            </a:r>
          </a:p>
          <a:p>
            <a:pPr marL="800100" lvl="1" indent="-342900">
              <a:buFont typeface="Wingdings" panose="05000000000000000000" pitchFamily="2" charset="2"/>
              <a:buChar char="ü"/>
            </a:pPr>
            <a:r>
              <a:rPr lang="en-US" altLang="zh-CN" sz="2400" i="0" dirty="0">
                <a:solidFill>
                  <a:srgbClr val="212529"/>
                </a:solidFill>
                <a:latin typeface="-apple-system"/>
              </a:rPr>
              <a:t>Dear Alex</a:t>
            </a:r>
          </a:p>
          <a:p>
            <a:pPr marL="800100" lvl="1" indent="-342900">
              <a:buFont typeface="Wingdings" panose="05000000000000000000" pitchFamily="2" charset="2"/>
              <a:buChar char="ü"/>
            </a:pPr>
            <a:r>
              <a:rPr lang="en-US" altLang="zh-CN" sz="2400" i="0" dirty="0">
                <a:solidFill>
                  <a:srgbClr val="212529"/>
                </a:solidFill>
                <a:latin typeface="-apple-system"/>
              </a:rPr>
              <a:t>Hi (John)</a:t>
            </a:r>
          </a:p>
          <a:p>
            <a:pPr marL="800100" lvl="1" indent="-342900">
              <a:buFont typeface="Wingdings" panose="05000000000000000000" pitchFamily="2" charset="2"/>
              <a:buChar char="ü"/>
            </a:pPr>
            <a:r>
              <a:rPr lang="en-US" altLang="zh-CN" sz="2400" i="0" dirty="0">
                <a:solidFill>
                  <a:srgbClr val="212529"/>
                </a:solidFill>
                <a:latin typeface="-apple-system"/>
              </a:rPr>
              <a:t>Dear Sir or Madam</a:t>
            </a:r>
          </a:p>
          <a:p>
            <a:r>
              <a:rPr lang="en-US" altLang="zh-CN" sz="2400" b="1" i="0" dirty="0">
                <a:solidFill>
                  <a:srgbClr val="0099FF"/>
                </a:solidFill>
                <a:latin typeface="-apple-system"/>
              </a:rPr>
              <a:t>Opening greeting to more than one person</a:t>
            </a:r>
            <a:endParaRPr lang="en-US" altLang="zh-CN" sz="2400" i="0" dirty="0">
              <a:solidFill>
                <a:srgbClr val="0099FF"/>
              </a:solidFill>
              <a:latin typeface="-apple-system"/>
            </a:endParaRPr>
          </a:p>
          <a:p>
            <a:pPr marL="800100" lvl="1" indent="-342900">
              <a:buFont typeface="Wingdings" panose="05000000000000000000" pitchFamily="2" charset="2"/>
              <a:buChar char="ü"/>
            </a:pPr>
            <a:r>
              <a:rPr lang="en-US" altLang="zh-CN" sz="2400" i="0" dirty="0">
                <a:solidFill>
                  <a:srgbClr val="212529"/>
                </a:solidFill>
                <a:latin typeface="-apple-system"/>
              </a:rPr>
              <a:t>Dear all</a:t>
            </a:r>
          </a:p>
          <a:p>
            <a:pPr marL="800100" lvl="1" indent="-342900">
              <a:buFont typeface="Wingdings" panose="05000000000000000000" pitchFamily="2" charset="2"/>
              <a:buChar char="ü"/>
            </a:pPr>
            <a:r>
              <a:rPr lang="en-US" altLang="zh-CN" sz="2400" i="0" dirty="0">
                <a:solidFill>
                  <a:srgbClr val="212529"/>
                </a:solidFill>
                <a:latin typeface="-apple-system"/>
              </a:rPr>
              <a:t>Hi (everyone/ guys)</a:t>
            </a:r>
          </a:p>
          <a:p>
            <a:pPr marL="800100" lvl="1" indent="-342900">
              <a:buFont typeface="Wingdings" panose="05000000000000000000" pitchFamily="2" charset="2"/>
              <a:buChar char="ü"/>
            </a:pPr>
            <a:r>
              <a:rPr lang="en-US" altLang="zh-CN" sz="2400" i="0" dirty="0">
                <a:solidFill>
                  <a:srgbClr val="212529"/>
                </a:solidFill>
                <a:latin typeface="-apple-system"/>
              </a:rPr>
              <a:t>To: All faculty members/ To: New recruits/ To: All members/ To:…</a:t>
            </a:r>
            <a:endParaRPr lang="en-US" altLang="zh-CN" sz="2400" b="0" i="0" dirty="0">
              <a:solidFill>
                <a:srgbClr val="212529"/>
              </a:solidFill>
              <a:effectLst/>
              <a:latin typeface="-apple-system"/>
            </a:endParaRPr>
          </a:p>
        </p:txBody>
      </p:sp>
      <p:sp>
        <p:nvSpPr>
          <p:cNvPr id="7" name="矩形 6"/>
          <p:cNvSpPr/>
          <p:nvPr/>
        </p:nvSpPr>
        <p:spPr>
          <a:xfrm>
            <a:off x="4211960" y="476672"/>
            <a:ext cx="4243469" cy="338554"/>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1600" dirty="0"/>
              <a:t>https://blog.talaera.com/business-emails-phrases</a:t>
            </a:r>
          </a:p>
        </p:txBody>
      </p:sp>
    </p:spTree>
    <p:extLst>
      <p:ext uri="{BB962C8B-B14F-4D97-AF65-F5344CB8AC3E}">
        <p14:creationId xmlns:p14="http://schemas.microsoft.com/office/powerpoint/2010/main" val="11685339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 </a:t>
            </a:r>
            <a:r>
              <a:rPr lang="en-US" altLang="zh-CN" dirty="0"/>
              <a:t>Opening Lines</a:t>
            </a:r>
            <a:r>
              <a:rPr lang="en-US" altLang="zh-CN" dirty="0" smtClean="0"/>
              <a:t> </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11</a:t>
            </a:fld>
            <a:endParaRPr lang="en-US" altLang="zh-CN"/>
          </a:p>
        </p:txBody>
      </p:sp>
      <p:sp>
        <p:nvSpPr>
          <p:cNvPr id="5" name="矩形 4"/>
          <p:cNvSpPr/>
          <p:nvPr/>
        </p:nvSpPr>
        <p:spPr>
          <a:xfrm>
            <a:off x="936302" y="2050970"/>
            <a:ext cx="7524130" cy="4401205"/>
          </a:xfrm>
          <a:prstGeom prst="rect">
            <a:avLst/>
          </a:prstGeom>
          <a:ln>
            <a:solidFill>
              <a:schemeClr val="accent1"/>
            </a:solidFill>
          </a:ln>
        </p:spPr>
        <p:txBody>
          <a:bodyPr wrap="square">
            <a:spAutoFit/>
          </a:bodyPr>
          <a:lstStyle/>
          <a:p>
            <a:r>
              <a:rPr lang="en-US" altLang="zh-CN" sz="2000" b="1" i="0" dirty="0">
                <a:solidFill>
                  <a:srgbClr val="0099FF"/>
                </a:solidFill>
                <a:latin typeface="Raleway"/>
              </a:rPr>
              <a:t>Being social</a:t>
            </a:r>
          </a:p>
          <a:p>
            <a:r>
              <a:rPr lang="en-US" altLang="zh-CN" sz="2000" i="0" dirty="0">
                <a:solidFill>
                  <a:srgbClr val="262C2D"/>
                </a:solidFill>
                <a:latin typeface="Raleway"/>
              </a:rPr>
              <a:t>By adding these at the beginning of your emails you will sound more </a:t>
            </a:r>
            <a:r>
              <a:rPr lang="en-US" altLang="zh-CN" sz="2000" b="1" i="0" dirty="0">
                <a:solidFill>
                  <a:srgbClr val="FF0000"/>
                </a:solidFill>
                <a:latin typeface="Raleway"/>
              </a:rPr>
              <a:t>friendly and social</a:t>
            </a:r>
            <a:r>
              <a:rPr lang="en-US" altLang="zh-CN" sz="2000" i="0" dirty="0">
                <a:solidFill>
                  <a:srgbClr val="262C2D"/>
                </a:solidFill>
                <a:latin typeface="Raleway"/>
              </a:rPr>
              <a:t>.</a:t>
            </a:r>
          </a:p>
          <a:p>
            <a:pPr marL="628650" lvl="1" indent="-171450">
              <a:buFont typeface="Wingdings" panose="05000000000000000000" pitchFamily="2" charset="2"/>
              <a:buChar char="ü"/>
            </a:pPr>
            <a:r>
              <a:rPr lang="en-US" altLang="zh-CN" sz="2000" i="0" dirty="0">
                <a:solidFill>
                  <a:srgbClr val="262C2D"/>
                </a:solidFill>
                <a:latin typeface="Raleway"/>
              </a:rPr>
              <a:t>I hope you had a good weekend.</a:t>
            </a:r>
          </a:p>
          <a:p>
            <a:pPr marL="628650" lvl="1" indent="-171450">
              <a:buFont typeface="Wingdings" panose="05000000000000000000" pitchFamily="2" charset="2"/>
              <a:buChar char="ü"/>
            </a:pPr>
            <a:r>
              <a:rPr lang="en-US" altLang="zh-CN" sz="2000" i="0" dirty="0">
                <a:solidFill>
                  <a:srgbClr val="262C2D"/>
                </a:solidFill>
                <a:latin typeface="Raleway"/>
              </a:rPr>
              <a:t>I hope you had a great trip.</a:t>
            </a:r>
          </a:p>
          <a:p>
            <a:pPr marL="628650" lvl="1" indent="-171450">
              <a:buFont typeface="Wingdings" panose="05000000000000000000" pitchFamily="2" charset="2"/>
              <a:buChar char="ü"/>
            </a:pPr>
            <a:r>
              <a:rPr lang="en-US" altLang="zh-CN" sz="2000" i="0" dirty="0">
                <a:solidFill>
                  <a:srgbClr val="262C2D"/>
                </a:solidFill>
                <a:latin typeface="Raleway"/>
              </a:rPr>
              <a:t>Hope you had a nice break.</a:t>
            </a:r>
          </a:p>
          <a:p>
            <a:pPr marL="628650" lvl="1" indent="-171450">
              <a:buFont typeface="Wingdings" panose="05000000000000000000" pitchFamily="2" charset="2"/>
              <a:buChar char="ü"/>
            </a:pPr>
            <a:r>
              <a:rPr lang="en-US" altLang="zh-CN" sz="2000" i="0" dirty="0">
                <a:solidFill>
                  <a:srgbClr val="262C2D"/>
                </a:solidFill>
                <a:latin typeface="Raleway"/>
              </a:rPr>
              <a:t>I hope you are well.</a:t>
            </a:r>
          </a:p>
          <a:p>
            <a:pPr marL="628650" lvl="1" indent="-171450">
              <a:buFont typeface="Wingdings" panose="05000000000000000000" pitchFamily="2" charset="2"/>
              <a:buChar char="ü"/>
            </a:pPr>
            <a:r>
              <a:rPr lang="en-US" altLang="zh-CN" sz="2000" i="0" dirty="0">
                <a:solidFill>
                  <a:srgbClr val="262C2D"/>
                </a:solidFill>
                <a:latin typeface="Raleway"/>
              </a:rPr>
              <a:t>I hope all is well.</a:t>
            </a:r>
          </a:p>
          <a:p>
            <a:pPr marL="628650" lvl="1" indent="-171450">
              <a:buFont typeface="Wingdings" panose="05000000000000000000" pitchFamily="2" charset="2"/>
              <a:buChar char="ü"/>
            </a:pPr>
            <a:r>
              <a:rPr lang="en-US" altLang="zh-CN" sz="2000" i="0" dirty="0">
                <a:solidFill>
                  <a:srgbClr val="262C2D"/>
                </a:solidFill>
                <a:latin typeface="Raleway"/>
              </a:rPr>
              <a:t>Hope you're enjoying your holiday.</a:t>
            </a:r>
          </a:p>
          <a:p>
            <a:pPr marL="628650" lvl="1" indent="-171450">
              <a:buFont typeface="Wingdings" panose="05000000000000000000" pitchFamily="2" charset="2"/>
              <a:buChar char="ü"/>
            </a:pPr>
            <a:r>
              <a:rPr lang="en-US" altLang="zh-CN" sz="2000" i="0" dirty="0">
                <a:solidFill>
                  <a:srgbClr val="262C2D"/>
                </a:solidFill>
                <a:latin typeface="Raleway"/>
              </a:rPr>
              <a:t>I hope this email finds you well.</a:t>
            </a:r>
          </a:p>
          <a:p>
            <a:pPr marL="628650" lvl="1" indent="-171450">
              <a:buFont typeface="Wingdings" panose="05000000000000000000" pitchFamily="2" charset="2"/>
              <a:buChar char="ü"/>
            </a:pPr>
            <a:r>
              <a:rPr lang="en-US" altLang="zh-CN" sz="2000" i="0" dirty="0">
                <a:solidFill>
                  <a:srgbClr val="262C2D"/>
                </a:solidFill>
                <a:latin typeface="Raleway"/>
              </a:rPr>
              <a:t>I hope you enjoyed the event.</a:t>
            </a:r>
          </a:p>
          <a:p>
            <a:pPr marL="628650" lvl="1" indent="-171450">
              <a:buFont typeface="Wingdings" panose="05000000000000000000" pitchFamily="2" charset="2"/>
              <a:buChar char="ü"/>
            </a:pPr>
            <a:r>
              <a:rPr lang="en-US" altLang="zh-CN" sz="2000" i="0" dirty="0">
                <a:solidFill>
                  <a:srgbClr val="262C2D"/>
                </a:solidFill>
                <a:latin typeface="Raleway"/>
              </a:rPr>
              <a:t>I'm glad we had a chance to chat at the convention.</a:t>
            </a:r>
          </a:p>
          <a:p>
            <a:pPr marL="628650" lvl="1" indent="-171450">
              <a:buFont typeface="Wingdings" panose="05000000000000000000" pitchFamily="2" charset="2"/>
              <a:buChar char="ü"/>
            </a:pPr>
            <a:r>
              <a:rPr lang="en-US" altLang="zh-CN" sz="2000" i="0" dirty="0">
                <a:solidFill>
                  <a:srgbClr val="262C2D"/>
                </a:solidFill>
                <a:latin typeface="Raleway"/>
              </a:rPr>
              <a:t>It was great to see you on Thursday.</a:t>
            </a:r>
          </a:p>
          <a:p>
            <a:pPr marL="628650" lvl="1" indent="-171450">
              <a:buFont typeface="Wingdings" panose="05000000000000000000" pitchFamily="2" charset="2"/>
              <a:buChar char="ü"/>
            </a:pPr>
            <a:r>
              <a:rPr lang="en-US" altLang="zh-CN" sz="2000" i="0" dirty="0">
                <a:solidFill>
                  <a:srgbClr val="262C2D"/>
                </a:solidFill>
                <a:latin typeface="Raleway"/>
              </a:rPr>
              <a:t>It was a pleasure to meet you yesterday.</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42213251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 Opening Lines </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12</a:t>
            </a:fld>
            <a:endParaRPr lang="en-US" altLang="zh-CN"/>
          </a:p>
        </p:txBody>
      </p:sp>
      <p:sp>
        <p:nvSpPr>
          <p:cNvPr id="5" name="矩形 4"/>
          <p:cNvSpPr/>
          <p:nvPr/>
        </p:nvSpPr>
        <p:spPr>
          <a:xfrm>
            <a:off x="827584" y="1936740"/>
            <a:ext cx="7740154" cy="4801314"/>
          </a:xfrm>
          <a:prstGeom prst="rect">
            <a:avLst/>
          </a:prstGeom>
          <a:ln>
            <a:solidFill>
              <a:schemeClr val="accent1"/>
            </a:solidFill>
          </a:ln>
        </p:spPr>
        <p:txBody>
          <a:bodyPr wrap="square">
            <a:spAutoFit/>
          </a:bodyPr>
          <a:lstStyle/>
          <a:p>
            <a:r>
              <a:rPr lang="en-US" altLang="zh-CN" sz="1800" b="1" i="0" dirty="0">
                <a:solidFill>
                  <a:srgbClr val="0099FF"/>
                </a:solidFill>
                <a:latin typeface="Raleway"/>
              </a:rPr>
              <a:t>Emailing first</a:t>
            </a:r>
          </a:p>
          <a:p>
            <a:pPr marL="742950" lvl="1" indent="-285750">
              <a:buFont typeface="Wingdings" panose="05000000000000000000" pitchFamily="2" charset="2"/>
              <a:buChar char="ü"/>
            </a:pPr>
            <a:r>
              <a:rPr lang="en-US" altLang="zh-CN" sz="1800" i="0" dirty="0" smtClean="0">
                <a:solidFill>
                  <a:srgbClr val="262C2D"/>
                </a:solidFill>
                <a:latin typeface="Raleway"/>
              </a:rPr>
              <a:t>I </a:t>
            </a:r>
            <a:r>
              <a:rPr lang="en-US" altLang="zh-CN" sz="1800" i="0" dirty="0">
                <a:solidFill>
                  <a:srgbClr val="262C2D"/>
                </a:solidFill>
                <a:latin typeface="Raleway"/>
              </a:rPr>
              <a:t>am writing to you about our last meeting/your presentation yesterday/our next event.</a:t>
            </a:r>
          </a:p>
          <a:p>
            <a:pPr marL="742950" lvl="1" indent="-285750">
              <a:buFont typeface="Wingdings" panose="05000000000000000000" pitchFamily="2" charset="2"/>
              <a:buChar char="ü"/>
            </a:pPr>
            <a:r>
              <a:rPr lang="en-US" altLang="zh-CN" sz="1800" i="0" dirty="0">
                <a:solidFill>
                  <a:srgbClr val="262C2D"/>
                </a:solidFill>
                <a:latin typeface="Raleway"/>
              </a:rPr>
              <a:t>I am writing to you with regards to/regarding/concerning/in connection with...</a:t>
            </a:r>
          </a:p>
          <a:p>
            <a:pPr marL="742950" lvl="1" indent="-285750">
              <a:buFont typeface="Wingdings" panose="05000000000000000000" pitchFamily="2" charset="2"/>
              <a:buChar char="ü"/>
            </a:pPr>
            <a:r>
              <a:rPr lang="en-US" altLang="zh-CN" sz="1800" i="0" dirty="0">
                <a:solidFill>
                  <a:srgbClr val="262C2D"/>
                </a:solidFill>
                <a:latin typeface="Raleway"/>
              </a:rPr>
              <a:t>I am writing to ask/enquire/let you know/confirm/check/invite you to/to update you on/ask for a favor...</a:t>
            </a:r>
          </a:p>
          <a:p>
            <a:pPr marL="742950" lvl="1" indent="-285750">
              <a:buFont typeface="Wingdings" panose="05000000000000000000" pitchFamily="2" charset="2"/>
              <a:buChar char="ü"/>
            </a:pPr>
            <a:r>
              <a:rPr lang="en-US" altLang="zh-CN" sz="1800" i="0" dirty="0">
                <a:solidFill>
                  <a:srgbClr val="262C2D"/>
                </a:solidFill>
                <a:latin typeface="Raleway"/>
              </a:rPr>
              <a:t>I am writing you to follow up on...</a:t>
            </a:r>
          </a:p>
          <a:p>
            <a:pPr marL="742950" lvl="1" indent="-285750">
              <a:buFont typeface="Wingdings" panose="05000000000000000000" pitchFamily="2" charset="2"/>
              <a:buChar char="ü"/>
            </a:pPr>
            <a:r>
              <a:rPr lang="en-US" altLang="zh-CN" sz="1800" i="0" dirty="0">
                <a:solidFill>
                  <a:srgbClr val="262C2D"/>
                </a:solidFill>
                <a:latin typeface="Raleway"/>
              </a:rPr>
              <a:t>I am contacting you to inform...</a:t>
            </a:r>
          </a:p>
          <a:p>
            <a:pPr marL="742950" lvl="1" indent="-285750">
              <a:buFont typeface="Wingdings" panose="05000000000000000000" pitchFamily="2" charset="2"/>
              <a:buChar char="ü"/>
            </a:pPr>
            <a:r>
              <a:rPr lang="en-US" altLang="zh-CN" sz="1800" i="0" dirty="0">
                <a:solidFill>
                  <a:srgbClr val="262C2D"/>
                </a:solidFill>
                <a:latin typeface="Raleway"/>
              </a:rPr>
              <a:t>I am reaching out because...</a:t>
            </a:r>
          </a:p>
          <a:p>
            <a:pPr marL="742950" lvl="1" indent="-285750">
              <a:buFont typeface="Wingdings" panose="05000000000000000000" pitchFamily="2" charset="2"/>
              <a:buChar char="ü"/>
            </a:pPr>
            <a:r>
              <a:rPr lang="en-US" altLang="zh-CN" sz="1800" i="0" dirty="0">
                <a:solidFill>
                  <a:srgbClr val="262C2D"/>
                </a:solidFill>
                <a:latin typeface="Raleway"/>
              </a:rPr>
              <a:t>This is just a quick note to...</a:t>
            </a:r>
          </a:p>
          <a:p>
            <a:pPr marL="742950" lvl="1" indent="-285750">
              <a:buFont typeface="Wingdings" panose="05000000000000000000" pitchFamily="2" charset="2"/>
              <a:buChar char="ü"/>
            </a:pPr>
            <a:r>
              <a:rPr lang="en-US" altLang="zh-CN" sz="1800" i="0" dirty="0">
                <a:solidFill>
                  <a:srgbClr val="262C2D"/>
                </a:solidFill>
                <a:latin typeface="Raleway"/>
              </a:rPr>
              <a:t>This is just a quick reminder...</a:t>
            </a:r>
          </a:p>
          <a:p>
            <a:pPr marL="742950" lvl="1" indent="-285750">
              <a:buFont typeface="Wingdings" panose="05000000000000000000" pitchFamily="2" charset="2"/>
              <a:buChar char="ü"/>
            </a:pPr>
            <a:r>
              <a:rPr lang="en-US" altLang="zh-CN" sz="1800" i="0" dirty="0">
                <a:solidFill>
                  <a:srgbClr val="262C2D"/>
                </a:solidFill>
                <a:latin typeface="Raleway"/>
              </a:rPr>
              <a:t>I wanted to let you know that...</a:t>
            </a:r>
          </a:p>
          <a:p>
            <a:pPr marL="742950" lvl="1" indent="-285750">
              <a:buFont typeface="Wingdings" panose="05000000000000000000" pitchFamily="2" charset="2"/>
              <a:buChar char="ü"/>
            </a:pPr>
            <a:r>
              <a:rPr lang="en-US" altLang="zh-CN" sz="1800" i="0" dirty="0">
                <a:solidFill>
                  <a:srgbClr val="262C2D"/>
                </a:solidFill>
                <a:latin typeface="Raleway"/>
              </a:rPr>
              <a:t>Might I take a moment of your time to... (very formal)</a:t>
            </a:r>
          </a:p>
          <a:p>
            <a:pPr marL="742950" lvl="1" indent="-285750">
              <a:buFont typeface="Wingdings" panose="05000000000000000000" pitchFamily="2" charset="2"/>
              <a:buChar char="ü"/>
            </a:pPr>
            <a:r>
              <a:rPr lang="en-US" altLang="zh-CN" sz="1800" i="0" dirty="0">
                <a:solidFill>
                  <a:srgbClr val="262C2D"/>
                </a:solidFill>
                <a:latin typeface="Raleway"/>
              </a:rPr>
              <a:t>It's [Your Name] from [Your Company].</a:t>
            </a:r>
          </a:p>
          <a:p>
            <a:pPr marL="742950" lvl="1" indent="-285750">
              <a:buFont typeface="Wingdings" panose="05000000000000000000" pitchFamily="2" charset="2"/>
              <a:buChar char="ü"/>
            </a:pPr>
            <a:r>
              <a:rPr lang="en-US" altLang="zh-CN" sz="1800" i="0" dirty="0">
                <a:solidFill>
                  <a:srgbClr val="262C2D"/>
                </a:solidFill>
                <a:latin typeface="Raleway"/>
              </a:rPr>
              <a:t>This email is just to let you know that...</a:t>
            </a:r>
            <a:endParaRPr lang="en-US" altLang="zh-CN" sz="1800" b="0" i="0" dirty="0">
              <a:solidFill>
                <a:srgbClr val="262C2D"/>
              </a:solidFill>
              <a:effectLst/>
              <a:latin typeface="Raleway"/>
            </a:endParaRPr>
          </a:p>
        </p:txBody>
      </p:sp>
    </p:spTree>
    <p:extLst>
      <p:ext uri="{BB962C8B-B14F-4D97-AF65-F5344CB8AC3E}">
        <p14:creationId xmlns:p14="http://schemas.microsoft.com/office/powerpoint/2010/main" val="4231601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 Opening Lines </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13</a:t>
            </a:fld>
            <a:endParaRPr lang="en-US" altLang="zh-CN"/>
          </a:p>
        </p:txBody>
      </p:sp>
      <p:sp>
        <p:nvSpPr>
          <p:cNvPr id="5" name="矩形 4"/>
          <p:cNvSpPr/>
          <p:nvPr/>
        </p:nvSpPr>
        <p:spPr>
          <a:xfrm>
            <a:off x="1115616" y="1988840"/>
            <a:ext cx="7452122" cy="4093428"/>
          </a:xfrm>
          <a:prstGeom prst="rect">
            <a:avLst/>
          </a:prstGeom>
          <a:ln>
            <a:solidFill>
              <a:schemeClr val="accent1"/>
            </a:solidFill>
          </a:ln>
        </p:spPr>
        <p:txBody>
          <a:bodyPr wrap="square">
            <a:spAutoFit/>
          </a:bodyPr>
          <a:lstStyle/>
          <a:p>
            <a:r>
              <a:rPr lang="en-US" altLang="zh-CN" sz="2000" b="1" i="0" dirty="0">
                <a:solidFill>
                  <a:srgbClr val="0099FF"/>
                </a:solidFill>
                <a:latin typeface="Raleway"/>
              </a:rPr>
              <a:t>Replying</a:t>
            </a:r>
          </a:p>
          <a:p>
            <a:pPr marL="742950" lvl="1" indent="-285750">
              <a:buFont typeface="Wingdings" panose="05000000000000000000" pitchFamily="2" charset="2"/>
              <a:buChar char="ü"/>
            </a:pPr>
            <a:r>
              <a:rPr lang="en-US" altLang="zh-CN" sz="2000" i="0" dirty="0">
                <a:solidFill>
                  <a:srgbClr val="262C2D"/>
                </a:solidFill>
                <a:latin typeface="Raleway"/>
              </a:rPr>
              <a:t>I just got your request for...</a:t>
            </a:r>
          </a:p>
          <a:p>
            <a:pPr marL="742950" lvl="1" indent="-285750">
              <a:buFont typeface="Wingdings" panose="05000000000000000000" pitchFamily="2" charset="2"/>
              <a:buChar char="ü"/>
            </a:pPr>
            <a:r>
              <a:rPr lang="en-US" altLang="zh-CN" sz="2000" i="0" dirty="0">
                <a:solidFill>
                  <a:srgbClr val="262C2D"/>
                </a:solidFill>
                <a:latin typeface="Raleway"/>
              </a:rPr>
              <a:t>I just read your email about...</a:t>
            </a:r>
          </a:p>
          <a:p>
            <a:pPr marL="742950" lvl="1" indent="-285750">
              <a:buFont typeface="Wingdings" panose="05000000000000000000" pitchFamily="2" charset="2"/>
              <a:buChar char="ü"/>
            </a:pPr>
            <a:r>
              <a:rPr lang="en-US" altLang="zh-CN" sz="2000" i="0" dirty="0">
                <a:solidFill>
                  <a:srgbClr val="262C2D"/>
                </a:solidFill>
                <a:latin typeface="Raleway"/>
              </a:rPr>
              <a:t>As we discussed, I would like to send you...</a:t>
            </a:r>
          </a:p>
          <a:p>
            <a:pPr marL="742950" lvl="1" indent="-285750">
              <a:buFont typeface="Wingdings" panose="05000000000000000000" pitchFamily="2" charset="2"/>
              <a:buChar char="ü"/>
            </a:pPr>
            <a:r>
              <a:rPr lang="en-US" altLang="zh-CN" sz="2000" i="0" dirty="0">
                <a:solidFill>
                  <a:srgbClr val="262C2D"/>
                </a:solidFill>
                <a:latin typeface="Raleway"/>
              </a:rPr>
              <a:t>Thank you for your email about...</a:t>
            </a:r>
          </a:p>
          <a:p>
            <a:pPr marL="742950" lvl="1" indent="-285750">
              <a:buFont typeface="Wingdings" panose="05000000000000000000" pitchFamily="2" charset="2"/>
              <a:buChar char="ü"/>
            </a:pPr>
            <a:r>
              <a:rPr lang="en-US" altLang="zh-CN" sz="2000" i="0" dirty="0">
                <a:solidFill>
                  <a:srgbClr val="262C2D"/>
                </a:solidFill>
                <a:latin typeface="Raleway"/>
              </a:rPr>
              <a:t>Thanks for your email this morning/yesterday/on Wednesday/last month...</a:t>
            </a:r>
          </a:p>
          <a:p>
            <a:pPr marL="742950" lvl="1" indent="-285750">
              <a:buFont typeface="Wingdings" panose="05000000000000000000" pitchFamily="2" charset="2"/>
              <a:buChar char="ü"/>
            </a:pPr>
            <a:r>
              <a:rPr lang="en-US" altLang="zh-CN" sz="2000" i="0" dirty="0">
                <a:solidFill>
                  <a:srgbClr val="262C2D"/>
                </a:solidFill>
                <a:latin typeface="Raleway"/>
              </a:rPr>
              <a:t>Thanks for your feedback on/your invitation/your suggestion</a:t>
            </a:r>
          </a:p>
          <a:p>
            <a:pPr marL="742950" lvl="1" indent="-285750">
              <a:buFont typeface="Wingdings" panose="05000000000000000000" pitchFamily="2" charset="2"/>
              <a:buChar char="ü"/>
            </a:pPr>
            <a:r>
              <a:rPr lang="en-US" altLang="zh-CN" sz="2000" i="0" dirty="0">
                <a:solidFill>
                  <a:srgbClr val="262C2D"/>
                </a:solidFill>
                <a:latin typeface="Raleway"/>
              </a:rPr>
              <a:t>Thanks for sending/asking about/attending</a:t>
            </a:r>
          </a:p>
          <a:p>
            <a:pPr marL="742950" lvl="1" indent="-285750">
              <a:buFont typeface="Wingdings" panose="05000000000000000000" pitchFamily="2" charset="2"/>
              <a:buChar char="ü"/>
            </a:pPr>
            <a:r>
              <a:rPr lang="en-US" altLang="zh-CN" sz="2000" i="0" dirty="0">
                <a:solidFill>
                  <a:srgbClr val="262C2D"/>
                </a:solidFill>
                <a:latin typeface="Raleway"/>
              </a:rPr>
              <a:t>Thanks for your quick reply.</a:t>
            </a:r>
          </a:p>
          <a:p>
            <a:pPr marL="742950" lvl="1" indent="-285750">
              <a:buFont typeface="Wingdings" panose="05000000000000000000" pitchFamily="2" charset="2"/>
              <a:buChar char="ü"/>
            </a:pPr>
            <a:r>
              <a:rPr lang="en-US" altLang="zh-CN" sz="2000" i="0" dirty="0">
                <a:solidFill>
                  <a:srgbClr val="262C2D"/>
                </a:solidFill>
                <a:latin typeface="Raleway"/>
              </a:rPr>
              <a:t>Thanks for getting back to me so quickly.</a:t>
            </a:r>
          </a:p>
          <a:p>
            <a:pPr marL="742950" lvl="1" indent="-285750">
              <a:buFont typeface="Wingdings" panose="05000000000000000000" pitchFamily="2" charset="2"/>
              <a:buChar char="ü"/>
            </a:pPr>
            <a:r>
              <a:rPr lang="en-US" altLang="zh-CN" sz="2000" i="0" dirty="0">
                <a:solidFill>
                  <a:srgbClr val="262C2D"/>
                </a:solidFill>
                <a:latin typeface="Raleway"/>
              </a:rPr>
              <a:t>Thank you for reaching out (to me).</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18007501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 Opening Lines </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14</a:t>
            </a:fld>
            <a:endParaRPr lang="en-US" altLang="zh-CN"/>
          </a:p>
        </p:txBody>
      </p:sp>
      <p:sp>
        <p:nvSpPr>
          <p:cNvPr id="5" name="矩形 4"/>
          <p:cNvSpPr/>
          <p:nvPr/>
        </p:nvSpPr>
        <p:spPr>
          <a:xfrm>
            <a:off x="1187623" y="2255421"/>
            <a:ext cx="7388051" cy="2554545"/>
          </a:xfrm>
          <a:prstGeom prst="rect">
            <a:avLst/>
          </a:prstGeom>
          <a:ln>
            <a:solidFill>
              <a:schemeClr val="accent1"/>
            </a:solidFill>
          </a:ln>
        </p:spPr>
        <p:txBody>
          <a:bodyPr wrap="square">
            <a:spAutoFit/>
          </a:bodyPr>
          <a:lstStyle/>
          <a:p>
            <a:r>
              <a:rPr lang="en-US" altLang="zh-CN" sz="2000" b="1" i="0" dirty="0" smtClean="0">
                <a:solidFill>
                  <a:srgbClr val="0099FF"/>
                </a:solidFill>
                <a:latin typeface="Raleway"/>
              </a:rPr>
              <a:t>Apologizing</a:t>
            </a:r>
            <a:endParaRPr lang="en-US" altLang="zh-CN" sz="2000" b="1" i="0" dirty="0">
              <a:solidFill>
                <a:srgbClr val="0099FF"/>
              </a:solidFill>
              <a:latin typeface="Raleway"/>
            </a:endParaRPr>
          </a:p>
          <a:p>
            <a:pPr marL="742950" lvl="1" indent="-285750">
              <a:buFont typeface="Wingdings" panose="05000000000000000000" pitchFamily="2" charset="2"/>
              <a:buChar char="ü"/>
            </a:pPr>
            <a:r>
              <a:rPr lang="en-US" altLang="zh-CN" sz="2000" i="0" dirty="0">
                <a:solidFill>
                  <a:srgbClr val="262C2D"/>
                </a:solidFill>
                <a:latin typeface="Raleway"/>
              </a:rPr>
              <a:t>Sorry for my late reply.</a:t>
            </a:r>
          </a:p>
          <a:p>
            <a:pPr marL="742950" lvl="1" indent="-285750">
              <a:buFont typeface="Wingdings" panose="05000000000000000000" pitchFamily="2" charset="2"/>
              <a:buChar char="ü"/>
            </a:pPr>
            <a:r>
              <a:rPr lang="en-US" altLang="zh-CN" sz="2000" i="0" dirty="0">
                <a:solidFill>
                  <a:srgbClr val="262C2D"/>
                </a:solidFill>
                <a:latin typeface="Raleway"/>
              </a:rPr>
              <a:t>Sorry it took me so long to get back to you.</a:t>
            </a:r>
          </a:p>
          <a:p>
            <a:pPr marL="742950" lvl="1" indent="-285750">
              <a:buFont typeface="Wingdings" panose="05000000000000000000" pitchFamily="2" charset="2"/>
              <a:buChar char="ü"/>
            </a:pPr>
            <a:r>
              <a:rPr lang="en-US" altLang="zh-CN" sz="2000" i="0" dirty="0">
                <a:solidFill>
                  <a:srgbClr val="262C2D"/>
                </a:solidFill>
                <a:latin typeface="Raleway"/>
              </a:rPr>
              <a:t>I apologize for the late response.</a:t>
            </a:r>
          </a:p>
          <a:p>
            <a:pPr marL="742950" lvl="1" indent="-285750">
              <a:buFont typeface="Wingdings" panose="05000000000000000000" pitchFamily="2" charset="2"/>
              <a:buChar char="ü"/>
            </a:pPr>
            <a:r>
              <a:rPr lang="en-US" altLang="zh-CN" sz="2000" i="0" dirty="0">
                <a:solidFill>
                  <a:srgbClr val="262C2D"/>
                </a:solidFill>
                <a:latin typeface="Raleway"/>
              </a:rPr>
              <a:t>Sorry it’s been so long since my last email.</a:t>
            </a:r>
          </a:p>
          <a:p>
            <a:pPr marL="742950" lvl="1" indent="-285750">
              <a:buFont typeface="Wingdings" panose="05000000000000000000" pitchFamily="2" charset="2"/>
              <a:buChar char="ü"/>
            </a:pPr>
            <a:r>
              <a:rPr lang="en-US" altLang="zh-CN" sz="2000" i="0" dirty="0">
                <a:solidFill>
                  <a:srgbClr val="262C2D"/>
                </a:solidFill>
                <a:latin typeface="Raleway"/>
              </a:rPr>
              <a:t>I was sorry to hear about...</a:t>
            </a:r>
          </a:p>
          <a:p>
            <a:pPr marL="742950" lvl="1" indent="-285750">
              <a:buFont typeface="Wingdings" panose="05000000000000000000" pitchFamily="2" charset="2"/>
              <a:buChar char="ü"/>
            </a:pPr>
            <a:r>
              <a:rPr lang="en-US" altLang="zh-CN" sz="2000" i="0" dirty="0">
                <a:solidFill>
                  <a:srgbClr val="262C2D"/>
                </a:solidFill>
                <a:latin typeface="Raleway"/>
              </a:rPr>
              <a:t>Please accept our apologies for any inconvenience caused.</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245787597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Phrases</a:t>
            </a:r>
            <a:endParaRPr lang="zh-CN" altLang="en-US" dirty="0"/>
          </a:p>
        </p:txBody>
      </p:sp>
      <p:sp>
        <p:nvSpPr>
          <p:cNvPr id="3" name="内容占位符 2"/>
          <p:cNvSpPr>
            <a:spLocks noGrp="1"/>
          </p:cNvSpPr>
          <p:nvPr>
            <p:ph idx="1"/>
          </p:nvPr>
        </p:nvSpPr>
        <p:spPr>
          <a:xfrm>
            <a:off x="566738" y="1268760"/>
            <a:ext cx="8001000" cy="4967287"/>
          </a:xfrm>
        </p:spPr>
        <p:txBody>
          <a:bodyPr/>
          <a:lstStyle/>
          <a:p>
            <a:r>
              <a:rPr lang="en-US" altLang="zh-CN" dirty="0" smtClean="0"/>
              <a:t>(2</a:t>
            </a:r>
            <a:r>
              <a:rPr lang="en-US" altLang="zh-CN" dirty="0"/>
              <a:t>) Body Lines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15</a:t>
            </a:fld>
            <a:endParaRPr lang="en-US" altLang="zh-CN"/>
          </a:p>
        </p:txBody>
      </p:sp>
      <p:sp>
        <p:nvSpPr>
          <p:cNvPr id="5" name="矩形 4"/>
          <p:cNvSpPr/>
          <p:nvPr/>
        </p:nvSpPr>
        <p:spPr>
          <a:xfrm>
            <a:off x="611561" y="1772816"/>
            <a:ext cx="7964114" cy="5016758"/>
          </a:xfrm>
          <a:prstGeom prst="rect">
            <a:avLst/>
          </a:prstGeom>
          <a:ln>
            <a:solidFill>
              <a:schemeClr val="accent1"/>
            </a:solidFill>
          </a:ln>
        </p:spPr>
        <p:txBody>
          <a:bodyPr wrap="square">
            <a:spAutoFit/>
          </a:bodyPr>
          <a:lstStyle/>
          <a:p>
            <a:r>
              <a:rPr lang="en-US" altLang="zh-CN" sz="1600" b="1" i="0" dirty="0">
                <a:solidFill>
                  <a:srgbClr val="01BBD4"/>
                </a:solidFill>
                <a:latin typeface="Raleway"/>
              </a:rPr>
              <a:t>Attachments and information</a:t>
            </a:r>
          </a:p>
          <a:p>
            <a:pPr marL="742950" lvl="1" indent="-285750">
              <a:buFont typeface="Wingdings" panose="05000000000000000000" pitchFamily="2" charset="2"/>
              <a:buChar char="ü"/>
            </a:pPr>
            <a:r>
              <a:rPr lang="en-US" altLang="zh-CN" sz="1600" i="0" dirty="0">
                <a:solidFill>
                  <a:srgbClr val="262C2D"/>
                </a:solidFill>
                <a:latin typeface="Raleway"/>
              </a:rPr>
              <a:t>I’ve attached…</a:t>
            </a:r>
          </a:p>
          <a:p>
            <a:pPr marL="742950" lvl="1" indent="-285750">
              <a:buFont typeface="Wingdings" panose="05000000000000000000" pitchFamily="2" charset="2"/>
              <a:buChar char="ü"/>
            </a:pPr>
            <a:r>
              <a:rPr lang="en-US" altLang="zh-CN" sz="1600" i="0" dirty="0">
                <a:solidFill>
                  <a:srgbClr val="262C2D"/>
                </a:solidFill>
                <a:latin typeface="Raleway"/>
              </a:rPr>
              <a:t>Please find [file] attached.</a:t>
            </a:r>
          </a:p>
          <a:p>
            <a:pPr marL="742950" lvl="1" indent="-285750">
              <a:buFont typeface="Wingdings" panose="05000000000000000000" pitchFamily="2" charset="2"/>
              <a:buChar char="ü"/>
            </a:pPr>
            <a:r>
              <a:rPr lang="en-US" altLang="zh-CN" sz="1600" i="0" dirty="0">
                <a:solidFill>
                  <a:srgbClr val="262C2D"/>
                </a:solidFill>
                <a:latin typeface="Raleway"/>
              </a:rPr>
              <a:t>I'm enclosing [file].</a:t>
            </a:r>
          </a:p>
          <a:p>
            <a:pPr marL="742950" lvl="1" indent="-285750">
              <a:buFont typeface="Wingdings" panose="05000000000000000000" pitchFamily="2" charset="2"/>
              <a:buChar char="ü"/>
            </a:pPr>
            <a:r>
              <a:rPr lang="en-US" altLang="zh-CN" sz="1600" i="0" dirty="0">
                <a:solidFill>
                  <a:srgbClr val="262C2D"/>
                </a:solidFill>
                <a:latin typeface="Raleway"/>
              </a:rPr>
              <a:t>Please see the information below for more details about...</a:t>
            </a:r>
          </a:p>
          <a:p>
            <a:pPr marL="742950" lvl="1" indent="-285750">
              <a:buFont typeface="Wingdings" panose="05000000000000000000" pitchFamily="2" charset="2"/>
              <a:buChar char="ü"/>
            </a:pPr>
            <a:r>
              <a:rPr lang="en-US" altLang="zh-CN" sz="1600" i="0" dirty="0">
                <a:solidFill>
                  <a:srgbClr val="262C2D"/>
                </a:solidFill>
                <a:latin typeface="Raleway"/>
              </a:rPr>
              <a:t>The parts in bold/in red/in blue are my comments/are the changes we made.</a:t>
            </a:r>
          </a:p>
          <a:p>
            <a:pPr marL="742950" lvl="1" indent="-285750">
              <a:buFont typeface="Wingdings" panose="05000000000000000000" pitchFamily="2" charset="2"/>
              <a:buChar char="ü"/>
            </a:pPr>
            <a:r>
              <a:rPr lang="en-US" altLang="zh-CN" sz="1600" i="0" dirty="0">
                <a:solidFill>
                  <a:srgbClr val="262C2D"/>
                </a:solidFill>
                <a:latin typeface="Raleway"/>
              </a:rPr>
              <a:t>Here's the document that you asked for,</a:t>
            </a:r>
          </a:p>
          <a:p>
            <a:pPr marL="742950" lvl="1" indent="-285750">
              <a:buFont typeface="Wingdings" panose="05000000000000000000" pitchFamily="2" charset="2"/>
              <a:buChar char="ü"/>
            </a:pPr>
            <a:r>
              <a:rPr lang="en-US" altLang="zh-CN" sz="1600" i="0" dirty="0">
                <a:solidFill>
                  <a:srgbClr val="262C2D"/>
                </a:solidFill>
                <a:latin typeface="Raleway"/>
              </a:rPr>
              <a:t>I’ve attached [file] for your review.</a:t>
            </a:r>
          </a:p>
          <a:p>
            <a:pPr marL="742950" lvl="1" indent="-285750">
              <a:buFont typeface="Wingdings" panose="05000000000000000000" pitchFamily="2" charset="2"/>
              <a:buChar char="ü"/>
            </a:pPr>
            <a:r>
              <a:rPr lang="en-US" altLang="zh-CN" sz="1600" i="0" dirty="0">
                <a:solidFill>
                  <a:srgbClr val="262C2D"/>
                </a:solidFill>
                <a:latin typeface="Raleway"/>
              </a:rPr>
              <a:t>I'm sending you [file] as a pdf file.</a:t>
            </a:r>
          </a:p>
          <a:p>
            <a:pPr marL="742950" lvl="1" indent="-285750">
              <a:buFont typeface="Wingdings" panose="05000000000000000000" pitchFamily="2" charset="2"/>
              <a:buChar char="ü"/>
            </a:pPr>
            <a:r>
              <a:rPr lang="en-US" altLang="zh-CN" sz="1600" i="0" dirty="0">
                <a:solidFill>
                  <a:srgbClr val="262C2D"/>
                </a:solidFill>
                <a:latin typeface="Raleway"/>
              </a:rPr>
              <a:t>The attached file contains...</a:t>
            </a:r>
          </a:p>
          <a:p>
            <a:pPr marL="742950" lvl="1" indent="-285750">
              <a:buFont typeface="Wingdings" panose="05000000000000000000" pitchFamily="2" charset="2"/>
              <a:buChar char="ü"/>
            </a:pPr>
            <a:r>
              <a:rPr lang="en-US" altLang="zh-CN" sz="1600" i="0" dirty="0">
                <a:solidFill>
                  <a:srgbClr val="262C2D"/>
                </a:solidFill>
                <a:latin typeface="Raleway"/>
              </a:rPr>
              <a:t>Could you please sign the attached form and send it back to us by [date]?</a:t>
            </a:r>
          </a:p>
          <a:p>
            <a:pPr marL="742950" lvl="1" indent="-285750">
              <a:buFont typeface="Wingdings" panose="05000000000000000000" pitchFamily="2" charset="2"/>
              <a:buChar char="ü"/>
            </a:pPr>
            <a:r>
              <a:rPr lang="en-US" altLang="zh-CN" sz="1600" i="0" dirty="0">
                <a:solidFill>
                  <a:srgbClr val="262C2D"/>
                </a:solidFill>
                <a:latin typeface="Raleway"/>
              </a:rPr>
              <a:t>Here’s the [document] we discussed.</a:t>
            </a:r>
          </a:p>
          <a:p>
            <a:pPr marL="742950" lvl="1" indent="-285750">
              <a:buFont typeface="Wingdings" panose="05000000000000000000" pitchFamily="2" charset="2"/>
              <a:buChar char="ü"/>
            </a:pPr>
            <a:r>
              <a:rPr lang="en-US" altLang="zh-CN" sz="1600" i="0" dirty="0">
                <a:solidFill>
                  <a:srgbClr val="262C2D"/>
                </a:solidFill>
                <a:latin typeface="Raleway"/>
              </a:rPr>
              <a:t>[file] is attached.</a:t>
            </a:r>
          </a:p>
          <a:p>
            <a:pPr marL="742950" lvl="1" indent="-285750">
              <a:buFont typeface="Wingdings" panose="05000000000000000000" pitchFamily="2" charset="2"/>
              <a:buChar char="ü"/>
            </a:pPr>
            <a:r>
              <a:rPr lang="en-US" altLang="zh-CN" sz="1600" i="0" dirty="0">
                <a:solidFill>
                  <a:srgbClr val="262C2D"/>
                </a:solidFill>
                <a:latin typeface="Raleway"/>
              </a:rPr>
              <a:t>Please take a look at the attached file.</a:t>
            </a:r>
          </a:p>
          <a:p>
            <a:pPr marL="742950" lvl="1" indent="-285750">
              <a:buFont typeface="Wingdings" panose="05000000000000000000" pitchFamily="2" charset="2"/>
              <a:buChar char="ü"/>
            </a:pPr>
            <a:r>
              <a:rPr lang="en-US" altLang="zh-CN" sz="1600" i="0" dirty="0">
                <a:solidFill>
                  <a:srgbClr val="262C2D"/>
                </a:solidFill>
                <a:latin typeface="Raleway"/>
              </a:rPr>
              <a:t>Take a look at the [file] I've attached to this email.</a:t>
            </a:r>
          </a:p>
          <a:p>
            <a:pPr marL="742950" lvl="1" indent="-285750">
              <a:buFont typeface="Wingdings" panose="05000000000000000000" pitchFamily="2" charset="2"/>
              <a:buChar char="ü"/>
            </a:pPr>
            <a:r>
              <a:rPr lang="en-US" altLang="zh-CN" sz="1600" i="0" dirty="0">
                <a:solidFill>
                  <a:srgbClr val="262C2D"/>
                </a:solidFill>
                <a:latin typeface="Raleway"/>
              </a:rPr>
              <a:t>I've attached [file].</a:t>
            </a:r>
          </a:p>
          <a:p>
            <a:pPr marL="742950" lvl="1" indent="-285750">
              <a:buFont typeface="Wingdings" panose="05000000000000000000" pitchFamily="2" charset="2"/>
              <a:buChar char="ü"/>
            </a:pPr>
            <a:r>
              <a:rPr lang="en-US" altLang="zh-CN" sz="1600" i="0" dirty="0">
                <a:solidFill>
                  <a:srgbClr val="262C2D"/>
                </a:solidFill>
                <a:latin typeface="Raleway"/>
              </a:rPr>
              <a:t>More information is available at </a:t>
            </a:r>
            <a:r>
              <a:rPr lang="en-US" altLang="zh-CN" sz="1600" i="0" dirty="0">
                <a:solidFill>
                  <a:srgbClr val="01BBD4"/>
                </a:solidFill>
                <a:latin typeface="Raleway"/>
                <a:hlinkClick r:id="rId2"/>
              </a:rPr>
              <a:t>www.website.com</a:t>
            </a:r>
            <a:r>
              <a:rPr lang="en-US" altLang="zh-CN" sz="1600" i="0" dirty="0">
                <a:solidFill>
                  <a:srgbClr val="262C2D"/>
                </a:solidFill>
                <a:latin typeface="Raleway"/>
              </a:rPr>
              <a:t>.</a:t>
            </a:r>
          </a:p>
          <a:p>
            <a:pPr marL="742950" lvl="1" indent="-285750">
              <a:buFont typeface="Wingdings" panose="05000000000000000000" pitchFamily="2" charset="2"/>
              <a:buChar char="ü"/>
            </a:pPr>
            <a:r>
              <a:rPr lang="en-US" altLang="zh-CN" sz="1600" i="0" dirty="0">
                <a:solidFill>
                  <a:srgbClr val="262C2D"/>
                </a:solidFill>
                <a:latin typeface="Raleway"/>
              </a:rPr>
              <a:t>Please note that...</a:t>
            </a:r>
            <a:endParaRPr lang="en-US" altLang="zh-CN" sz="1600" b="0" i="0" dirty="0">
              <a:solidFill>
                <a:srgbClr val="262C2D"/>
              </a:solidFill>
              <a:effectLst/>
              <a:latin typeface="Raleway"/>
            </a:endParaRPr>
          </a:p>
        </p:txBody>
      </p:sp>
    </p:spTree>
    <p:extLst>
      <p:ext uri="{BB962C8B-B14F-4D97-AF65-F5344CB8AC3E}">
        <p14:creationId xmlns:p14="http://schemas.microsoft.com/office/powerpoint/2010/main" val="29838459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Body 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16</a:t>
            </a:fld>
            <a:endParaRPr lang="en-US" altLang="zh-CN"/>
          </a:p>
        </p:txBody>
      </p:sp>
      <p:sp>
        <p:nvSpPr>
          <p:cNvPr id="5" name="矩形 4"/>
          <p:cNvSpPr/>
          <p:nvPr/>
        </p:nvSpPr>
        <p:spPr>
          <a:xfrm>
            <a:off x="683567" y="2132856"/>
            <a:ext cx="7892107" cy="3477875"/>
          </a:xfrm>
          <a:prstGeom prst="rect">
            <a:avLst/>
          </a:prstGeom>
          <a:ln>
            <a:solidFill>
              <a:schemeClr val="accent1"/>
            </a:solidFill>
          </a:ln>
        </p:spPr>
        <p:txBody>
          <a:bodyPr wrap="square">
            <a:spAutoFit/>
          </a:bodyPr>
          <a:lstStyle/>
          <a:p>
            <a:r>
              <a:rPr lang="en-US" altLang="zh-CN" sz="2000" b="1" i="0" dirty="0">
                <a:solidFill>
                  <a:srgbClr val="01BBD4"/>
                </a:solidFill>
                <a:latin typeface="Raleway"/>
              </a:rPr>
              <a:t>Requests and enquiries</a:t>
            </a:r>
          </a:p>
          <a:p>
            <a:pPr marL="800100" lvl="1" indent="-342900">
              <a:buFont typeface="Wingdings" panose="05000000000000000000" pitchFamily="2" charset="2"/>
              <a:buChar char="ü"/>
            </a:pPr>
            <a:r>
              <a:rPr lang="en-US" altLang="zh-CN" sz="2000" i="0" dirty="0">
                <a:solidFill>
                  <a:srgbClr val="262C2D"/>
                </a:solidFill>
                <a:latin typeface="Raleway"/>
              </a:rPr>
              <a:t>Could you please...?</a:t>
            </a:r>
          </a:p>
          <a:p>
            <a:pPr marL="800100" lvl="1" indent="-342900">
              <a:buFont typeface="Wingdings" panose="05000000000000000000" pitchFamily="2" charset="2"/>
              <a:buChar char="ü"/>
            </a:pPr>
            <a:r>
              <a:rPr lang="en-US" altLang="zh-CN" sz="2000" i="0" dirty="0">
                <a:solidFill>
                  <a:srgbClr val="262C2D"/>
                </a:solidFill>
                <a:latin typeface="Raleway"/>
              </a:rPr>
              <a:t>Could you possibly tell me...?</a:t>
            </a:r>
          </a:p>
          <a:p>
            <a:pPr marL="800100" lvl="1" indent="-342900">
              <a:buFont typeface="Wingdings" panose="05000000000000000000" pitchFamily="2" charset="2"/>
              <a:buChar char="ü"/>
            </a:pPr>
            <a:r>
              <a:rPr lang="en-US" altLang="zh-CN" sz="2000" i="0" dirty="0">
                <a:solidFill>
                  <a:srgbClr val="262C2D"/>
                </a:solidFill>
                <a:latin typeface="Raleway"/>
              </a:rPr>
              <a:t>Can you please fill out this form?</a:t>
            </a:r>
          </a:p>
          <a:p>
            <a:pPr marL="800100" lvl="1" indent="-342900">
              <a:buFont typeface="Wingdings" panose="05000000000000000000" pitchFamily="2" charset="2"/>
              <a:buChar char="ü"/>
            </a:pPr>
            <a:r>
              <a:rPr lang="en-US" altLang="zh-CN" sz="2000" i="0" dirty="0">
                <a:solidFill>
                  <a:srgbClr val="262C2D"/>
                </a:solidFill>
                <a:latin typeface="Raleway"/>
              </a:rPr>
              <a:t>I'd really appreciate it if you could...</a:t>
            </a:r>
          </a:p>
          <a:p>
            <a:pPr marL="800100" lvl="1" indent="-342900">
              <a:buFont typeface="Wingdings" panose="05000000000000000000" pitchFamily="2" charset="2"/>
              <a:buChar char="ü"/>
            </a:pPr>
            <a:r>
              <a:rPr lang="en-US" altLang="zh-CN" sz="2000" i="0" dirty="0">
                <a:solidFill>
                  <a:srgbClr val="262C2D"/>
                </a:solidFill>
                <a:latin typeface="Raleway"/>
              </a:rPr>
              <a:t>I'd be very grateful if you could...</a:t>
            </a:r>
          </a:p>
          <a:p>
            <a:pPr marL="800100" lvl="1" indent="-342900">
              <a:buFont typeface="Wingdings" panose="05000000000000000000" pitchFamily="2" charset="2"/>
              <a:buChar char="ü"/>
            </a:pPr>
            <a:r>
              <a:rPr lang="en-US" altLang="zh-CN" sz="2000" i="0" dirty="0">
                <a:solidFill>
                  <a:srgbClr val="262C2D"/>
                </a:solidFill>
                <a:latin typeface="Raleway"/>
              </a:rPr>
              <a:t>It would be very helpful if you could send us/me...</a:t>
            </a:r>
          </a:p>
          <a:p>
            <a:pPr marL="800100" lvl="1" indent="-342900">
              <a:buFont typeface="Wingdings" panose="05000000000000000000" pitchFamily="2" charset="2"/>
              <a:buChar char="ü"/>
            </a:pPr>
            <a:r>
              <a:rPr lang="en-US" altLang="zh-CN" sz="2000" i="0" dirty="0">
                <a:solidFill>
                  <a:srgbClr val="262C2D"/>
                </a:solidFill>
                <a:latin typeface="Raleway"/>
              </a:rPr>
              <a:t>I was wondering if you could/if you would be able to...</a:t>
            </a:r>
          </a:p>
          <a:p>
            <a:pPr marL="800100" lvl="1" indent="-342900">
              <a:buFont typeface="Wingdings" panose="05000000000000000000" pitchFamily="2" charset="2"/>
              <a:buChar char="ü"/>
            </a:pPr>
            <a:r>
              <a:rPr lang="en-US" altLang="zh-CN" sz="2000" i="0" dirty="0">
                <a:solidFill>
                  <a:srgbClr val="262C2D"/>
                </a:solidFill>
                <a:latin typeface="Raleway"/>
              </a:rPr>
              <a:t>If possible, I'd like to know (more) about...</a:t>
            </a:r>
          </a:p>
          <a:p>
            <a:pPr marL="800100" lvl="1" indent="-342900">
              <a:buFont typeface="Wingdings" panose="05000000000000000000" pitchFamily="2" charset="2"/>
              <a:buChar char="ü"/>
            </a:pPr>
            <a:r>
              <a:rPr lang="en-US" altLang="zh-CN" sz="2000" i="0" dirty="0">
                <a:solidFill>
                  <a:srgbClr val="262C2D"/>
                </a:solidFill>
                <a:latin typeface="Raleway"/>
              </a:rPr>
              <a:t>Please find my two main questions below.</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288412488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66738" y="1268760"/>
            <a:ext cx="8001000" cy="4967287"/>
          </a:xfrm>
        </p:spPr>
        <p:txBody>
          <a:bodyPr/>
          <a:lstStyle/>
          <a:p>
            <a:r>
              <a:rPr lang="en-US" altLang="zh-CN" dirty="0"/>
              <a:t>(2) Body 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17</a:t>
            </a:fld>
            <a:endParaRPr lang="en-US" altLang="zh-CN"/>
          </a:p>
        </p:txBody>
      </p:sp>
      <p:sp>
        <p:nvSpPr>
          <p:cNvPr id="5" name="矩形 4"/>
          <p:cNvSpPr/>
          <p:nvPr/>
        </p:nvSpPr>
        <p:spPr>
          <a:xfrm>
            <a:off x="574674" y="1859577"/>
            <a:ext cx="7993063" cy="4555093"/>
          </a:xfrm>
          <a:prstGeom prst="rect">
            <a:avLst/>
          </a:prstGeom>
          <a:ln>
            <a:solidFill>
              <a:schemeClr val="accent1"/>
            </a:solidFill>
          </a:ln>
        </p:spPr>
        <p:txBody>
          <a:bodyPr wrap="square">
            <a:spAutoFit/>
          </a:bodyPr>
          <a:lstStyle/>
          <a:p>
            <a:r>
              <a:rPr lang="en-US" altLang="zh-CN" sz="1800" b="1" i="0" dirty="0">
                <a:solidFill>
                  <a:srgbClr val="01BBD4"/>
                </a:solidFill>
                <a:latin typeface="Raleway"/>
              </a:rPr>
              <a:t>Asking for clarifications</a:t>
            </a:r>
          </a:p>
          <a:p>
            <a:pPr marL="742950" lvl="1" indent="-285750">
              <a:buFont typeface="Wingdings" panose="05000000000000000000" pitchFamily="2" charset="2"/>
              <a:buChar char="ü"/>
            </a:pPr>
            <a:r>
              <a:rPr lang="en-US" altLang="zh-CN" sz="1600" i="0" dirty="0">
                <a:solidFill>
                  <a:srgbClr val="262C2D"/>
                </a:solidFill>
                <a:latin typeface="Raleway"/>
              </a:rPr>
              <a:t>I didn't/don't fully understand [something]. Could you please explain that again?</a:t>
            </a:r>
          </a:p>
          <a:p>
            <a:pPr marL="742950" lvl="1" indent="-285750">
              <a:buFont typeface="Wingdings" panose="05000000000000000000" pitchFamily="2" charset="2"/>
              <a:buChar char="ü"/>
            </a:pPr>
            <a:r>
              <a:rPr lang="en-US" altLang="zh-CN" sz="1600" i="0" dirty="0">
                <a:solidFill>
                  <a:srgbClr val="262C2D"/>
                </a:solidFill>
                <a:latin typeface="Raleway"/>
              </a:rPr>
              <a:t>I didn't quite get your point about [something]. Could you be more specific?</a:t>
            </a:r>
          </a:p>
          <a:p>
            <a:pPr marL="742950" lvl="1" indent="-285750">
              <a:buFont typeface="Wingdings" panose="05000000000000000000" pitchFamily="2" charset="2"/>
              <a:buChar char="ü"/>
            </a:pPr>
            <a:r>
              <a:rPr lang="en-US" altLang="zh-CN" sz="1600" i="0" dirty="0">
                <a:solidFill>
                  <a:srgbClr val="262C2D"/>
                </a:solidFill>
                <a:latin typeface="Raleway"/>
              </a:rPr>
              <a:t>Could you repeat what you said about...?</a:t>
            </a:r>
          </a:p>
          <a:p>
            <a:pPr marL="742950" lvl="1" indent="-285750">
              <a:buFont typeface="Wingdings" panose="05000000000000000000" pitchFamily="2" charset="2"/>
              <a:buChar char="ü"/>
            </a:pPr>
            <a:r>
              <a:rPr lang="en-US" altLang="zh-CN" sz="1600" i="0" dirty="0">
                <a:solidFill>
                  <a:srgbClr val="262C2D"/>
                </a:solidFill>
                <a:latin typeface="Raleway"/>
              </a:rPr>
              <a:t>Could you give us some more details on...?</a:t>
            </a:r>
          </a:p>
          <a:p>
            <a:pPr marL="742950" lvl="1" indent="-285750">
              <a:buFont typeface="Wingdings" panose="05000000000000000000" pitchFamily="2" charset="2"/>
              <a:buChar char="ü"/>
            </a:pPr>
            <a:r>
              <a:rPr lang="en-US" altLang="zh-CN" sz="1600" i="0" dirty="0">
                <a:solidFill>
                  <a:srgbClr val="262C2D"/>
                </a:solidFill>
                <a:latin typeface="Raleway"/>
              </a:rPr>
              <a:t>If you could please shed some light on this topic, I would really appreciate it.</a:t>
            </a:r>
          </a:p>
          <a:p>
            <a:pPr marL="742950" lvl="1" indent="-285750">
              <a:buFont typeface="Wingdings" panose="05000000000000000000" pitchFamily="2" charset="2"/>
              <a:buChar char="ü"/>
            </a:pPr>
            <a:r>
              <a:rPr lang="en-US" altLang="zh-CN" sz="1600" i="0" dirty="0">
                <a:solidFill>
                  <a:srgbClr val="262C2D"/>
                </a:solidFill>
                <a:latin typeface="Raleway"/>
              </a:rPr>
              <a:t>Could you please clarify [something]?</a:t>
            </a:r>
          </a:p>
          <a:p>
            <a:pPr marL="742950" lvl="1" indent="-285750">
              <a:buFont typeface="Wingdings" panose="05000000000000000000" pitchFamily="2" charset="2"/>
              <a:buChar char="ü"/>
            </a:pPr>
            <a:r>
              <a:rPr lang="en-US" altLang="zh-CN" sz="1600" i="0" dirty="0">
                <a:solidFill>
                  <a:srgbClr val="262C2D"/>
                </a:solidFill>
                <a:latin typeface="Raleway"/>
              </a:rPr>
              <a:t>Could you please clarify when you would like us to finish this?</a:t>
            </a:r>
          </a:p>
          <a:p>
            <a:pPr marL="742950" lvl="1" indent="-285750">
              <a:buFont typeface="Wingdings" panose="05000000000000000000" pitchFamily="2" charset="2"/>
              <a:buChar char="ü"/>
            </a:pPr>
            <a:r>
              <a:rPr lang="en-US" altLang="zh-CN" sz="1600" i="0" dirty="0">
                <a:solidFill>
                  <a:srgbClr val="262C2D"/>
                </a:solidFill>
                <a:latin typeface="Raleway"/>
              </a:rPr>
              <a:t>When exactly are you expecting to have this feature?</a:t>
            </a:r>
          </a:p>
          <a:p>
            <a:pPr marL="742950" lvl="1" indent="-285750">
              <a:buFont typeface="Wingdings" panose="05000000000000000000" pitchFamily="2" charset="2"/>
              <a:buChar char="ü"/>
            </a:pPr>
            <a:r>
              <a:rPr lang="en-US" altLang="zh-CN" sz="1600" i="0" dirty="0">
                <a:solidFill>
                  <a:srgbClr val="262C2D"/>
                </a:solidFill>
                <a:latin typeface="Raleway"/>
              </a:rPr>
              <a:t>Here are the details on...</a:t>
            </a:r>
          </a:p>
          <a:p>
            <a:pPr marL="742950" lvl="1" indent="-285750">
              <a:buFont typeface="Wingdings" panose="05000000000000000000" pitchFamily="2" charset="2"/>
              <a:buChar char="ü"/>
            </a:pPr>
            <a:r>
              <a:rPr lang="en-US" altLang="zh-CN" sz="1600" i="0" dirty="0">
                <a:solidFill>
                  <a:srgbClr val="262C2D"/>
                </a:solidFill>
                <a:latin typeface="Raleway"/>
              </a:rPr>
              <a:t>Could you please clarify what you would like us to do about...?</a:t>
            </a:r>
          </a:p>
          <a:p>
            <a:pPr marL="742950" lvl="1" indent="-285750">
              <a:buFont typeface="Wingdings" panose="05000000000000000000" pitchFamily="2" charset="2"/>
              <a:buChar char="ü"/>
            </a:pPr>
            <a:r>
              <a:rPr lang="en-US" altLang="zh-CN" sz="1600" i="0" dirty="0">
                <a:solidFill>
                  <a:srgbClr val="262C2D"/>
                </a:solidFill>
                <a:latin typeface="Raleway"/>
              </a:rPr>
              <a:t>If I understood you correctly, you would like me to...</a:t>
            </a:r>
          </a:p>
          <a:p>
            <a:pPr marL="742950" lvl="1" indent="-285750">
              <a:buFont typeface="Wingdings" panose="05000000000000000000" pitchFamily="2" charset="2"/>
              <a:buChar char="ü"/>
            </a:pPr>
            <a:r>
              <a:rPr lang="en-US" altLang="zh-CN" sz="1600" i="0" dirty="0">
                <a:solidFill>
                  <a:srgbClr val="262C2D"/>
                </a:solidFill>
                <a:latin typeface="Raleway"/>
              </a:rPr>
              <a:t>What exactly do you mean by [something]?</a:t>
            </a:r>
          </a:p>
          <a:p>
            <a:pPr marL="742950" lvl="1" indent="-285750">
              <a:buFont typeface="Wingdings" panose="05000000000000000000" pitchFamily="2" charset="2"/>
              <a:buChar char="ü"/>
            </a:pPr>
            <a:r>
              <a:rPr lang="en-US" altLang="zh-CN" sz="1600" i="0" dirty="0">
                <a:solidFill>
                  <a:srgbClr val="262C2D"/>
                </a:solidFill>
                <a:latin typeface="Raleway"/>
              </a:rPr>
              <a:t>Could you explain what you mean by [something]?</a:t>
            </a:r>
          </a:p>
          <a:p>
            <a:pPr marL="742950" lvl="1" indent="-285750">
              <a:buFont typeface="Wingdings" panose="05000000000000000000" pitchFamily="2" charset="2"/>
              <a:buChar char="ü"/>
            </a:pPr>
            <a:r>
              <a:rPr lang="en-US" altLang="zh-CN" sz="1600" i="0" dirty="0">
                <a:solidFill>
                  <a:srgbClr val="262C2D"/>
                </a:solidFill>
                <a:latin typeface="Raleway"/>
              </a:rPr>
              <a:t>In other words, would you like us to...</a:t>
            </a:r>
            <a:endParaRPr lang="en-US" altLang="zh-CN" sz="1600" b="0" i="0" dirty="0">
              <a:solidFill>
                <a:srgbClr val="262C2D"/>
              </a:solidFill>
              <a:effectLst/>
              <a:latin typeface="Raleway"/>
            </a:endParaRPr>
          </a:p>
        </p:txBody>
      </p:sp>
    </p:spTree>
    <p:extLst>
      <p:ext uri="{BB962C8B-B14F-4D97-AF65-F5344CB8AC3E}">
        <p14:creationId xmlns:p14="http://schemas.microsoft.com/office/powerpoint/2010/main" val="33462420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Body 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18</a:t>
            </a:fld>
            <a:endParaRPr lang="en-US" altLang="zh-CN"/>
          </a:p>
        </p:txBody>
      </p:sp>
      <p:sp>
        <p:nvSpPr>
          <p:cNvPr id="6" name="矩形 5"/>
          <p:cNvSpPr/>
          <p:nvPr/>
        </p:nvSpPr>
        <p:spPr>
          <a:xfrm>
            <a:off x="565151" y="1916832"/>
            <a:ext cx="8010524" cy="4401205"/>
          </a:xfrm>
          <a:prstGeom prst="rect">
            <a:avLst/>
          </a:prstGeom>
          <a:ln>
            <a:solidFill>
              <a:schemeClr val="accent1"/>
            </a:solidFill>
          </a:ln>
        </p:spPr>
        <p:txBody>
          <a:bodyPr wrap="square">
            <a:spAutoFit/>
          </a:bodyPr>
          <a:lstStyle/>
          <a:p>
            <a:r>
              <a:rPr lang="en-US" altLang="zh-CN" sz="2000" b="1" i="0" dirty="0">
                <a:solidFill>
                  <a:srgbClr val="01BBD4"/>
                </a:solidFill>
                <a:latin typeface="Raleway"/>
              </a:rPr>
              <a:t>Sharing information</a:t>
            </a:r>
          </a:p>
          <a:p>
            <a:r>
              <a:rPr lang="en-US" altLang="zh-CN" sz="2000" dirty="0">
                <a:solidFill>
                  <a:srgbClr val="262C2D"/>
                </a:solidFill>
                <a:latin typeface="Raleway"/>
              </a:rPr>
              <a:t>Use these helpful phrases when need to give or receive some information (or when you already did).</a:t>
            </a:r>
            <a:endParaRPr lang="en-US" altLang="zh-CN" sz="2000" i="0" dirty="0">
              <a:solidFill>
                <a:srgbClr val="262C2D"/>
              </a:solidFill>
              <a:latin typeface="Raleway"/>
            </a:endParaRPr>
          </a:p>
          <a:p>
            <a:pPr marL="800100" lvl="1" indent="-342900">
              <a:buFont typeface="Wingdings" panose="05000000000000000000" pitchFamily="2" charset="2"/>
              <a:buChar char="ü"/>
            </a:pPr>
            <a:r>
              <a:rPr lang="en-US" altLang="zh-CN" sz="2000" i="0" dirty="0">
                <a:solidFill>
                  <a:srgbClr val="262C2D"/>
                </a:solidFill>
                <a:latin typeface="Raleway"/>
              </a:rPr>
              <a:t>Thank you for letting me know.</a:t>
            </a:r>
          </a:p>
          <a:p>
            <a:pPr marL="800100" lvl="1" indent="-342900">
              <a:buFont typeface="Wingdings" panose="05000000000000000000" pitchFamily="2" charset="2"/>
              <a:buChar char="ü"/>
            </a:pPr>
            <a:r>
              <a:rPr lang="en-US" altLang="zh-CN" sz="2000" i="0" dirty="0">
                <a:solidFill>
                  <a:srgbClr val="262C2D"/>
                </a:solidFill>
                <a:latin typeface="Raleway"/>
              </a:rPr>
              <a:t>Thank you for the heads up.</a:t>
            </a:r>
          </a:p>
          <a:p>
            <a:pPr marL="800100" lvl="1" indent="-342900">
              <a:buFont typeface="Wingdings" panose="05000000000000000000" pitchFamily="2" charset="2"/>
              <a:buChar char="ü"/>
            </a:pPr>
            <a:r>
              <a:rPr lang="en-US" altLang="zh-CN" sz="2000" i="0" dirty="0">
                <a:solidFill>
                  <a:srgbClr val="262C2D"/>
                </a:solidFill>
                <a:latin typeface="Raleway"/>
              </a:rPr>
              <a:t>Thank you for the notice.</a:t>
            </a:r>
          </a:p>
          <a:p>
            <a:pPr marL="800100" lvl="1" indent="-342900">
              <a:buFont typeface="Wingdings" panose="05000000000000000000" pitchFamily="2" charset="2"/>
              <a:buChar char="ü"/>
            </a:pPr>
            <a:r>
              <a:rPr lang="en-US" altLang="zh-CN" sz="2000" i="0" dirty="0">
                <a:solidFill>
                  <a:srgbClr val="262C2D"/>
                </a:solidFill>
                <a:latin typeface="Raleway"/>
              </a:rPr>
              <a:t>Please note...</a:t>
            </a:r>
          </a:p>
          <a:p>
            <a:pPr marL="800100" lvl="1" indent="-342900">
              <a:buFont typeface="Wingdings" panose="05000000000000000000" pitchFamily="2" charset="2"/>
              <a:buChar char="ü"/>
            </a:pPr>
            <a:r>
              <a:rPr lang="en-US" altLang="zh-CN" sz="2000" i="0" dirty="0">
                <a:solidFill>
                  <a:srgbClr val="262C2D"/>
                </a:solidFill>
                <a:latin typeface="Raleway"/>
              </a:rPr>
              <a:t>Quick reminder...</a:t>
            </a:r>
          </a:p>
          <a:p>
            <a:pPr marL="800100" lvl="1" indent="-342900">
              <a:buFont typeface="Wingdings" panose="05000000000000000000" pitchFamily="2" charset="2"/>
              <a:buChar char="ü"/>
            </a:pPr>
            <a:r>
              <a:rPr lang="en-US" altLang="zh-CN" sz="2000" i="0" dirty="0">
                <a:solidFill>
                  <a:srgbClr val="262C2D"/>
                </a:solidFill>
                <a:latin typeface="Raleway"/>
              </a:rPr>
              <a:t>Just a quick/friendly reminder that...</a:t>
            </a:r>
          </a:p>
          <a:p>
            <a:pPr marL="800100" lvl="1" indent="-342900">
              <a:buFont typeface="Wingdings" panose="05000000000000000000" pitchFamily="2" charset="2"/>
              <a:buChar char="ü"/>
            </a:pPr>
            <a:r>
              <a:rPr lang="en-US" altLang="zh-CN" sz="2000" i="0" dirty="0">
                <a:solidFill>
                  <a:srgbClr val="262C2D"/>
                </a:solidFill>
                <a:latin typeface="Raleway"/>
              </a:rPr>
              <a:t>Thank you for sharing.</a:t>
            </a:r>
          </a:p>
          <a:p>
            <a:pPr marL="800100" lvl="1" indent="-342900">
              <a:buFont typeface="Wingdings" panose="05000000000000000000" pitchFamily="2" charset="2"/>
              <a:buChar char="ü"/>
            </a:pPr>
            <a:r>
              <a:rPr lang="en-US" altLang="zh-CN" sz="2000" i="0" dirty="0">
                <a:solidFill>
                  <a:srgbClr val="262C2D"/>
                </a:solidFill>
                <a:latin typeface="Raleway"/>
              </a:rPr>
              <a:t>I'd like to inform you that...</a:t>
            </a:r>
          </a:p>
          <a:p>
            <a:pPr marL="800100" lvl="1" indent="-342900">
              <a:buFont typeface="Wingdings" panose="05000000000000000000" pitchFamily="2" charset="2"/>
              <a:buChar char="ü"/>
            </a:pPr>
            <a:r>
              <a:rPr lang="en-US" altLang="zh-CN" sz="2000" i="0" dirty="0">
                <a:solidFill>
                  <a:srgbClr val="262C2D"/>
                </a:solidFill>
                <a:latin typeface="Raleway"/>
              </a:rPr>
              <a:t>Just a quick heads up -</a:t>
            </a:r>
          </a:p>
          <a:p>
            <a:pPr marL="800100" lvl="1" indent="-342900">
              <a:buFont typeface="Wingdings" panose="05000000000000000000" pitchFamily="2" charset="2"/>
              <a:buChar char="ü"/>
            </a:pPr>
            <a:r>
              <a:rPr lang="en-US" altLang="zh-CN" sz="2000" i="0" dirty="0">
                <a:solidFill>
                  <a:srgbClr val="262C2D"/>
                </a:solidFill>
                <a:latin typeface="Raleway"/>
              </a:rPr>
              <a:t>Thanks for keeping me in the loop.</a:t>
            </a:r>
          </a:p>
          <a:p>
            <a:pPr marL="800100" lvl="1" indent="-342900">
              <a:buFont typeface="Wingdings" panose="05000000000000000000" pitchFamily="2" charset="2"/>
              <a:buChar char="ü"/>
            </a:pPr>
            <a:r>
              <a:rPr lang="en-US" altLang="zh-CN" sz="2000" i="0" dirty="0">
                <a:solidFill>
                  <a:srgbClr val="262C2D"/>
                </a:solidFill>
                <a:latin typeface="Raleway"/>
              </a:rPr>
              <a:t>Please keep me informed/posted/updated/in the loop.</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342037135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Body 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19</a:t>
            </a:fld>
            <a:endParaRPr lang="en-US" altLang="zh-CN"/>
          </a:p>
        </p:txBody>
      </p:sp>
      <p:sp>
        <p:nvSpPr>
          <p:cNvPr id="5" name="矩形 4"/>
          <p:cNvSpPr/>
          <p:nvPr/>
        </p:nvSpPr>
        <p:spPr>
          <a:xfrm>
            <a:off x="565151" y="1988840"/>
            <a:ext cx="8010524" cy="3170099"/>
          </a:xfrm>
          <a:prstGeom prst="rect">
            <a:avLst/>
          </a:prstGeom>
          <a:ln>
            <a:solidFill>
              <a:schemeClr val="accent1"/>
            </a:solidFill>
          </a:ln>
        </p:spPr>
        <p:txBody>
          <a:bodyPr wrap="square">
            <a:spAutoFit/>
          </a:bodyPr>
          <a:lstStyle/>
          <a:p>
            <a:r>
              <a:rPr lang="en-US" altLang="zh-CN" sz="2000" b="1" i="0" dirty="0">
                <a:solidFill>
                  <a:srgbClr val="01BBD4"/>
                </a:solidFill>
                <a:latin typeface="Raleway"/>
              </a:rPr>
              <a:t>Getting and giving approval</a:t>
            </a:r>
          </a:p>
          <a:p>
            <a:pPr marL="800100" lvl="1" indent="-342900">
              <a:buFont typeface="Wingdings" panose="05000000000000000000" pitchFamily="2" charset="2"/>
              <a:buChar char="ü"/>
            </a:pPr>
            <a:r>
              <a:rPr lang="en-US" altLang="zh-CN" sz="2000" i="0" dirty="0">
                <a:solidFill>
                  <a:srgbClr val="262C2D"/>
                </a:solidFill>
                <a:latin typeface="Raleway"/>
              </a:rPr>
              <a:t>Please let me know if this is OK with you.</a:t>
            </a:r>
          </a:p>
          <a:p>
            <a:pPr marL="800100" lvl="1" indent="-342900">
              <a:buFont typeface="Wingdings" panose="05000000000000000000" pitchFamily="2" charset="2"/>
              <a:buChar char="ü"/>
            </a:pPr>
            <a:r>
              <a:rPr lang="en-US" altLang="zh-CN" sz="2000" i="0" dirty="0">
                <a:solidFill>
                  <a:srgbClr val="262C2D"/>
                </a:solidFill>
                <a:latin typeface="Raleway"/>
              </a:rPr>
              <a:t>What are your thoughts (on this)?</a:t>
            </a:r>
          </a:p>
          <a:p>
            <a:pPr marL="800100" lvl="1" indent="-342900">
              <a:buFont typeface="Wingdings" panose="05000000000000000000" pitchFamily="2" charset="2"/>
              <a:buChar char="ü"/>
            </a:pPr>
            <a:r>
              <a:rPr lang="en-US" altLang="zh-CN" sz="2000" i="0" dirty="0">
                <a:solidFill>
                  <a:srgbClr val="262C2D"/>
                </a:solidFill>
                <a:latin typeface="Raleway"/>
              </a:rPr>
              <a:t>What do you think?</a:t>
            </a:r>
          </a:p>
          <a:p>
            <a:pPr marL="800100" lvl="1" indent="-342900">
              <a:buFont typeface="Wingdings" panose="05000000000000000000" pitchFamily="2" charset="2"/>
              <a:buChar char="ü"/>
            </a:pPr>
            <a:r>
              <a:rPr lang="en-US" altLang="zh-CN" sz="2000" i="0" dirty="0">
                <a:solidFill>
                  <a:srgbClr val="262C2D"/>
                </a:solidFill>
                <a:latin typeface="Raleway"/>
              </a:rPr>
              <a:t>Please let me know what you think.</a:t>
            </a:r>
          </a:p>
          <a:p>
            <a:pPr marL="800100" lvl="1" indent="-342900">
              <a:buFont typeface="Wingdings" panose="05000000000000000000" pitchFamily="2" charset="2"/>
              <a:buChar char="ü"/>
            </a:pPr>
            <a:r>
              <a:rPr lang="en-US" altLang="zh-CN" sz="2000" i="0" dirty="0">
                <a:solidFill>
                  <a:srgbClr val="262C2D"/>
                </a:solidFill>
                <a:latin typeface="Raleway"/>
              </a:rPr>
              <a:t>We just need the thumbs up/the green light. (=we're waiting for approval)</a:t>
            </a:r>
          </a:p>
          <a:p>
            <a:pPr marL="800100" lvl="1" indent="-342900">
              <a:buFont typeface="Wingdings" panose="05000000000000000000" pitchFamily="2" charset="2"/>
              <a:buChar char="ü"/>
            </a:pPr>
            <a:r>
              <a:rPr lang="en-US" altLang="zh-CN" sz="2000" i="0" dirty="0">
                <a:solidFill>
                  <a:srgbClr val="262C2D"/>
                </a:solidFill>
                <a:latin typeface="Raleway"/>
              </a:rPr>
              <a:t>You (totally) have the green light!</a:t>
            </a:r>
          </a:p>
          <a:p>
            <a:pPr marL="800100" lvl="1" indent="-342900">
              <a:buFont typeface="Wingdings" panose="05000000000000000000" pitchFamily="2" charset="2"/>
              <a:buChar char="ü"/>
            </a:pPr>
            <a:r>
              <a:rPr lang="en-US" altLang="zh-CN" sz="2000" i="0" dirty="0">
                <a:solidFill>
                  <a:srgbClr val="262C2D"/>
                </a:solidFill>
                <a:latin typeface="Raleway"/>
              </a:rPr>
              <a:t>He approved of it, so you can go ahead with the project.</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12191507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t>E-mail is an electronic, computer-assisted online communication tool. It can transmit various types of correspondence:</a:t>
            </a:r>
          </a:p>
          <a:p>
            <a:pPr lvl="1"/>
            <a:r>
              <a:rPr lang="en-US" altLang="zh-CN" dirty="0" smtClean="0"/>
              <a:t>simple message</a:t>
            </a:r>
          </a:p>
          <a:p>
            <a:pPr lvl="1"/>
            <a:r>
              <a:rPr lang="en-US" altLang="zh-CN" dirty="0" smtClean="0"/>
              <a:t>memos and letters</a:t>
            </a:r>
          </a:p>
          <a:p>
            <a:pPr lvl="1"/>
            <a:r>
              <a:rPr lang="en-US" altLang="zh-CN" dirty="0" smtClean="0"/>
              <a:t>complex reports</a:t>
            </a:r>
          </a:p>
          <a:p>
            <a:pPr lvl="1"/>
            <a:r>
              <a:rPr lang="en-US" altLang="zh-CN" dirty="0" smtClean="0"/>
              <a:t>tables of data</a:t>
            </a:r>
          </a:p>
          <a:p>
            <a:pPr lvl="1"/>
            <a:r>
              <a:rPr lang="en-US" altLang="zh-CN" dirty="0" smtClean="0"/>
              <a:t>graphs and charts</a:t>
            </a:r>
          </a:p>
          <a:p>
            <a:pPr lvl="1"/>
            <a:r>
              <a:rPr lang="en-US" altLang="zh-CN" dirty="0" smtClean="0"/>
              <a:t>documents with limited size </a:t>
            </a:r>
          </a:p>
          <a:p>
            <a:pPr lvl="1"/>
            <a:r>
              <a:rPr lang="en-US" altLang="zh-CN" dirty="0" smtClean="0"/>
              <a:t>…, …</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a:t>
            </a:fld>
            <a:endParaRPr lang="en-US" altLang="zh-CN"/>
          </a:p>
        </p:txBody>
      </p:sp>
    </p:spTree>
    <p:extLst>
      <p:ext uri="{BB962C8B-B14F-4D97-AF65-F5344CB8AC3E}">
        <p14:creationId xmlns:p14="http://schemas.microsoft.com/office/powerpoint/2010/main" val="25510203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Body 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20</a:t>
            </a:fld>
            <a:endParaRPr lang="en-US" altLang="zh-CN"/>
          </a:p>
        </p:txBody>
      </p:sp>
      <p:sp>
        <p:nvSpPr>
          <p:cNvPr id="5" name="矩形 4"/>
          <p:cNvSpPr/>
          <p:nvPr/>
        </p:nvSpPr>
        <p:spPr>
          <a:xfrm>
            <a:off x="565151" y="1988840"/>
            <a:ext cx="8010524" cy="4093428"/>
          </a:xfrm>
          <a:prstGeom prst="rect">
            <a:avLst/>
          </a:prstGeom>
          <a:ln>
            <a:solidFill>
              <a:schemeClr val="accent1"/>
            </a:solidFill>
          </a:ln>
        </p:spPr>
        <p:txBody>
          <a:bodyPr wrap="square">
            <a:spAutoFit/>
          </a:bodyPr>
          <a:lstStyle/>
          <a:p>
            <a:r>
              <a:rPr lang="en-US" altLang="zh-CN" sz="2000" b="1" i="0" dirty="0">
                <a:solidFill>
                  <a:srgbClr val="01BBD4"/>
                </a:solidFill>
                <a:latin typeface="Raleway"/>
              </a:rPr>
              <a:t>Scheduling</a:t>
            </a:r>
          </a:p>
          <a:p>
            <a:pPr marL="800100" lvl="1" indent="-342900">
              <a:buFont typeface="Wingdings" panose="05000000000000000000" pitchFamily="2" charset="2"/>
              <a:buChar char="ü"/>
            </a:pPr>
            <a:r>
              <a:rPr lang="en-US" altLang="zh-CN" sz="2000" i="0" dirty="0">
                <a:solidFill>
                  <a:srgbClr val="262C2D"/>
                </a:solidFill>
                <a:latin typeface="Raleway"/>
              </a:rPr>
              <a:t>I'd like to schedule a meeting on [day] if you are available/free then.</a:t>
            </a:r>
          </a:p>
          <a:p>
            <a:pPr marL="800100" lvl="1" indent="-342900">
              <a:buFont typeface="Wingdings" panose="05000000000000000000" pitchFamily="2" charset="2"/>
              <a:buChar char="ü"/>
            </a:pPr>
            <a:r>
              <a:rPr lang="en-US" altLang="zh-CN" sz="2000" i="0" dirty="0">
                <a:solidFill>
                  <a:srgbClr val="262C2D"/>
                </a:solidFill>
                <a:latin typeface="Raleway"/>
              </a:rPr>
              <a:t>I am available on [day], if that's convenient for you.</a:t>
            </a:r>
          </a:p>
          <a:p>
            <a:pPr marL="800100" lvl="1" indent="-342900">
              <a:buFont typeface="Wingdings" panose="05000000000000000000" pitchFamily="2" charset="2"/>
              <a:buChar char="ü"/>
            </a:pPr>
            <a:r>
              <a:rPr lang="en-US" altLang="zh-CN" sz="2000" i="0" dirty="0">
                <a:solidFill>
                  <a:srgbClr val="262C2D"/>
                </a:solidFill>
                <a:latin typeface="Raleway"/>
              </a:rPr>
              <a:t>Would you be available on [day]? If so, I'll send you an invite shortly.</a:t>
            </a:r>
          </a:p>
          <a:p>
            <a:pPr marL="800100" lvl="1" indent="-342900">
              <a:buFont typeface="Wingdings" panose="05000000000000000000" pitchFamily="2" charset="2"/>
              <a:buChar char="ü"/>
            </a:pPr>
            <a:r>
              <a:rPr lang="en-US" altLang="zh-CN" sz="2000" i="0" dirty="0">
                <a:solidFill>
                  <a:srgbClr val="262C2D"/>
                </a:solidFill>
                <a:latin typeface="Raleway"/>
              </a:rPr>
              <a:t>Can you make it on [day]? If so, I'll book accordingly.</a:t>
            </a:r>
          </a:p>
          <a:p>
            <a:pPr marL="800100" lvl="1" indent="-342900">
              <a:buFont typeface="Wingdings" panose="05000000000000000000" pitchFamily="2" charset="2"/>
              <a:buChar char="ü"/>
            </a:pPr>
            <a:r>
              <a:rPr lang="en-US" altLang="zh-CN" sz="2000" i="0" dirty="0">
                <a:solidFill>
                  <a:srgbClr val="262C2D"/>
                </a:solidFill>
                <a:latin typeface="Raleway"/>
              </a:rPr>
              <a:t>I'm afraid I can't make it on [day]. How about...?</a:t>
            </a:r>
          </a:p>
          <a:p>
            <a:pPr marL="800100" lvl="1" indent="-342900">
              <a:buFont typeface="Wingdings" panose="05000000000000000000" pitchFamily="2" charset="2"/>
              <a:buChar char="ü"/>
            </a:pPr>
            <a:r>
              <a:rPr lang="en-US" altLang="zh-CN" sz="2000" i="0" dirty="0">
                <a:solidFill>
                  <a:srgbClr val="262C2D"/>
                </a:solidFill>
                <a:latin typeface="Raleway"/>
              </a:rPr>
              <a:t>(Due to...) I'm afraid we need to reschedule/delay/postpone/put back/cancel/call off/move/rearrange our meeting.</a:t>
            </a:r>
          </a:p>
          <a:p>
            <a:pPr marL="800100" lvl="1" indent="-342900">
              <a:buFont typeface="Wingdings" panose="05000000000000000000" pitchFamily="2" charset="2"/>
              <a:buChar char="ü"/>
            </a:pPr>
            <a:r>
              <a:rPr lang="en-US" altLang="zh-CN" sz="2000" i="0" dirty="0">
                <a:solidFill>
                  <a:srgbClr val="262C2D"/>
                </a:solidFill>
                <a:latin typeface="Raleway"/>
              </a:rPr>
              <a:t>We are sorry to inform you that the interview/meeting scheduled for [day] will have to be rescheduled.</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15772962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Body Lines</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21</a:t>
            </a:fld>
            <a:endParaRPr lang="en-US" altLang="zh-CN"/>
          </a:p>
        </p:txBody>
      </p:sp>
      <p:sp>
        <p:nvSpPr>
          <p:cNvPr id="5" name="矩形 4"/>
          <p:cNvSpPr/>
          <p:nvPr/>
        </p:nvSpPr>
        <p:spPr>
          <a:xfrm>
            <a:off x="565151" y="1940054"/>
            <a:ext cx="8002587" cy="4801314"/>
          </a:xfrm>
          <a:prstGeom prst="rect">
            <a:avLst/>
          </a:prstGeom>
          <a:ln>
            <a:solidFill>
              <a:schemeClr val="accent1"/>
            </a:solidFill>
          </a:ln>
        </p:spPr>
        <p:txBody>
          <a:bodyPr wrap="square">
            <a:spAutoFit/>
          </a:bodyPr>
          <a:lstStyle/>
          <a:p>
            <a:r>
              <a:rPr lang="en-US" altLang="zh-CN" sz="1800" b="1" i="0" dirty="0">
                <a:solidFill>
                  <a:srgbClr val="01BBD4"/>
                </a:solidFill>
                <a:latin typeface="Raleway"/>
              </a:rPr>
              <a:t>Giving bad news</a:t>
            </a:r>
          </a:p>
          <a:p>
            <a:pPr marL="742950" lvl="1" indent="-285750">
              <a:buFont typeface="Wingdings" panose="05000000000000000000" pitchFamily="2" charset="2"/>
              <a:buChar char="ü"/>
            </a:pPr>
            <a:r>
              <a:rPr lang="en-US" altLang="zh-CN" sz="1800" i="0" dirty="0">
                <a:solidFill>
                  <a:srgbClr val="262C2D"/>
                </a:solidFill>
                <a:latin typeface="Raleway"/>
              </a:rPr>
              <a:t>Unfortunately, ...</a:t>
            </a:r>
          </a:p>
          <a:p>
            <a:pPr marL="742950" lvl="1" indent="-285750">
              <a:buFont typeface="Wingdings" panose="05000000000000000000" pitchFamily="2" charset="2"/>
              <a:buChar char="ü"/>
            </a:pPr>
            <a:r>
              <a:rPr lang="en-US" altLang="zh-CN" sz="1800" i="0" dirty="0">
                <a:solidFill>
                  <a:srgbClr val="262C2D"/>
                </a:solidFill>
                <a:latin typeface="Raleway"/>
              </a:rPr>
              <a:t>Unfortunately, we cannot/we are unable to ...</a:t>
            </a:r>
          </a:p>
          <a:p>
            <a:pPr marL="742950" lvl="1" indent="-285750">
              <a:buFont typeface="Wingdings" panose="05000000000000000000" pitchFamily="2" charset="2"/>
              <a:buChar char="ü"/>
            </a:pPr>
            <a:r>
              <a:rPr lang="en-US" altLang="zh-CN" sz="1800" i="0" dirty="0">
                <a:solidFill>
                  <a:srgbClr val="262C2D"/>
                </a:solidFill>
                <a:latin typeface="Raleway"/>
              </a:rPr>
              <a:t>I'm afraid it will not be possible to...</a:t>
            </a:r>
          </a:p>
          <a:p>
            <a:pPr marL="742950" lvl="1" indent="-285750">
              <a:buFont typeface="Wingdings" panose="05000000000000000000" pitchFamily="2" charset="2"/>
              <a:buChar char="ü"/>
            </a:pPr>
            <a:r>
              <a:rPr lang="en-US" altLang="zh-CN" sz="1800" i="0" dirty="0">
                <a:solidFill>
                  <a:srgbClr val="262C2D"/>
                </a:solidFill>
                <a:latin typeface="Raleway"/>
              </a:rPr>
              <a:t>Unfortunately, I have to tell you that...</a:t>
            </a:r>
          </a:p>
          <a:p>
            <a:pPr marL="742950" lvl="1" indent="-285750">
              <a:buFont typeface="Wingdings" panose="05000000000000000000" pitchFamily="2" charset="2"/>
              <a:buChar char="ü"/>
            </a:pPr>
            <a:r>
              <a:rPr lang="en-US" altLang="zh-CN" sz="1800" i="0" dirty="0">
                <a:solidFill>
                  <a:srgbClr val="262C2D"/>
                </a:solidFill>
                <a:latin typeface="Raleway"/>
              </a:rPr>
              <a:t>I'm afraid that we can't...</a:t>
            </a:r>
          </a:p>
          <a:p>
            <a:pPr marL="742950" lvl="1" indent="-285750">
              <a:buFont typeface="Wingdings" panose="05000000000000000000" pitchFamily="2" charset="2"/>
              <a:buChar char="ü"/>
            </a:pPr>
            <a:r>
              <a:rPr lang="en-US" altLang="zh-CN" sz="1800" i="0" dirty="0">
                <a:solidFill>
                  <a:srgbClr val="262C2D"/>
                </a:solidFill>
                <a:latin typeface="Raleway"/>
              </a:rPr>
              <a:t>We regret to inform you that...</a:t>
            </a:r>
          </a:p>
          <a:p>
            <a:pPr marL="742950" lvl="1" indent="-285750">
              <a:buFont typeface="Wingdings" panose="05000000000000000000" pitchFamily="2" charset="2"/>
              <a:buChar char="ü"/>
            </a:pPr>
            <a:r>
              <a:rPr lang="en-US" altLang="zh-CN" sz="1800" i="0" dirty="0">
                <a:solidFill>
                  <a:srgbClr val="262C2D"/>
                </a:solidFill>
                <a:latin typeface="Raleway"/>
              </a:rPr>
              <a:t>I regret to inform you that (due to...) ...</a:t>
            </a:r>
          </a:p>
          <a:p>
            <a:pPr marL="742950" lvl="1" indent="-285750">
              <a:buFont typeface="Wingdings" panose="05000000000000000000" pitchFamily="2" charset="2"/>
              <a:buChar char="ü"/>
            </a:pPr>
            <a:r>
              <a:rPr lang="en-US" altLang="zh-CN" sz="1800" i="0" dirty="0">
                <a:solidFill>
                  <a:srgbClr val="262C2D"/>
                </a:solidFill>
                <a:latin typeface="Raleway"/>
              </a:rPr>
              <a:t>After careful consideration we have decided (not) to ...</a:t>
            </a:r>
          </a:p>
          <a:p>
            <a:pPr marL="742950" lvl="1" indent="-285750">
              <a:buFont typeface="Wingdings" panose="05000000000000000000" pitchFamily="2" charset="2"/>
              <a:buChar char="ü"/>
            </a:pPr>
            <a:r>
              <a:rPr lang="en-US" altLang="zh-CN" sz="1800" i="0" dirty="0">
                <a:solidFill>
                  <a:srgbClr val="262C2D"/>
                </a:solidFill>
                <a:latin typeface="Raleway"/>
              </a:rPr>
              <a:t>Due to [reason], it won't be possible to...</a:t>
            </a:r>
          </a:p>
          <a:p>
            <a:pPr marL="742950" lvl="1" indent="-285750">
              <a:buFont typeface="Wingdings" panose="05000000000000000000" pitchFamily="2" charset="2"/>
              <a:buChar char="ü"/>
            </a:pPr>
            <a:r>
              <a:rPr lang="en-US" altLang="zh-CN" sz="1800" i="0" dirty="0">
                <a:solidFill>
                  <a:srgbClr val="262C2D"/>
                </a:solidFill>
                <a:latin typeface="Raleway"/>
              </a:rPr>
              <a:t>It's against company policy to...</a:t>
            </a:r>
          </a:p>
          <a:p>
            <a:pPr marL="742950" lvl="1" indent="-285750">
              <a:buFont typeface="Wingdings" panose="05000000000000000000" pitchFamily="2" charset="2"/>
              <a:buChar char="ü"/>
            </a:pPr>
            <a:r>
              <a:rPr lang="en-US" altLang="zh-CN" sz="1800" i="0" dirty="0">
                <a:solidFill>
                  <a:srgbClr val="262C2D"/>
                </a:solidFill>
                <a:latin typeface="Raleway"/>
              </a:rPr>
              <a:t>I tried my best, but...</a:t>
            </a:r>
          </a:p>
          <a:p>
            <a:pPr marL="742950" lvl="1" indent="-285750">
              <a:buFont typeface="Wingdings" panose="05000000000000000000" pitchFamily="2" charset="2"/>
              <a:buChar char="ü"/>
            </a:pPr>
            <a:r>
              <a:rPr lang="en-US" altLang="zh-CN" sz="1800" i="0" dirty="0">
                <a:solidFill>
                  <a:srgbClr val="262C2D"/>
                </a:solidFill>
                <a:latin typeface="Raleway"/>
              </a:rPr>
              <a:t>Despite my best efforts, ...</a:t>
            </a:r>
          </a:p>
          <a:p>
            <a:pPr marL="742950" lvl="1" indent="-285750">
              <a:buFont typeface="Wingdings" panose="05000000000000000000" pitchFamily="2" charset="2"/>
              <a:buChar char="ü"/>
            </a:pPr>
            <a:r>
              <a:rPr lang="en-US" altLang="zh-CN" sz="1800" i="0" dirty="0">
                <a:solidFill>
                  <a:srgbClr val="262C2D"/>
                </a:solidFill>
                <a:latin typeface="Raleway"/>
              </a:rPr>
              <a:t>I can't see how...</a:t>
            </a:r>
          </a:p>
          <a:p>
            <a:pPr marL="742950" lvl="1" indent="-285750">
              <a:buFont typeface="Wingdings" panose="05000000000000000000" pitchFamily="2" charset="2"/>
              <a:buChar char="ü"/>
            </a:pPr>
            <a:r>
              <a:rPr lang="en-US" altLang="zh-CN" sz="1800" i="0" dirty="0">
                <a:solidFill>
                  <a:srgbClr val="262C2D"/>
                </a:solidFill>
                <a:latin typeface="Raleway"/>
              </a:rPr>
              <a:t>I'm sorry but it's out of my hands.</a:t>
            </a:r>
          </a:p>
          <a:p>
            <a:pPr marL="742950" lvl="1" indent="-285750">
              <a:buFont typeface="Wingdings" panose="05000000000000000000" pitchFamily="2" charset="2"/>
              <a:buChar char="ü"/>
            </a:pPr>
            <a:r>
              <a:rPr lang="en-US" altLang="zh-CN" sz="1800" i="0" dirty="0">
                <a:solidFill>
                  <a:srgbClr val="262C2D"/>
                </a:solidFill>
                <a:latin typeface="Raleway"/>
              </a:rPr>
              <a:t>I'm afraid I won't be able to...</a:t>
            </a:r>
          </a:p>
          <a:p>
            <a:pPr marL="742950" lvl="1" indent="-285750">
              <a:buFont typeface="Wingdings" panose="05000000000000000000" pitchFamily="2" charset="2"/>
              <a:buChar char="ü"/>
            </a:pPr>
            <a:r>
              <a:rPr lang="en-US" altLang="zh-CN" sz="1800" i="0" dirty="0">
                <a:solidFill>
                  <a:srgbClr val="262C2D"/>
                </a:solidFill>
                <a:latin typeface="Raleway"/>
              </a:rPr>
              <a:t>I'm sorry to tell you that...</a:t>
            </a:r>
            <a:endParaRPr lang="en-US" altLang="zh-CN" sz="1800" b="0" i="0" dirty="0">
              <a:solidFill>
                <a:srgbClr val="262C2D"/>
              </a:solidFill>
              <a:effectLst/>
              <a:latin typeface="Raleway"/>
            </a:endParaRPr>
          </a:p>
        </p:txBody>
      </p:sp>
    </p:spTree>
    <p:extLst>
      <p:ext uri="{BB962C8B-B14F-4D97-AF65-F5344CB8AC3E}">
        <p14:creationId xmlns:p14="http://schemas.microsoft.com/office/powerpoint/2010/main" val="27324016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Phrases</a:t>
            </a:r>
            <a:endParaRPr lang="zh-CN" altLang="en-US" dirty="0"/>
          </a:p>
        </p:txBody>
      </p:sp>
      <p:sp>
        <p:nvSpPr>
          <p:cNvPr id="3" name="内容占位符 2"/>
          <p:cNvSpPr>
            <a:spLocks noGrp="1"/>
          </p:cNvSpPr>
          <p:nvPr>
            <p:ph idx="1"/>
          </p:nvPr>
        </p:nvSpPr>
        <p:spPr>
          <a:xfrm>
            <a:off x="566738" y="1268760"/>
            <a:ext cx="8001000" cy="4967287"/>
          </a:xfrm>
        </p:spPr>
        <p:txBody>
          <a:bodyPr/>
          <a:lstStyle/>
          <a:p>
            <a:r>
              <a:rPr lang="en-US" altLang="zh-CN" dirty="0" smtClean="0"/>
              <a:t>(3</a:t>
            </a:r>
            <a:r>
              <a:rPr lang="en-US" altLang="zh-CN" dirty="0"/>
              <a:t>) Closing Lines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22</a:t>
            </a:fld>
            <a:endParaRPr lang="en-US" altLang="zh-CN"/>
          </a:p>
        </p:txBody>
      </p:sp>
      <p:sp>
        <p:nvSpPr>
          <p:cNvPr id="5" name="矩形 4"/>
          <p:cNvSpPr/>
          <p:nvPr/>
        </p:nvSpPr>
        <p:spPr>
          <a:xfrm>
            <a:off x="611561" y="1868046"/>
            <a:ext cx="7964114" cy="4801314"/>
          </a:xfrm>
          <a:prstGeom prst="rect">
            <a:avLst/>
          </a:prstGeom>
          <a:ln>
            <a:solidFill>
              <a:schemeClr val="accent1"/>
            </a:solidFill>
          </a:ln>
        </p:spPr>
        <p:txBody>
          <a:bodyPr wrap="square">
            <a:spAutoFit/>
          </a:bodyPr>
          <a:lstStyle/>
          <a:p>
            <a:r>
              <a:rPr lang="en-US" altLang="zh-CN" sz="1800" b="1" i="0" dirty="0">
                <a:solidFill>
                  <a:srgbClr val="01BBD4"/>
                </a:solidFill>
                <a:latin typeface="Raleway"/>
              </a:rPr>
              <a:t>When something is expected</a:t>
            </a:r>
          </a:p>
          <a:p>
            <a:pPr marL="742950" lvl="1" indent="-285750">
              <a:buFont typeface="Wingdings" panose="05000000000000000000" pitchFamily="2" charset="2"/>
              <a:buChar char="ü"/>
            </a:pPr>
            <a:r>
              <a:rPr lang="en-US" altLang="zh-CN" sz="1800" i="0" dirty="0" smtClean="0">
                <a:solidFill>
                  <a:srgbClr val="262C2D"/>
                </a:solidFill>
                <a:latin typeface="Raleway"/>
              </a:rPr>
              <a:t>Looking </a:t>
            </a:r>
            <a:r>
              <a:rPr lang="en-US" altLang="zh-CN" sz="1800" i="0" dirty="0">
                <a:solidFill>
                  <a:srgbClr val="262C2D"/>
                </a:solidFill>
                <a:latin typeface="Raleway"/>
              </a:rPr>
              <a:t>forward to hearing from you soon.</a:t>
            </a:r>
          </a:p>
          <a:p>
            <a:pPr marL="742950" lvl="1" indent="-285750">
              <a:buFont typeface="Wingdings" panose="05000000000000000000" pitchFamily="2" charset="2"/>
              <a:buChar char="ü"/>
            </a:pPr>
            <a:r>
              <a:rPr lang="en-US" altLang="zh-CN" sz="1800" i="0" dirty="0">
                <a:solidFill>
                  <a:srgbClr val="262C2D"/>
                </a:solidFill>
                <a:latin typeface="Raleway"/>
              </a:rPr>
              <a:t>I look forward to hearing from you soon.</a:t>
            </a:r>
          </a:p>
          <a:p>
            <a:pPr marL="742950" lvl="1" indent="-285750">
              <a:buFont typeface="Wingdings" panose="05000000000000000000" pitchFamily="2" charset="2"/>
              <a:buChar char="ü"/>
            </a:pPr>
            <a:r>
              <a:rPr lang="en-US" altLang="zh-CN" sz="1800" i="0" dirty="0">
                <a:solidFill>
                  <a:srgbClr val="262C2D"/>
                </a:solidFill>
                <a:latin typeface="Raleway"/>
              </a:rPr>
              <a:t>Please let me know if this works/if you are available/if that sounds good/if you can/if you can help/if you need to reschedule...</a:t>
            </a:r>
          </a:p>
          <a:p>
            <a:pPr marL="742950" lvl="1" indent="-285750">
              <a:buFont typeface="Wingdings" panose="05000000000000000000" pitchFamily="2" charset="2"/>
              <a:buChar char="ü"/>
            </a:pPr>
            <a:r>
              <a:rPr lang="en-US" altLang="zh-CN" sz="1800" i="0" dirty="0">
                <a:solidFill>
                  <a:srgbClr val="262C2D"/>
                </a:solidFill>
                <a:latin typeface="Raleway"/>
              </a:rPr>
              <a:t>I look forward to seeing/meeting you.</a:t>
            </a:r>
          </a:p>
          <a:p>
            <a:pPr marL="742950" lvl="1" indent="-285750">
              <a:buFont typeface="Wingdings" panose="05000000000000000000" pitchFamily="2" charset="2"/>
              <a:buChar char="ü"/>
            </a:pPr>
            <a:r>
              <a:rPr lang="en-US" altLang="zh-CN" sz="1800" i="0" dirty="0">
                <a:solidFill>
                  <a:srgbClr val="262C2D"/>
                </a:solidFill>
                <a:latin typeface="Raleway"/>
              </a:rPr>
              <a:t>See you on Thursday/next week.</a:t>
            </a:r>
          </a:p>
          <a:p>
            <a:pPr marL="742950" lvl="1" indent="-285750">
              <a:buFont typeface="Wingdings" panose="05000000000000000000" pitchFamily="2" charset="2"/>
              <a:buChar char="ü"/>
            </a:pPr>
            <a:r>
              <a:rPr lang="en-US" altLang="zh-CN" sz="1800" i="0" dirty="0">
                <a:solidFill>
                  <a:srgbClr val="262C2D"/>
                </a:solidFill>
                <a:latin typeface="Raleway"/>
              </a:rPr>
              <a:t>Thanks.</a:t>
            </a:r>
          </a:p>
          <a:p>
            <a:pPr marL="742950" lvl="1" indent="-285750">
              <a:buFont typeface="Wingdings" panose="05000000000000000000" pitchFamily="2" charset="2"/>
              <a:buChar char="ü"/>
            </a:pPr>
            <a:r>
              <a:rPr lang="en-US" altLang="zh-CN" sz="1800" i="0" dirty="0">
                <a:solidFill>
                  <a:srgbClr val="262C2D"/>
                </a:solidFill>
                <a:latin typeface="Raleway"/>
              </a:rPr>
              <a:t>Thank you in advance.</a:t>
            </a:r>
          </a:p>
          <a:p>
            <a:pPr marL="742950" lvl="1" indent="-285750">
              <a:buFont typeface="Wingdings" panose="05000000000000000000" pitchFamily="2" charset="2"/>
              <a:buChar char="ü"/>
            </a:pPr>
            <a:r>
              <a:rPr lang="en-US" altLang="zh-CN" sz="1800" i="0" dirty="0">
                <a:solidFill>
                  <a:srgbClr val="262C2D"/>
                </a:solidFill>
                <a:latin typeface="Raleway"/>
              </a:rPr>
              <a:t>Thank you for everything.</a:t>
            </a:r>
          </a:p>
          <a:p>
            <a:pPr marL="742950" lvl="1" indent="-285750">
              <a:buFont typeface="Wingdings" panose="05000000000000000000" pitchFamily="2" charset="2"/>
              <a:buChar char="ü"/>
            </a:pPr>
            <a:r>
              <a:rPr lang="en-US" altLang="zh-CN" sz="1800" i="0" dirty="0">
                <a:solidFill>
                  <a:srgbClr val="262C2D"/>
                </a:solidFill>
                <a:latin typeface="Raleway"/>
              </a:rPr>
              <a:t>Cheers.</a:t>
            </a:r>
          </a:p>
          <a:p>
            <a:pPr marL="742950" lvl="1" indent="-285750">
              <a:buFont typeface="Wingdings" panose="05000000000000000000" pitchFamily="2" charset="2"/>
              <a:buChar char="ü"/>
            </a:pPr>
            <a:r>
              <a:rPr lang="en-US" altLang="zh-CN" sz="1800" i="0" dirty="0">
                <a:solidFill>
                  <a:srgbClr val="262C2D"/>
                </a:solidFill>
                <a:latin typeface="Raleway"/>
              </a:rPr>
              <a:t>Any feedback you can give me on this would be greatly/highly/much appreciated.</a:t>
            </a:r>
          </a:p>
          <a:p>
            <a:pPr marL="742950" lvl="1" indent="-285750">
              <a:buFont typeface="Wingdings" panose="05000000000000000000" pitchFamily="2" charset="2"/>
              <a:buChar char="ü"/>
            </a:pPr>
            <a:r>
              <a:rPr lang="en-US" altLang="zh-CN" sz="1800" i="0" dirty="0">
                <a:solidFill>
                  <a:srgbClr val="262C2D"/>
                </a:solidFill>
                <a:latin typeface="Raleway"/>
              </a:rPr>
              <a:t>If you could have it ready by tomorrow/the end of next week, I would really appreciate it.</a:t>
            </a:r>
          </a:p>
          <a:p>
            <a:pPr marL="742950" lvl="1" indent="-285750">
              <a:buFont typeface="Wingdings" panose="05000000000000000000" pitchFamily="2" charset="2"/>
              <a:buChar char="ü"/>
            </a:pPr>
            <a:r>
              <a:rPr lang="en-US" altLang="zh-CN" sz="1800" i="0" dirty="0">
                <a:solidFill>
                  <a:srgbClr val="262C2D"/>
                </a:solidFill>
                <a:latin typeface="Raleway"/>
              </a:rPr>
              <a:t>I would appreciate your help in this matter.</a:t>
            </a:r>
            <a:endParaRPr lang="en-US" altLang="zh-CN" sz="1800" b="0" i="0" dirty="0">
              <a:solidFill>
                <a:srgbClr val="262C2D"/>
              </a:solidFill>
              <a:effectLst/>
              <a:latin typeface="Raleway"/>
            </a:endParaRPr>
          </a:p>
        </p:txBody>
      </p:sp>
    </p:spTree>
    <p:extLst>
      <p:ext uri="{BB962C8B-B14F-4D97-AF65-F5344CB8AC3E}">
        <p14:creationId xmlns:p14="http://schemas.microsoft.com/office/powerpoint/2010/main" val="159927418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66738" y="1268760"/>
            <a:ext cx="8001000" cy="4967287"/>
          </a:xfrm>
        </p:spPr>
        <p:txBody>
          <a:bodyPr/>
          <a:lstStyle/>
          <a:p>
            <a:r>
              <a:rPr lang="en-US" altLang="zh-CN" dirty="0" smtClean="0"/>
              <a:t>(3</a:t>
            </a:r>
            <a:r>
              <a:rPr lang="en-US" altLang="zh-CN" dirty="0"/>
              <a:t>) Closing Lines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23</a:t>
            </a:fld>
            <a:endParaRPr lang="en-US" altLang="zh-CN"/>
          </a:p>
        </p:txBody>
      </p:sp>
      <p:sp>
        <p:nvSpPr>
          <p:cNvPr id="5" name="矩形 4"/>
          <p:cNvSpPr/>
          <p:nvPr/>
        </p:nvSpPr>
        <p:spPr>
          <a:xfrm>
            <a:off x="611561" y="1868046"/>
            <a:ext cx="7964114" cy="4524315"/>
          </a:xfrm>
          <a:prstGeom prst="rect">
            <a:avLst/>
          </a:prstGeom>
          <a:ln>
            <a:solidFill>
              <a:schemeClr val="accent1"/>
            </a:solidFill>
          </a:ln>
        </p:spPr>
        <p:txBody>
          <a:bodyPr wrap="square">
            <a:spAutoFit/>
          </a:bodyPr>
          <a:lstStyle/>
          <a:p>
            <a:r>
              <a:rPr lang="en-US" altLang="zh-CN" sz="1800" b="1" i="0" dirty="0">
                <a:solidFill>
                  <a:srgbClr val="01BBD4"/>
                </a:solidFill>
                <a:latin typeface="Raleway"/>
              </a:rPr>
              <a:t>Offering help or information</a:t>
            </a:r>
          </a:p>
          <a:p>
            <a:pPr marL="742950" lvl="1" indent="-285750">
              <a:buFont typeface="Wingdings" panose="05000000000000000000" pitchFamily="2" charset="2"/>
              <a:buChar char="ü"/>
            </a:pPr>
            <a:r>
              <a:rPr lang="en-US" altLang="zh-CN" sz="1800" i="0" dirty="0">
                <a:solidFill>
                  <a:srgbClr val="262C2D"/>
                </a:solidFill>
                <a:latin typeface="Raleway"/>
              </a:rPr>
              <a:t>I hope you find this helpful.</a:t>
            </a:r>
          </a:p>
          <a:p>
            <a:pPr marL="742950" lvl="1" indent="-285750">
              <a:buFont typeface="Wingdings" panose="05000000000000000000" pitchFamily="2" charset="2"/>
              <a:buChar char="ü"/>
            </a:pPr>
            <a:r>
              <a:rPr lang="en-US" altLang="zh-CN" sz="1800" i="0" dirty="0">
                <a:solidFill>
                  <a:srgbClr val="262C2D"/>
                </a:solidFill>
                <a:latin typeface="Raleway"/>
              </a:rPr>
              <a:t>I hope it's clearer now.</a:t>
            </a:r>
          </a:p>
          <a:p>
            <a:pPr marL="742950" lvl="1" indent="-285750">
              <a:buFont typeface="Wingdings" panose="05000000000000000000" pitchFamily="2" charset="2"/>
              <a:buChar char="ü"/>
            </a:pPr>
            <a:r>
              <a:rPr lang="en-US" altLang="zh-CN" sz="1800" i="0" dirty="0">
                <a:solidFill>
                  <a:srgbClr val="262C2D"/>
                </a:solidFill>
                <a:latin typeface="Raleway"/>
              </a:rPr>
              <a:t>I hope that answers all your questions.</a:t>
            </a:r>
          </a:p>
          <a:p>
            <a:pPr marL="742950" lvl="1" indent="-285750">
              <a:buFont typeface="Wingdings" panose="05000000000000000000" pitchFamily="2" charset="2"/>
              <a:buChar char="ü"/>
            </a:pPr>
            <a:r>
              <a:rPr lang="en-US" altLang="zh-CN" sz="1800" i="0" dirty="0">
                <a:solidFill>
                  <a:srgbClr val="262C2D"/>
                </a:solidFill>
                <a:latin typeface="Raleway"/>
              </a:rPr>
              <a:t>If we can be of any further assistance, please let us know.</a:t>
            </a:r>
          </a:p>
          <a:p>
            <a:pPr marL="742950" lvl="1" indent="-285750">
              <a:buFont typeface="Wingdings" panose="05000000000000000000" pitchFamily="2" charset="2"/>
              <a:buChar char="ü"/>
            </a:pPr>
            <a:r>
              <a:rPr lang="en-US" altLang="zh-CN" sz="1800" i="0" dirty="0">
                <a:solidFill>
                  <a:srgbClr val="262C2D"/>
                </a:solidFill>
                <a:latin typeface="Raleway"/>
              </a:rPr>
              <a:t>Let me know if you need any help.</a:t>
            </a:r>
          </a:p>
          <a:p>
            <a:pPr marL="742950" lvl="1" indent="-285750">
              <a:buFont typeface="Wingdings" panose="05000000000000000000" pitchFamily="2" charset="2"/>
              <a:buChar char="ü"/>
            </a:pPr>
            <a:r>
              <a:rPr lang="en-US" altLang="zh-CN" sz="1800" i="0" dirty="0">
                <a:solidFill>
                  <a:srgbClr val="262C2D"/>
                </a:solidFill>
                <a:latin typeface="Raleway"/>
              </a:rPr>
              <a:t>For further details...</a:t>
            </a:r>
          </a:p>
          <a:p>
            <a:pPr marL="742950" lvl="1" indent="-285750">
              <a:buFont typeface="Wingdings" panose="05000000000000000000" pitchFamily="2" charset="2"/>
              <a:buChar char="ü"/>
            </a:pPr>
            <a:r>
              <a:rPr lang="en-US" altLang="zh-CN" sz="1800" i="0" dirty="0">
                <a:solidFill>
                  <a:srgbClr val="262C2D"/>
                </a:solidFill>
                <a:latin typeface="Raleway"/>
              </a:rPr>
              <a:t>If you have any (more) questions (about)...</a:t>
            </a:r>
          </a:p>
          <a:p>
            <a:pPr marL="742950" lvl="1" indent="-285750">
              <a:buFont typeface="Wingdings" panose="05000000000000000000" pitchFamily="2" charset="2"/>
              <a:buChar char="ü"/>
            </a:pPr>
            <a:r>
              <a:rPr lang="en-US" altLang="zh-CN" sz="1800" i="0" dirty="0">
                <a:solidFill>
                  <a:srgbClr val="262C2D"/>
                </a:solidFill>
                <a:latin typeface="Raleway"/>
              </a:rPr>
              <a:t>In the meantime, if you need any more information,</a:t>
            </a:r>
          </a:p>
          <a:p>
            <a:pPr marL="742950" lvl="1" indent="-285750">
              <a:buFont typeface="Wingdings" panose="05000000000000000000" pitchFamily="2" charset="2"/>
              <a:buChar char="ü"/>
            </a:pPr>
            <a:r>
              <a:rPr lang="en-US" altLang="zh-CN" sz="1800" i="0" dirty="0">
                <a:solidFill>
                  <a:srgbClr val="262C2D"/>
                </a:solidFill>
                <a:latin typeface="Raleway"/>
              </a:rPr>
              <a:t>I you need more information/more info/further information,</a:t>
            </a:r>
          </a:p>
          <a:p>
            <a:pPr marL="742950" lvl="1" indent="-285750">
              <a:buFont typeface="Wingdings" panose="05000000000000000000" pitchFamily="2" charset="2"/>
              <a:buChar char="ü"/>
            </a:pPr>
            <a:r>
              <a:rPr lang="en-US" altLang="zh-CN" sz="1800" i="0" dirty="0">
                <a:solidFill>
                  <a:srgbClr val="262C2D"/>
                </a:solidFill>
                <a:latin typeface="Raleway"/>
              </a:rPr>
              <a:t>I know that's a lot to take in, so let me know if anything I've said doesn't make sense.</a:t>
            </a:r>
          </a:p>
          <a:p>
            <a:pPr marL="742950" lvl="1" indent="-285750">
              <a:buFont typeface="Wingdings" panose="05000000000000000000" pitchFamily="2" charset="2"/>
              <a:buChar char="ü"/>
            </a:pPr>
            <a:r>
              <a:rPr lang="en-US" altLang="zh-CN" sz="1800" i="0" dirty="0">
                <a:solidFill>
                  <a:srgbClr val="262C2D"/>
                </a:solidFill>
                <a:latin typeface="Raleway"/>
              </a:rPr>
              <a:t>... please do not hesitate to contact me.</a:t>
            </a:r>
          </a:p>
          <a:p>
            <a:pPr marL="742950" lvl="1" indent="-285750">
              <a:buFont typeface="Wingdings" panose="05000000000000000000" pitchFamily="2" charset="2"/>
              <a:buChar char="ü"/>
            </a:pPr>
            <a:r>
              <a:rPr lang="en-US" altLang="zh-CN" sz="1800" i="0" dirty="0">
                <a:solidFill>
                  <a:srgbClr val="262C2D"/>
                </a:solidFill>
                <a:latin typeface="Raleway"/>
              </a:rPr>
              <a:t>... please feel free to contact me/to get in touch.</a:t>
            </a:r>
          </a:p>
          <a:p>
            <a:pPr marL="742950" lvl="1" indent="-285750">
              <a:buFont typeface="Wingdings" panose="05000000000000000000" pitchFamily="2" charset="2"/>
              <a:buChar char="ü"/>
            </a:pPr>
            <a:r>
              <a:rPr lang="en-US" altLang="zh-CN" sz="1800" i="0" dirty="0">
                <a:solidFill>
                  <a:srgbClr val="262C2D"/>
                </a:solidFill>
                <a:latin typeface="Raleway"/>
              </a:rPr>
              <a:t>... please let me know.</a:t>
            </a:r>
          </a:p>
          <a:p>
            <a:pPr marL="742950" lvl="1" indent="-285750">
              <a:buFont typeface="Wingdings" panose="05000000000000000000" pitchFamily="2" charset="2"/>
              <a:buChar char="ü"/>
            </a:pPr>
            <a:r>
              <a:rPr lang="en-US" altLang="zh-CN" sz="1800" i="0" dirty="0">
                <a:solidFill>
                  <a:srgbClr val="262C2D"/>
                </a:solidFill>
                <a:latin typeface="Raleway"/>
              </a:rPr>
              <a:t>... drop me an email/drop me a line.</a:t>
            </a:r>
            <a:endParaRPr lang="en-US" altLang="zh-CN" sz="1800" b="0" i="0" dirty="0">
              <a:solidFill>
                <a:srgbClr val="262C2D"/>
              </a:solidFill>
              <a:effectLst/>
              <a:latin typeface="Raleway"/>
            </a:endParaRPr>
          </a:p>
        </p:txBody>
      </p:sp>
    </p:spTree>
    <p:extLst>
      <p:ext uri="{BB962C8B-B14F-4D97-AF65-F5344CB8AC3E}">
        <p14:creationId xmlns:p14="http://schemas.microsoft.com/office/powerpoint/2010/main" val="30610792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66738" y="1268760"/>
            <a:ext cx="8001000" cy="4967287"/>
          </a:xfrm>
        </p:spPr>
        <p:txBody>
          <a:bodyPr/>
          <a:lstStyle/>
          <a:p>
            <a:r>
              <a:rPr lang="en-US" altLang="zh-CN" dirty="0" smtClean="0"/>
              <a:t>(3</a:t>
            </a:r>
            <a:r>
              <a:rPr lang="en-US" altLang="zh-CN" dirty="0"/>
              <a:t>) Closing Lines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24</a:t>
            </a:fld>
            <a:endParaRPr lang="en-US" altLang="zh-CN"/>
          </a:p>
        </p:txBody>
      </p:sp>
      <p:sp>
        <p:nvSpPr>
          <p:cNvPr id="5" name="矩形 4"/>
          <p:cNvSpPr/>
          <p:nvPr/>
        </p:nvSpPr>
        <p:spPr>
          <a:xfrm>
            <a:off x="611561" y="1868046"/>
            <a:ext cx="7964114" cy="3170099"/>
          </a:xfrm>
          <a:prstGeom prst="rect">
            <a:avLst/>
          </a:prstGeom>
          <a:ln>
            <a:solidFill>
              <a:schemeClr val="accent1"/>
            </a:solidFill>
          </a:ln>
        </p:spPr>
        <p:txBody>
          <a:bodyPr wrap="square">
            <a:spAutoFit/>
          </a:bodyPr>
          <a:lstStyle/>
          <a:p>
            <a:r>
              <a:rPr lang="en-US" altLang="zh-CN" sz="2000" b="1" i="0" dirty="0">
                <a:solidFill>
                  <a:srgbClr val="01BBD4"/>
                </a:solidFill>
                <a:latin typeface="Raleway"/>
              </a:rPr>
              <a:t>Apologizing (again!)</a:t>
            </a:r>
          </a:p>
          <a:p>
            <a:pPr marL="742950" lvl="1" indent="-285750">
              <a:buFont typeface="Wingdings" panose="05000000000000000000" pitchFamily="2" charset="2"/>
              <a:buChar char="ü"/>
            </a:pPr>
            <a:r>
              <a:rPr lang="en-US" altLang="zh-CN" sz="2000" i="0" dirty="0">
                <a:solidFill>
                  <a:srgbClr val="262C2D"/>
                </a:solidFill>
                <a:latin typeface="Raleway"/>
              </a:rPr>
              <a:t>Thanks you for your understanding/for your patience.</a:t>
            </a:r>
          </a:p>
          <a:p>
            <a:pPr marL="742950" lvl="1" indent="-285750">
              <a:buFont typeface="Wingdings" panose="05000000000000000000" pitchFamily="2" charset="2"/>
              <a:buChar char="ü"/>
            </a:pPr>
            <a:r>
              <a:rPr lang="en-US" altLang="zh-CN" sz="2000" i="0" dirty="0">
                <a:solidFill>
                  <a:srgbClr val="262C2D"/>
                </a:solidFill>
                <a:latin typeface="Raleway"/>
              </a:rPr>
              <a:t>Thanks again for your understanding/for your patience.</a:t>
            </a:r>
          </a:p>
          <a:p>
            <a:pPr marL="742950" lvl="1" indent="-285750">
              <a:buFont typeface="Wingdings" panose="05000000000000000000" pitchFamily="2" charset="2"/>
              <a:buChar char="ü"/>
            </a:pPr>
            <a:r>
              <a:rPr lang="en-US" altLang="zh-CN" sz="2000" i="0" dirty="0">
                <a:solidFill>
                  <a:srgbClr val="262C2D"/>
                </a:solidFill>
                <a:latin typeface="Raleway"/>
              </a:rPr>
              <a:t>Once again, please accept our apologies for any inconvenience caused/for the inconvenience caused/for the delay/for the misunderstanding.</a:t>
            </a:r>
          </a:p>
          <a:p>
            <a:pPr marL="742950" lvl="1" indent="-285750">
              <a:buFont typeface="Wingdings" panose="05000000000000000000" pitchFamily="2" charset="2"/>
              <a:buChar char="ü"/>
            </a:pPr>
            <a:r>
              <a:rPr lang="en-US" altLang="zh-CN" sz="2000" i="0" dirty="0">
                <a:solidFill>
                  <a:srgbClr val="262C2D"/>
                </a:solidFill>
                <a:latin typeface="Raleway"/>
              </a:rPr>
              <a:t>I hope this is okay with you.</a:t>
            </a:r>
          </a:p>
          <a:p>
            <a:pPr marL="742950" lvl="1" indent="-285750">
              <a:buFont typeface="Wingdings" panose="05000000000000000000" pitchFamily="2" charset="2"/>
              <a:buChar char="ü"/>
            </a:pPr>
            <a:r>
              <a:rPr lang="en-US" altLang="zh-CN" sz="2000" i="0" dirty="0">
                <a:solidFill>
                  <a:srgbClr val="262C2D"/>
                </a:solidFill>
                <a:latin typeface="Raleway"/>
              </a:rPr>
              <a:t>I really hope we can find a solution soon.</a:t>
            </a:r>
          </a:p>
          <a:p>
            <a:pPr marL="742950" lvl="1" indent="-285750">
              <a:buFont typeface="Wingdings" panose="05000000000000000000" pitchFamily="2" charset="2"/>
              <a:buChar char="ü"/>
            </a:pPr>
            <a:r>
              <a:rPr lang="en-US" altLang="zh-CN" sz="2000" i="0" dirty="0">
                <a:solidFill>
                  <a:srgbClr val="262C2D"/>
                </a:solidFill>
                <a:latin typeface="Raleway"/>
              </a:rPr>
              <a:t>I hope you can understand.</a:t>
            </a:r>
          </a:p>
          <a:p>
            <a:pPr marL="742950" lvl="1" indent="-285750">
              <a:buFont typeface="Wingdings" panose="05000000000000000000" pitchFamily="2" charset="2"/>
              <a:buChar char="ü"/>
            </a:pPr>
            <a:r>
              <a:rPr lang="en-US" altLang="zh-CN" sz="2000" i="0" dirty="0">
                <a:solidFill>
                  <a:srgbClr val="262C2D"/>
                </a:solidFill>
                <a:latin typeface="Raleway"/>
              </a:rPr>
              <a:t>Sorry I couldn't be of more help.</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3488744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66738" y="1268760"/>
            <a:ext cx="8001000" cy="4967287"/>
          </a:xfrm>
        </p:spPr>
        <p:txBody>
          <a:bodyPr/>
          <a:lstStyle/>
          <a:p>
            <a:r>
              <a:rPr lang="en-US" altLang="zh-CN" dirty="0" smtClean="0"/>
              <a:t>(3</a:t>
            </a:r>
            <a:r>
              <a:rPr lang="en-US" altLang="zh-CN" dirty="0"/>
              <a:t>) Closing Lines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25</a:t>
            </a:fld>
            <a:endParaRPr lang="en-US" altLang="zh-CN"/>
          </a:p>
        </p:txBody>
      </p:sp>
      <p:sp>
        <p:nvSpPr>
          <p:cNvPr id="5" name="矩形 4"/>
          <p:cNvSpPr/>
          <p:nvPr/>
        </p:nvSpPr>
        <p:spPr>
          <a:xfrm>
            <a:off x="611561" y="1868046"/>
            <a:ext cx="7964114" cy="2246769"/>
          </a:xfrm>
          <a:prstGeom prst="rect">
            <a:avLst/>
          </a:prstGeom>
          <a:ln>
            <a:solidFill>
              <a:schemeClr val="accent1"/>
            </a:solidFill>
          </a:ln>
        </p:spPr>
        <p:txBody>
          <a:bodyPr wrap="square">
            <a:spAutoFit/>
          </a:bodyPr>
          <a:lstStyle/>
          <a:p>
            <a:r>
              <a:rPr lang="en-US" altLang="zh-CN" sz="2000" b="1" i="0" dirty="0">
                <a:solidFill>
                  <a:srgbClr val="01BBD4"/>
                </a:solidFill>
                <a:latin typeface="Raleway"/>
              </a:rPr>
              <a:t>Friendly ways to say 'bye'</a:t>
            </a:r>
          </a:p>
          <a:p>
            <a:pPr marL="800100" lvl="1" indent="-342900">
              <a:buFont typeface="Wingdings" panose="05000000000000000000" pitchFamily="2" charset="2"/>
              <a:buChar char="ü"/>
            </a:pPr>
            <a:r>
              <a:rPr lang="en-US" altLang="zh-CN" sz="2000" i="0" dirty="0">
                <a:solidFill>
                  <a:srgbClr val="262C2D"/>
                </a:solidFill>
                <a:latin typeface="Raleway"/>
              </a:rPr>
              <a:t>Best regards,</a:t>
            </a:r>
          </a:p>
          <a:p>
            <a:pPr marL="800100" lvl="1" indent="-342900">
              <a:buFont typeface="Wingdings" panose="05000000000000000000" pitchFamily="2" charset="2"/>
              <a:buChar char="ü"/>
            </a:pPr>
            <a:r>
              <a:rPr lang="en-US" altLang="zh-CN" sz="2000" i="0" dirty="0">
                <a:solidFill>
                  <a:srgbClr val="262C2D"/>
                </a:solidFill>
                <a:latin typeface="Raleway"/>
              </a:rPr>
              <a:t>All the best,</a:t>
            </a:r>
          </a:p>
          <a:p>
            <a:pPr marL="800100" lvl="1" indent="-342900">
              <a:buFont typeface="Wingdings" panose="05000000000000000000" pitchFamily="2" charset="2"/>
              <a:buChar char="ü"/>
            </a:pPr>
            <a:r>
              <a:rPr lang="en-US" altLang="zh-CN" sz="2000" i="0" dirty="0">
                <a:solidFill>
                  <a:srgbClr val="262C2D"/>
                </a:solidFill>
                <a:latin typeface="Raleway"/>
              </a:rPr>
              <a:t>Best wishes,</a:t>
            </a:r>
          </a:p>
          <a:p>
            <a:pPr marL="800100" lvl="1" indent="-342900">
              <a:buFont typeface="Wingdings" panose="05000000000000000000" pitchFamily="2" charset="2"/>
              <a:buChar char="ü"/>
            </a:pPr>
            <a:r>
              <a:rPr lang="en-US" altLang="zh-CN" sz="2000" i="0" dirty="0">
                <a:solidFill>
                  <a:srgbClr val="262C2D"/>
                </a:solidFill>
                <a:latin typeface="Raleway"/>
              </a:rPr>
              <a:t>Cheers,</a:t>
            </a:r>
          </a:p>
          <a:p>
            <a:pPr marL="800100" lvl="1" indent="-342900">
              <a:buFont typeface="Wingdings" panose="05000000000000000000" pitchFamily="2" charset="2"/>
              <a:buChar char="ü"/>
            </a:pPr>
            <a:r>
              <a:rPr lang="en-US" altLang="zh-CN" sz="2000" i="0" dirty="0">
                <a:solidFill>
                  <a:srgbClr val="262C2D"/>
                </a:solidFill>
                <a:latin typeface="Raleway"/>
              </a:rPr>
              <a:t>Have a great weekend!</a:t>
            </a:r>
          </a:p>
          <a:p>
            <a:pPr marL="800100" lvl="1" indent="-342900">
              <a:buFont typeface="Wingdings" panose="05000000000000000000" pitchFamily="2" charset="2"/>
              <a:buChar char="ü"/>
            </a:pPr>
            <a:r>
              <a:rPr lang="en-US" altLang="zh-CN" sz="2000" i="0" dirty="0">
                <a:solidFill>
                  <a:srgbClr val="262C2D"/>
                </a:solidFill>
                <a:latin typeface="Raleway"/>
              </a:rPr>
              <a:t>Have a wonderful day!</a:t>
            </a:r>
            <a:endParaRPr lang="en-US" altLang="zh-CN" sz="2000" b="0" i="0" dirty="0">
              <a:solidFill>
                <a:srgbClr val="262C2D"/>
              </a:solidFill>
              <a:effectLst/>
              <a:latin typeface="Raleway"/>
            </a:endParaRPr>
          </a:p>
        </p:txBody>
      </p:sp>
    </p:spTree>
    <p:extLst>
      <p:ext uri="{BB962C8B-B14F-4D97-AF65-F5344CB8AC3E}">
        <p14:creationId xmlns:p14="http://schemas.microsoft.com/office/powerpoint/2010/main" val="3747795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Frequently Used Abbreviations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26</a:t>
            </a:fld>
            <a:endParaRPr lang="en-US" altLang="zh-CN"/>
          </a:p>
        </p:txBody>
      </p:sp>
      <p:sp>
        <p:nvSpPr>
          <p:cNvPr id="5" name="矩形 4"/>
          <p:cNvSpPr/>
          <p:nvPr/>
        </p:nvSpPr>
        <p:spPr>
          <a:xfrm>
            <a:off x="539552" y="1371540"/>
            <a:ext cx="8010524" cy="5401479"/>
          </a:xfrm>
          <a:prstGeom prst="rect">
            <a:avLst/>
          </a:prstGeom>
          <a:ln>
            <a:solidFill>
              <a:schemeClr val="accent1"/>
            </a:solidFill>
          </a:ln>
        </p:spPr>
        <p:txBody>
          <a:bodyPr wrap="square">
            <a:spAutoFit/>
          </a:bodyPr>
          <a:lstStyle/>
          <a:p>
            <a:pPr marL="285750" indent="-285750">
              <a:buFont typeface="Wingdings" panose="05000000000000000000" pitchFamily="2" charset="2"/>
              <a:buChar char="ü"/>
            </a:pPr>
            <a:r>
              <a:rPr lang="en-US" altLang="zh-CN" sz="1500" b="1" i="0" dirty="0">
                <a:solidFill>
                  <a:srgbClr val="444444"/>
                </a:solidFill>
                <a:latin typeface="Source Sans Pro"/>
              </a:rPr>
              <a:t>Re: </a:t>
            </a:r>
            <a:r>
              <a:rPr lang="en-US" altLang="zh-CN" sz="1500" i="0" dirty="0">
                <a:solidFill>
                  <a:srgbClr val="444444"/>
                </a:solidFill>
                <a:latin typeface="Source Sans Pro"/>
              </a:rPr>
              <a:t>Re: is a commonly used abbreviation in the subject line of an email. It stands for “reply” or “response”. In most email applications being used, Re: is usually automatically added to the subject when the reply button is clicked.</a:t>
            </a:r>
          </a:p>
          <a:p>
            <a:pPr marL="285750" indent="-285750">
              <a:buFont typeface="Wingdings" panose="05000000000000000000" pitchFamily="2" charset="2"/>
              <a:buChar char="ü"/>
            </a:pPr>
            <a:r>
              <a:rPr lang="en-US" altLang="zh-CN" sz="1500" b="1" i="0" dirty="0" err="1">
                <a:solidFill>
                  <a:srgbClr val="444444"/>
                </a:solidFill>
                <a:latin typeface="Source Sans Pro"/>
              </a:rPr>
              <a:t>Fwd</a:t>
            </a:r>
            <a:r>
              <a:rPr lang="en-US" altLang="zh-CN" sz="1500" b="1" i="0" dirty="0">
                <a:solidFill>
                  <a:srgbClr val="444444"/>
                </a:solidFill>
                <a:latin typeface="Source Sans Pro"/>
              </a:rPr>
              <a:t> or FW: </a:t>
            </a:r>
            <a:r>
              <a:rPr lang="en-US" altLang="zh-CN" sz="1500" i="0" dirty="0" err="1">
                <a:solidFill>
                  <a:srgbClr val="444444"/>
                </a:solidFill>
                <a:latin typeface="Source Sans Pro"/>
              </a:rPr>
              <a:t>Fwd</a:t>
            </a:r>
            <a:r>
              <a:rPr lang="en-US" altLang="zh-CN" sz="1500" i="0" dirty="0">
                <a:solidFill>
                  <a:srgbClr val="444444"/>
                </a:solidFill>
                <a:latin typeface="Source Sans Pro"/>
              </a:rPr>
              <a:t> or FW in a mail means “forward”. It is an email option that allows a sender to send or forward a received email to another recipient. Also, “FW” before the subject line of a mail denotes that it is a forwarded message.</a:t>
            </a:r>
          </a:p>
          <a:p>
            <a:pPr marL="285750" indent="-285750">
              <a:buFont typeface="Wingdings" panose="05000000000000000000" pitchFamily="2" charset="2"/>
              <a:buChar char="ü"/>
            </a:pPr>
            <a:r>
              <a:rPr lang="en-US" altLang="zh-CN" sz="1500" b="1" i="0" dirty="0">
                <a:solidFill>
                  <a:srgbClr val="444444"/>
                </a:solidFill>
                <a:latin typeface="Source Sans Pro"/>
              </a:rPr>
              <a:t>CC &amp; BCC: </a:t>
            </a:r>
            <a:r>
              <a:rPr lang="en-US" altLang="zh-CN" sz="1500" i="0" dirty="0">
                <a:solidFill>
                  <a:srgbClr val="444444"/>
                </a:solidFill>
                <a:latin typeface="Source Sans Pro"/>
              </a:rPr>
              <a:t>CC and BCC are also common abbreviations found in emails when trying to send a mail. CC stands for “Carbon Copy”. Mails are sent using this option when you send a copy of the same to more than one recipient and all of them are informed about it. BCC stands for “Blind Carbon Copy”. Mails that are sent using this option disable the recipients of the mail from being informed about the others receiving the same.</a:t>
            </a:r>
          </a:p>
          <a:p>
            <a:pPr marL="285750" indent="-285750">
              <a:buFont typeface="Wingdings" panose="05000000000000000000" pitchFamily="2" charset="2"/>
              <a:buChar char="ü"/>
            </a:pPr>
            <a:r>
              <a:rPr lang="en-US" altLang="zh-CN" sz="1500" b="1" i="0" dirty="0">
                <a:solidFill>
                  <a:srgbClr val="444444"/>
                </a:solidFill>
                <a:latin typeface="Source Sans Pro"/>
              </a:rPr>
              <a:t>NRN: </a:t>
            </a:r>
            <a:r>
              <a:rPr lang="en-US" altLang="zh-CN" sz="1500" i="0" dirty="0">
                <a:solidFill>
                  <a:srgbClr val="444444"/>
                </a:solidFill>
                <a:latin typeface="Source Sans Pro"/>
              </a:rPr>
              <a:t>NRN is a formal acronym that is sent in mails. It stands for “No Reply Necessary”. It is usually used in work emails where the sender is trying to convey a one way message that does not require a reply.</a:t>
            </a:r>
          </a:p>
          <a:p>
            <a:pPr marL="285750" indent="-285750">
              <a:buFont typeface="Wingdings" panose="05000000000000000000" pitchFamily="2" charset="2"/>
              <a:buChar char="ü"/>
            </a:pPr>
            <a:r>
              <a:rPr lang="en-US" altLang="zh-CN" sz="1500" b="1" i="0" dirty="0">
                <a:solidFill>
                  <a:srgbClr val="444444"/>
                </a:solidFill>
                <a:latin typeface="Source Sans Pro"/>
              </a:rPr>
              <a:t>EOM: </a:t>
            </a:r>
            <a:r>
              <a:rPr lang="en-US" altLang="zh-CN" sz="1500" i="0" dirty="0">
                <a:solidFill>
                  <a:srgbClr val="444444"/>
                </a:solidFill>
                <a:latin typeface="Source Sans Pro"/>
              </a:rPr>
              <a:t>EOM stands for “End of Message”. This is used for really quick and short messages that can be understood by reading the subject. The recipient does not need to open the mail as all the content is kept in the subject line.</a:t>
            </a:r>
          </a:p>
          <a:p>
            <a:pPr marL="285750" indent="-285750">
              <a:buFont typeface="Wingdings" panose="05000000000000000000" pitchFamily="2" charset="2"/>
              <a:buChar char="ü"/>
            </a:pPr>
            <a:r>
              <a:rPr lang="en-US" altLang="zh-CN" sz="1500" b="1" i="0" dirty="0">
                <a:solidFill>
                  <a:srgbClr val="444444"/>
                </a:solidFill>
                <a:latin typeface="Source Sans Pro"/>
              </a:rPr>
              <a:t>TLTR: </a:t>
            </a:r>
            <a:r>
              <a:rPr lang="en-US" altLang="zh-CN" sz="1500" i="0" dirty="0">
                <a:solidFill>
                  <a:srgbClr val="444444"/>
                </a:solidFill>
                <a:latin typeface="Source Sans Pro"/>
              </a:rPr>
              <a:t>TLTR is an acronym used for times when you are running short on time and a long message is sent to you. It stands for “Too Long To Read” and indicates the sender that you need a brief summary of their mail</a:t>
            </a:r>
            <a:r>
              <a:rPr lang="en-US" altLang="zh-CN" sz="1500" i="0" dirty="0" smtClean="0">
                <a:solidFill>
                  <a:srgbClr val="444444"/>
                </a:solidFill>
                <a:latin typeface="Source Sans Pro"/>
              </a:rPr>
              <a:t>.</a:t>
            </a:r>
            <a:endParaRPr lang="en-US" altLang="zh-CN" sz="1500" b="0" i="0" dirty="0">
              <a:solidFill>
                <a:srgbClr val="444444"/>
              </a:solidFill>
              <a:effectLst/>
              <a:latin typeface="Source Sans Pro"/>
            </a:endParaRPr>
          </a:p>
        </p:txBody>
      </p:sp>
    </p:spTree>
    <p:extLst>
      <p:ext uri="{BB962C8B-B14F-4D97-AF65-F5344CB8AC3E}">
        <p14:creationId xmlns:p14="http://schemas.microsoft.com/office/powerpoint/2010/main" val="226981278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27</a:t>
            </a:fld>
            <a:endParaRPr lang="en-US" altLang="zh-CN"/>
          </a:p>
        </p:txBody>
      </p:sp>
      <p:sp>
        <p:nvSpPr>
          <p:cNvPr id="5" name="矩形 4"/>
          <p:cNvSpPr/>
          <p:nvPr/>
        </p:nvSpPr>
        <p:spPr>
          <a:xfrm>
            <a:off x="557214" y="1253073"/>
            <a:ext cx="8010524" cy="5632311"/>
          </a:xfrm>
          <a:prstGeom prst="rect">
            <a:avLst/>
          </a:prstGeom>
          <a:ln>
            <a:solidFill>
              <a:schemeClr val="accent1"/>
            </a:solidFill>
          </a:ln>
        </p:spPr>
        <p:txBody>
          <a:bodyPr wrap="square">
            <a:spAutoFit/>
          </a:bodyPr>
          <a:lstStyle/>
          <a:p>
            <a:pPr marL="171450" indent="-171450">
              <a:buFont typeface="Wingdings" panose="05000000000000000000" pitchFamily="2" charset="2"/>
              <a:buChar char="ü"/>
            </a:pPr>
            <a:r>
              <a:rPr lang="en-US" altLang="zh-CN" sz="1800" b="1" i="0" dirty="0" smtClean="0">
                <a:solidFill>
                  <a:srgbClr val="444444"/>
                </a:solidFill>
                <a:latin typeface="Source Sans Pro"/>
              </a:rPr>
              <a:t>HTH</a:t>
            </a:r>
            <a:r>
              <a:rPr lang="en-US" altLang="zh-CN" sz="1800" b="1" i="0" dirty="0">
                <a:solidFill>
                  <a:srgbClr val="444444"/>
                </a:solidFill>
                <a:latin typeface="Source Sans Pro"/>
              </a:rPr>
              <a:t>: </a:t>
            </a:r>
            <a:r>
              <a:rPr lang="en-US" altLang="zh-CN" sz="1800" i="0" dirty="0">
                <a:solidFill>
                  <a:srgbClr val="444444"/>
                </a:solidFill>
                <a:latin typeface="Source Sans Pro"/>
              </a:rPr>
              <a:t>HTH is typically used when responding to someone who is thanking you for some valuable help or guidance. It means “Hope That Helps”.</a:t>
            </a:r>
          </a:p>
          <a:p>
            <a:pPr marL="171450" indent="-171450">
              <a:buFont typeface="Wingdings" panose="05000000000000000000" pitchFamily="2" charset="2"/>
              <a:buChar char="ü"/>
            </a:pPr>
            <a:r>
              <a:rPr lang="en-US" altLang="zh-CN" sz="1800" b="1" i="0" dirty="0">
                <a:solidFill>
                  <a:srgbClr val="444444"/>
                </a:solidFill>
                <a:latin typeface="Source Sans Pro"/>
              </a:rPr>
              <a:t>LET: </a:t>
            </a:r>
            <a:r>
              <a:rPr lang="en-US" altLang="zh-CN" sz="1800" i="0" dirty="0">
                <a:solidFill>
                  <a:srgbClr val="444444"/>
                </a:solidFill>
                <a:latin typeface="Source Sans Pro"/>
              </a:rPr>
              <a:t>LET refers to “Leaving Early Today”. It informs people, especially in a group message of an office or any other organization, that you are leaving early so that they reach out to you if they need anything.</a:t>
            </a:r>
          </a:p>
          <a:p>
            <a:pPr marL="171450" indent="-171450">
              <a:buFont typeface="Wingdings" panose="05000000000000000000" pitchFamily="2" charset="2"/>
              <a:buChar char="ü"/>
            </a:pPr>
            <a:r>
              <a:rPr lang="en-US" altLang="zh-CN" sz="1800" b="1" i="0" dirty="0">
                <a:solidFill>
                  <a:srgbClr val="444444"/>
                </a:solidFill>
                <a:latin typeface="Source Sans Pro"/>
              </a:rPr>
              <a:t>PRB: </a:t>
            </a:r>
            <a:r>
              <a:rPr lang="en-US" altLang="zh-CN" sz="1800" i="0" dirty="0">
                <a:solidFill>
                  <a:srgbClr val="444444"/>
                </a:solidFill>
                <a:latin typeface="Source Sans Pro"/>
              </a:rPr>
              <a:t>PRB is written in time-sensitive mails. It stands for “Please Reply By” and requests the recipient to reply by a certain date or time to avoid late replies.</a:t>
            </a:r>
          </a:p>
          <a:p>
            <a:pPr marL="171450" indent="-171450">
              <a:buFont typeface="Wingdings" panose="05000000000000000000" pitchFamily="2" charset="2"/>
              <a:buChar char="ü"/>
            </a:pPr>
            <a:r>
              <a:rPr lang="en-US" altLang="zh-CN" sz="1800" b="1" i="0" dirty="0">
                <a:solidFill>
                  <a:srgbClr val="444444"/>
                </a:solidFill>
                <a:latin typeface="Source Sans Pro"/>
              </a:rPr>
              <a:t>WFH: </a:t>
            </a:r>
            <a:r>
              <a:rPr lang="en-US" altLang="zh-CN" sz="1800" i="0" dirty="0">
                <a:solidFill>
                  <a:srgbClr val="444444"/>
                </a:solidFill>
                <a:latin typeface="Source Sans Pro"/>
              </a:rPr>
              <a:t>WFH stands for “Working From Home” and informs the recipient that you are working remotely that particular day.</a:t>
            </a:r>
          </a:p>
          <a:p>
            <a:pPr marL="171450" indent="-171450">
              <a:buFont typeface="Wingdings" panose="05000000000000000000" pitchFamily="2" charset="2"/>
              <a:buChar char="ü"/>
            </a:pPr>
            <a:r>
              <a:rPr lang="en-US" altLang="zh-CN" sz="1800" b="1" i="0" dirty="0">
                <a:solidFill>
                  <a:srgbClr val="444444"/>
                </a:solidFill>
                <a:latin typeface="Source Sans Pro"/>
              </a:rPr>
              <a:t>TL;DR: </a:t>
            </a:r>
            <a:r>
              <a:rPr lang="en-US" altLang="zh-CN" sz="1800" i="0" dirty="0">
                <a:solidFill>
                  <a:srgbClr val="444444"/>
                </a:solidFill>
                <a:latin typeface="Source Sans Pro"/>
              </a:rPr>
              <a:t>TL;DR is usually written next to the summary of a massive mail. It stands for “Too Long; Didn’t Read. It might also be used by some people as a response to an email that is too long for them to invest their time in.</a:t>
            </a:r>
          </a:p>
          <a:p>
            <a:pPr marL="171450" indent="-171450">
              <a:buFont typeface="Wingdings" panose="05000000000000000000" pitchFamily="2" charset="2"/>
              <a:buChar char="ü"/>
            </a:pPr>
            <a:r>
              <a:rPr lang="en-US" altLang="zh-CN" sz="1800" b="1" i="0" dirty="0">
                <a:solidFill>
                  <a:srgbClr val="444444"/>
                </a:solidFill>
                <a:latin typeface="Source Sans Pro"/>
              </a:rPr>
              <a:t>LMK: </a:t>
            </a:r>
            <a:r>
              <a:rPr lang="en-US" altLang="zh-CN" sz="1800" i="0" dirty="0">
                <a:solidFill>
                  <a:srgbClr val="444444"/>
                </a:solidFill>
                <a:latin typeface="Source Sans Pro"/>
              </a:rPr>
              <a:t>LMK is an informal way to end an email asking the recipient for their opinion. It stands for “Let Me Know”.</a:t>
            </a:r>
          </a:p>
          <a:p>
            <a:pPr marL="171450" indent="-171450">
              <a:buFont typeface="Wingdings" panose="05000000000000000000" pitchFamily="2" charset="2"/>
              <a:buChar char="ü"/>
            </a:pPr>
            <a:r>
              <a:rPr lang="en-US" altLang="zh-CN" sz="1800" b="1" i="0" dirty="0">
                <a:solidFill>
                  <a:srgbClr val="444444"/>
                </a:solidFill>
                <a:latin typeface="Source Sans Pro"/>
              </a:rPr>
              <a:t>FYI: </a:t>
            </a:r>
            <a:r>
              <a:rPr lang="en-US" altLang="zh-CN" sz="1800" i="0" dirty="0">
                <a:solidFill>
                  <a:srgbClr val="444444"/>
                </a:solidFill>
                <a:latin typeface="Source Sans Pro"/>
              </a:rPr>
              <a:t>If you need to add a side-note to an email, use the abbreviation FYI meaning “For Your Information</a:t>
            </a:r>
            <a:r>
              <a:rPr lang="en-US" altLang="zh-CN" sz="1800" i="0" dirty="0" smtClean="0">
                <a:solidFill>
                  <a:srgbClr val="444444"/>
                </a:solidFill>
                <a:latin typeface="Source Sans Pro"/>
              </a:rPr>
              <a:t>”.</a:t>
            </a:r>
            <a:endParaRPr lang="en-US" altLang="zh-CN" sz="1800" b="0" i="0" dirty="0">
              <a:solidFill>
                <a:srgbClr val="444444"/>
              </a:solidFill>
              <a:effectLst/>
              <a:latin typeface="Source Sans Pro"/>
            </a:endParaRPr>
          </a:p>
        </p:txBody>
      </p:sp>
    </p:spTree>
    <p:extLst>
      <p:ext uri="{BB962C8B-B14F-4D97-AF65-F5344CB8AC3E}">
        <p14:creationId xmlns:p14="http://schemas.microsoft.com/office/powerpoint/2010/main" val="37376295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28</a:t>
            </a:fld>
            <a:endParaRPr lang="en-US" altLang="zh-CN"/>
          </a:p>
        </p:txBody>
      </p:sp>
      <p:sp>
        <p:nvSpPr>
          <p:cNvPr id="5" name="矩形 4"/>
          <p:cNvSpPr/>
          <p:nvPr/>
        </p:nvSpPr>
        <p:spPr>
          <a:xfrm>
            <a:off x="591835" y="1340768"/>
            <a:ext cx="8010524" cy="5016758"/>
          </a:xfrm>
          <a:prstGeom prst="rect">
            <a:avLst/>
          </a:prstGeom>
          <a:ln>
            <a:solidFill>
              <a:schemeClr val="accent1"/>
            </a:solidFill>
          </a:ln>
        </p:spPr>
        <p:txBody>
          <a:bodyPr wrap="square">
            <a:spAutoFit/>
          </a:bodyPr>
          <a:lstStyle/>
          <a:p>
            <a:pPr marL="171450" indent="-171450">
              <a:buFont typeface="Wingdings" panose="05000000000000000000" pitchFamily="2" charset="2"/>
              <a:buChar char="ü"/>
            </a:pPr>
            <a:r>
              <a:rPr lang="en-US" altLang="zh-CN" sz="1600" b="1" i="0" dirty="0" smtClean="0">
                <a:solidFill>
                  <a:srgbClr val="444444"/>
                </a:solidFill>
                <a:latin typeface="Source Sans Pro"/>
              </a:rPr>
              <a:t>TYT</a:t>
            </a:r>
            <a:r>
              <a:rPr lang="en-US" altLang="zh-CN" sz="1600" b="1" i="0" dirty="0">
                <a:solidFill>
                  <a:srgbClr val="444444"/>
                </a:solidFill>
                <a:latin typeface="Source Sans Pro"/>
              </a:rPr>
              <a:t>: </a:t>
            </a:r>
            <a:r>
              <a:rPr lang="en-US" altLang="zh-CN" sz="1600" i="0" dirty="0">
                <a:solidFill>
                  <a:srgbClr val="444444"/>
                </a:solidFill>
                <a:latin typeface="Source Sans Pro"/>
              </a:rPr>
              <a:t>TYT stands for “Take Your Time” and is used when you need a work done, but it is not urgent.</a:t>
            </a:r>
          </a:p>
          <a:p>
            <a:pPr marL="171450" indent="-171450">
              <a:buFont typeface="Wingdings" panose="05000000000000000000" pitchFamily="2" charset="2"/>
              <a:buChar char="ü"/>
            </a:pPr>
            <a:r>
              <a:rPr lang="en-US" altLang="zh-CN" sz="1600" b="1" i="0" dirty="0">
                <a:solidFill>
                  <a:srgbClr val="444444"/>
                </a:solidFill>
                <a:latin typeface="Source Sans Pro"/>
              </a:rPr>
              <a:t>IDK: </a:t>
            </a:r>
            <a:r>
              <a:rPr lang="en-US" altLang="zh-CN" sz="1600" i="0" dirty="0">
                <a:solidFill>
                  <a:srgbClr val="444444"/>
                </a:solidFill>
                <a:latin typeface="Source Sans Pro"/>
              </a:rPr>
              <a:t>IDK is an informal abbreviation used in the body of a mail that stands for “I Don’t Know”.</a:t>
            </a:r>
          </a:p>
          <a:p>
            <a:pPr marL="171450" indent="-171450">
              <a:buFont typeface="Wingdings" panose="05000000000000000000" pitchFamily="2" charset="2"/>
              <a:buChar char="ü"/>
            </a:pPr>
            <a:r>
              <a:rPr lang="en-US" altLang="zh-CN" sz="1600" b="1" i="0" dirty="0">
                <a:solidFill>
                  <a:srgbClr val="444444"/>
                </a:solidFill>
                <a:latin typeface="Source Sans Pro"/>
              </a:rPr>
              <a:t>SIM: </a:t>
            </a:r>
            <a:r>
              <a:rPr lang="en-US" altLang="zh-CN" sz="1600" i="0" dirty="0">
                <a:solidFill>
                  <a:srgbClr val="444444"/>
                </a:solidFill>
                <a:latin typeface="Source Sans Pro"/>
              </a:rPr>
              <a:t>SIM stands for “Subject Is Message” and this is also used for conveying messages quickly without having to open the mail. A short series of words is written after the abbreviation SIM in the subject mail.</a:t>
            </a:r>
          </a:p>
          <a:p>
            <a:pPr marL="171450" indent="-171450">
              <a:buFont typeface="Wingdings" panose="05000000000000000000" pitchFamily="2" charset="2"/>
              <a:buChar char="ü"/>
            </a:pPr>
            <a:r>
              <a:rPr lang="en-US" altLang="zh-CN" sz="1600" b="1" i="0" dirty="0">
                <a:solidFill>
                  <a:srgbClr val="444444"/>
                </a:solidFill>
                <a:latin typeface="Source Sans Pro"/>
              </a:rPr>
              <a:t>NSFW: </a:t>
            </a:r>
            <a:r>
              <a:rPr lang="en-US" altLang="zh-CN" sz="1600" i="0" dirty="0">
                <a:solidFill>
                  <a:srgbClr val="444444"/>
                </a:solidFill>
                <a:latin typeface="Source Sans Pro"/>
              </a:rPr>
              <a:t>NSFW is used for emails that might be inappropriate and are “Not Safe For Work”.</a:t>
            </a:r>
          </a:p>
          <a:p>
            <a:pPr marL="171450" indent="-171450">
              <a:buFont typeface="Wingdings" panose="05000000000000000000" pitchFamily="2" charset="2"/>
              <a:buChar char="ü"/>
            </a:pPr>
            <a:r>
              <a:rPr lang="en-US" altLang="zh-CN" sz="1600" b="1" i="0" dirty="0">
                <a:solidFill>
                  <a:srgbClr val="444444"/>
                </a:solidFill>
                <a:latin typeface="Source Sans Pro"/>
              </a:rPr>
              <a:t>TTYL: </a:t>
            </a:r>
            <a:r>
              <a:rPr lang="en-US" altLang="zh-CN" sz="1600" i="0" dirty="0">
                <a:solidFill>
                  <a:srgbClr val="444444"/>
                </a:solidFill>
                <a:latin typeface="Source Sans Pro"/>
              </a:rPr>
              <a:t>An informal way to say that you are busy at the moment and will have the conversation later. It stands for “Talk To You Later”.</a:t>
            </a:r>
          </a:p>
          <a:p>
            <a:pPr marL="171450" indent="-171450">
              <a:buFont typeface="Wingdings" panose="05000000000000000000" pitchFamily="2" charset="2"/>
              <a:buChar char="ü"/>
            </a:pPr>
            <a:r>
              <a:rPr lang="en-US" altLang="zh-CN" sz="1600" b="1" i="0" dirty="0">
                <a:solidFill>
                  <a:srgbClr val="444444"/>
                </a:solidFill>
                <a:latin typeface="Source Sans Pro"/>
              </a:rPr>
              <a:t>SFW: </a:t>
            </a:r>
            <a:r>
              <a:rPr lang="en-US" altLang="zh-CN" sz="1600" i="0" dirty="0">
                <a:solidFill>
                  <a:srgbClr val="444444"/>
                </a:solidFill>
                <a:latin typeface="Source Sans Pro"/>
              </a:rPr>
              <a:t>SFW stands for “Safe For Work”. It is used for letting the recipient know that the mail safe to open, even though the file or article name may not seem appropriate.</a:t>
            </a:r>
          </a:p>
          <a:p>
            <a:pPr marL="171450" indent="-171450">
              <a:buFont typeface="Wingdings" panose="05000000000000000000" pitchFamily="2" charset="2"/>
              <a:buChar char="ü"/>
            </a:pPr>
            <a:r>
              <a:rPr lang="en-US" altLang="zh-CN" sz="1600" b="1" i="0" dirty="0">
                <a:solidFill>
                  <a:srgbClr val="444444"/>
                </a:solidFill>
                <a:latin typeface="Source Sans Pro"/>
              </a:rPr>
              <a:t>OOO:</a:t>
            </a:r>
            <a:r>
              <a:rPr lang="en-US" altLang="zh-CN" sz="1600" i="0" dirty="0">
                <a:solidFill>
                  <a:srgbClr val="444444"/>
                </a:solidFill>
                <a:latin typeface="Source Sans Pro"/>
              </a:rPr>
              <a:t> OOO is a standard acronym used when you are not in the office and stands for “Out Of Office”.</a:t>
            </a:r>
          </a:p>
          <a:p>
            <a:pPr marL="171450" indent="-171450">
              <a:buFont typeface="Wingdings" panose="05000000000000000000" pitchFamily="2" charset="2"/>
              <a:buChar char="ü"/>
            </a:pPr>
            <a:r>
              <a:rPr lang="en-US" altLang="zh-CN" sz="1600" b="1" i="0" dirty="0">
                <a:solidFill>
                  <a:srgbClr val="444444"/>
                </a:solidFill>
                <a:latin typeface="Source Sans Pro"/>
              </a:rPr>
              <a:t>Y/N: </a:t>
            </a:r>
            <a:r>
              <a:rPr lang="en-US" altLang="zh-CN" sz="1600" i="0" dirty="0">
                <a:solidFill>
                  <a:srgbClr val="444444"/>
                </a:solidFill>
                <a:latin typeface="Source Sans Pro"/>
              </a:rPr>
              <a:t>Y/N saves the recipient time by asking for only a “Yes or No” answer.</a:t>
            </a:r>
          </a:p>
          <a:p>
            <a:pPr marL="171450" indent="-171450">
              <a:buFont typeface="Wingdings" panose="05000000000000000000" pitchFamily="2" charset="2"/>
              <a:buChar char="ü"/>
            </a:pPr>
            <a:r>
              <a:rPr lang="en-US" altLang="zh-CN" sz="1600" b="1" i="0" dirty="0">
                <a:solidFill>
                  <a:srgbClr val="444444"/>
                </a:solidFill>
                <a:latin typeface="Source Sans Pro"/>
              </a:rPr>
              <a:t>EOD: </a:t>
            </a:r>
            <a:r>
              <a:rPr lang="en-US" altLang="zh-CN" sz="1600" i="0" dirty="0">
                <a:solidFill>
                  <a:srgbClr val="444444"/>
                </a:solidFill>
                <a:latin typeface="Source Sans Pro"/>
              </a:rPr>
              <a:t>EOD stands for “End of Day”. It denotes that a mail or work will be sent or should be received before the day ends</a:t>
            </a:r>
            <a:r>
              <a:rPr lang="en-US" altLang="zh-CN" sz="1600" i="0" dirty="0" smtClean="0">
                <a:solidFill>
                  <a:srgbClr val="444444"/>
                </a:solidFill>
                <a:latin typeface="Source Sans Pro"/>
              </a:rPr>
              <a:t>.</a:t>
            </a:r>
            <a:endParaRPr lang="en-US" altLang="zh-CN" sz="1600" b="0" i="0" dirty="0">
              <a:solidFill>
                <a:srgbClr val="444444"/>
              </a:solidFill>
              <a:effectLst/>
              <a:latin typeface="Source Sans Pro"/>
            </a:endParaRPr>
          </a:p>
        </p:txBody>
      </p:sp>
    </p:spTree>
    <p:extLst>
      <p:ext uri="{BB962C8B-B14F-4D97-AF65-F5344CB8AC3E}">
        <p14:creationId xmlns:p14="http://schemas.microsoft.com/office/powerpoint/2010/main" val="95434468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29</a:t>
            </a:fld>
            <a:endParaRPr lang="en-US" altLang="zh-CN"/>
          </a:p>
        </p:txBody>
      </p:sp>
      <p:sp>
        <p:nvSpPr>
          <p:cNvPr id="5" name="矩形 4"/>
          <p:cNvSpPr/>
          <p:nvPr/>
        </p:nvSpPr>
        <p:spPr>
          <a:xfrm>
            <a:off x="593924" y="1314048"/>
            <a:ext cx="8010524" cy="5355312"/>
          </a:xfrm>
          <a:prstGeom prst="rect">
            <a:avLst/>
          </a:prstGeom>
          <a:ln>
            <a:solidFill>
              <a:schemeClr val="accent1"/>
            </a:solidFill>
          </a:ln>
        </p:spPr>
        <p:txBody>
          <a:bodyPr wrap="square">
            <a:spAutoFit/>
          </a:bodyPr>
          <a:lstStyle/>
          <a:p>
            <a:pPr marL="171450" indent="-171450">
              <a:buFont typeface="Wingdings" panose="05000000000000000000" pitchFamily="2" charset="2"/>
              <a:buChar char="ü"/>
            </a:pPr>
            <a:r>
              <a:rPr lang="en-US" altLang="zh-CN" sz="1800" b="1" i="0" dirty="0" smtClean="0">
                <a:solidFill>
                  <a:srgbClr val="444444"/>
                </a:solidFill>
                <a:latin typeface="Source Sans Pro"/>
              </a:rPr>
              <a:t>IMO</a:t>
            </a:r>
            <a:r>
              <a:rPr lang="en-US" altLang="zh-CN" sz="1800" b="1" i="0" dirty="0">
                <a:solidFill>
                  <a:srgbClr val="444444"/>
                </a:solidFill>
                <a:latin typeface="Source Sans Pro"/>
              </a:rPr>
              <a:t>: </a:t>
            </a:r>
            <a:r>
              <a:rPr lang="en-US" altLang="zh-CN" sz="1800" i="0" dirty="0">
                <a:solidFill>
                  <a:srgbClr val="444444"/>
                </a:solidFill>
                <a:latin typeface="Source Sans Pro"/>
              </a:rPr>
              <a:t>IMO is a down-to-earth way of sending a feedback mail when voicing your opinion. It stands for “In My Opinion”.</a:t>
            </a:r>
          </a:p>
          <a:p>
            <a:pPr marL="171450" indent="-171450">
              <a:buFont typeface="Wingdings" panose="05000000000000000000" pitchFamily="2" charset="2"/>
              <a:buChar char="ü"/>
            </a:pPr>
            <a:r>
              <a:rPr lang="en-US" altLang="zh-CN" sz="1800" b="1" i="0" dirty="0">
                <a:solidFill>
                  <a:srgbClr val="444444"/>
                </a:solidFill>
                <a:latin typeface="Source Sans Pro"/>
              </a:rPr>
              <a:t>EOW: </a:t>
            </a:r>
            <a:r>
              <a:rPr lang="en-US" altLang="zh-CN" sz="1800" i="0" dirty="0">
                <a:solidFill>
                  <a:srgbClr val="444444"/>
                </a:solidFill>
                <a:latin typeface="Source Sans Pro"/>
              </a:rPr>
              <a:t>Similar to EOD, EOW denotes that a work shall be sent or should be received before the week ends and stands for “End of Week”.</a:t>
            </a:r>
          </a:p>
          <a:p>
            <a:pPr marL="171450" indent="-171450">
              <a:buFont typeface="Wingdings" panose="05000000000000000000" pitchFamily="2" charset="2"/>
              <a:buChar char="ü"/>
            </a:pPr>
            <a:r>
              <a:rPr lang="en-US" altLang="zh-CN" sz="1800" b="1" i="0" dirty="0">
                <a:solidFill>
                  <a:srgbClr val="444444"/>
                </a:solidFill>
                <a:latin typeface="Source Sans Pro"/>
              </a:rPr>
              <a:t>BTW: </a:t>
            </a:r>
            <a:r>
              <a:rPr lang="en-US" altLang="zh-CN" sz="1800" i="0" dirty="0">
                <a:solidFill>
                  <a:srgbClr val="444444"/>
                </a:solidFill>
                <a:latin typeface="Source Sans Pro"/>
              </a:rPr>
              <a:t>BTW, which means “By The Way”, is usually used when there was something that you forgot to mention the last email.</a:t>
            </a:r>
          </a:p>
          <a:p>
            <a:pPr marL="171450" indent="-171450">
              <a:buFont typeface="Wingdings" panose="05000000000000000000" pitchFamily="2" charset="2"/>
              <a:buChar char="ü"/>
            </a:pPr>
            <a:r>
              <a:rPr lang="en-US" altLang="zh-CN" sz="1800" b="1" i="0" dirty="0">
                <a:solidFill>
                  <a:srgbClr val="444444"/>
                </a:solidFill>
                <a:latin typeface="Source Sans Pro"/>
              </a:rPr>
              <a:t>FWIW: </a:t>
            </a:r>
            <a:r>
              <a:rPr lang="en-US" altLang="zh-CN" sz="1800" i="0" dirty="0">
                <a:solidFill>
                  <a:srgbClr val="444444"/>
                </a:solidFill>
                <a:latin typeface="Source Sans Pro"/>
              </a:rPr>
              <a:t>A humble way to give feedback on something. It denotes “For What It’s Worth”.</a:t>
            </a:r>
          </a:p>
          <a:p>
            <a:pPr marL="171450" indent="-171450">
              <a:buFont typeface="Wingdings" panose="05000000000000000000" pitchFamily="2" charset="2"/>
              <a:buChar char="ü"/>
            </a:pPr>
            <a:r>
              <a:rPr lang="en-US" altLang="zh-CN" sz="1800" b="1" i="0" dirty="0">
                <a:solidFill>
                  <a:srgbClr val="444444"/>
                </a:solidFill>
                <a:latin typeface="Source Sans Pro"/>
              </a:rPr>
              <a:t>OT: </a:t>
            </a:r>
            <a:r>
              <a:rPr lang="en-US" altLang="zh-CN" sz="1800" i="0" dirty="0">
                <a:solidFill>
                  <a:srgbClr val="444444"/>
                </a:solidFill>
                <a:latin typeface="Source Sans Pro"/>
              </a:rPr>
              <a:t>OT stands for “Off Topic”. It is used in an email thread to indicate that the particular reply is in no way related to the topic at hand.</a:t>
            </a:r>
          </a:p>
          <a:p>
            <a:pPr marL="171450" indent="-171450">
              <a:buFont typeface="Wingdings" panose="05000000000000000000" pitchFamily="2" charset="2"/>
              <a:buChar char="ü"/>
            </a:pPr>
            <a:r>
              <a:rPr lang="en-US" altLang="zh-CN" sz="1800" b="1" i="0" dirty="0">
                <a:solidFill>
                  <a:srgbClr val="444444"/>
                </a:solidFill>
                <a:latin typeface="Source Sans Pro"/>
              </a:rPr>
              <a:t>NONB: </a:t>
            </a:r>
            <a:r>
              <a:rPr lang="en-US" altLang="zh-CN" sz="1800" i="0" dirty="0">
                <a:solidFill>
                  <a:srgbClr val="444444"/>
                </a:solidFill>
                <a:latin typeface="Source Sans Pro"/>
              </a:rPr>
              <a:t>Used in the subject line, NONB meaning “Non-Business”, denotes that the sent mail is not related to work or business.</a:t>
            </a:r>
          </a:p>
          <a:p>
            <a:pPr marL="171450" indent="-171450">
              <a:buFont typeface="Wingdings" panose="05000000000000000000" pitchFamily="2" charset="2"/>
              <a:buChar char="ü"/>
            </a:pPr>
            <a:r>
              <a:rPr lang="en-US" altLang="zh-CN" sz="1800" b="1" i="0" dirty="0">
                <a:solidFill>
                  <a:srgbClr val="444444"/>
                </a:solidFill>
                <a:latin typeface="Source Sans Pro"/>
              </a:rPr>
              <a:t>1L: </a:t>
            </a:r>
            <a:r>
              <a:rPr lang="en-US" altLang="zh-CN" sz="1800" i="0" dirty="0">
                <a:solidFill>
                  <a:srgbClr val="444444"/>
                </a:solidFill>
                <a:latin typeface="Source Sans Pro"/>
              </a:rPr>
              <a:t>1L stands for “One Liner” which is used at the beginning of the subject to let the recipient know the entire message is in the subject line.</a:t>
            </a:r>
          </a:p>
          <a:p>
            <a:pPr marL="171450" indent="-171450">
              <a:buFont typeface="Wingdings" panose="05000000000000000000" pitchFamily="2" charset="2"/>
              <a:buChar char="ü"/>
            </a:pPr>
            <a:r>
              <a:rPr lang="en-US" altLang="zh-CN" sz="1800" b="1" i="0" dirty="0">
                <a:solidFill>
                  <a:srgbClr val="444444"/>
                </a:solidFill>
                <a:latin typeface="Source Sans Pro"/>
              </a:rPr>
              <a:t>ASAP: </a:t>
            </a:r>
            <a:r>
              <a:rPr lang="en-US" altLang="zh-CN" sz="1800" i="0" dirty="0">
                <a:solidFill>
                  <a:srgbClr val="444444"/>
                </a:solidFill>
                <a:latin typeface="Source Sans Pro"/>
              </a:rPr>
              <a:t>Another informal abbreviation ASAP meaning “As Soon As Possible” that denotes the urgency of a feedback.</a:t>
            </a:r>
            <a:endParaRPr lang="en-US" altLang="zh-CN" sz="1800" b="0" i="0" dirty="0">
              <a:solidFill>
                <a:srgbClr val="444444"/>
              </a:solidFill>
              <a:effectLst/>
              <a:latin typeface="Source Sans Pro"/>
            </a:endParaRPr>
          </a:p>
        </p:txBody>
      </p:sp>
    </p:spTree>
    <p:extLst>
      <p:ext uri="{BB962C8B-B14F-4D97-AF65-F5344CB8AC3E}">
        <p14:creationId xmlns:p14="http://schemas.microsoft.com/office/powerpoint/2010/main" val="908345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Advantages provided by E-mail</a:t>
            </a:r>
          </a:p>
          <a:p>
            <a:pPr lvl="1"/>
            <a:r>
              <a:rPr lang="en-US" altLang="zh-CN" dirty="0" smtClean="0"/>
              <a:t>simplicity</a:t>
            </a:r>
          </a:p>
          <a:p>
            <a:pPr lvl="1"/>
            <a:r>
              <a:rPr lang="en-US" altLang="zh-CN" dirty="0" smtClean="0"/>
              <a:t>convenience</a:t>
            </a:r>
          </a:p>
          <a:p>
            <a:pPr lvl="1"/>
            <a:r>
              <a:rPr lang="en-US" altLang="zh-CN" dirty="0" smtClean="0"/>
              <a:t>speed</a:t>
            </a:r>
          </a:p>
          <a:p>
            <a:pPr lvl="1"/>
            <a:r>
              <a:rPr lang="en-US" altLang="zh-CN" dirty="0" smtClean="0"/>
              <a:t>low cost</a:t>
            </a:r>
          </a:p>
          <a:p>
            <a:r>
              <a:rPr lang="en-US" altLang="zh-CN" dirty="0" smtClean="0"/>
              <a:t>E-mail when your message is</a:t>
            </a:r>
          </a:p>
          <a:p>
            <a:pPr lvl="1"/>
            <a:r>
              <a:rPr lang="en-US" altLang="zh-CN" dirty="0" smtClean="0"/>
              <a:t>brief</a:t>
            </a:r>
            <a:endParaRPr lang="en-US" altLang="zh-CN" dirty="0"/>
          </a:p>
          <a:p>
            <a:pPr lvl="1"/>
            <a:r>
              <a:rPr lang="en-US" altLang="zh-CN" dirty="0" smtClean="0"/>
              <a:t>informal</a:t>
            </a:r>
            <a:endParaRPr lang="en-US" altLang="zh-CN" dirty="0"/>
          </a:p>
          <a:p>
            <a:pPr lvl="1"/>
            <a:r>
              <a:rPr lang="en-US" altLang="zh-CN" dirty="0" smtClean="0"/>
              <a:t>sent </a:t>
            </a:r>
            <a:r>
              <a:rPr lang="en-US" altLang="zh-CN" dirty="0"/>
              <a:t>to a number of people</a:t>
            </a:r>
          </a:p>
          <a:p>
            <a:pPr lvl="1"/>
            <a:r>
              <a:rPr lang="en-US" altLang="zh-CN" dirty="0" smtClean="0"/>
              <a:t>timely</a:t>
            </a:r>
            <a:endParaRPr lang="en-US" altLang="zh-CN" dirty="0"/>
          </a:p>
          <a:p>
            <a:pPr lvl="1"/>
            <a:r>
              <a:rPr lang="en-US" altLang="zh-CN" dirty="0" smtClean="0"/>
              <a:t>urgent</a:t>
            </a:r>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a:t>
            </a:fld>
            <a:endParaRPr lang="en-US" altLang="zh-CN"/>
          </a:p>
        </p:txBody>
      </p:sp>
    </p:spTree>
    <p:extLst>
      <p:ext uri="{BB962C8B-B14F-4D97-AF65-F5344CB8AC3E}">
        <p14:creationId xmlns:p14="http://schemas.microsoft.com/office/powerpoint/2010/main" val="21212519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30</a:t>
            </a:fld>
            <a:endParaRPr lang="en-US" altLang="zh-CN"/>
          </a:p>
        </p:txBody>
      </p:sp>
      <p:pic>
        <p:nvPicPr>
          <p:cNvPr id="5" name="图片 4"/>
          <p:cNvPicPr>
            <a:picLocks noChangeAspect="1"/>
          </p:cNvPicPr>
          <p:nvPr/>
        </p:nvPicPr>
        <p:blipFill>
          <a:blip r:embed="rId2"/>
          <a:stretch>
            <a:fillRect/>
          </a:stretch>
        </p:blipFill>
        <p:spPr>
          <a:xfrm>
            <a:off x="599835" y="1412776"/>
            <a:ext cx="7944411" cy="4320480"/>
          </a:xfrm>
          <a:prstGeom prst="rect">
            <a:avLst/>
          </a:prstGeom>
          <a:ln>
            <a:solidFill>
              <a:schemeClr val="accent1"/>
            </a:solidFill>
          </a:ln>
        </p:spPr>
      </p:pic>
    </p:spTree>
    <p:extLst>
      <p:ext uri="{BB962C8B-B14F-4D97-AF65-F5344CB8AC3E}">
        <p14:creationId xmlns:p14="http://schemas.microsoft.com/office/powerpoint/2010/main" val="37862989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31</a:t>
            </a:fld>
            <a:endParaRPr lang="en-US" altLang="zh-CN"/>
          </a:p>
        </p:txBody>
      </p:sp>
      <p:pic>
        <p:nvPicPr>
          <p:cNvPr id="5" name="图片 4"/>
          <p:cNvPicPr>
            <a:picLocks noChangeAspect="1"/>
          </p:cNvPicPr>
          <p:nvPr/>
        </p:nvPicPr>
        <p:blipFill>
          <a:blip r:embed="rId2"/>
          <a:stretch>
            <a:fillRect/>
          </a:stretch>
        </p:blipFill>
        <p:spPr>
          <a:xfrm>
            <a:off x="574675" y="1484784"/>
            <a:ext cx="7976012" cy="4464496"/>
          </a:xfrm>
          <a:prstGeom prst="rect">
            <a:avLst/>
          </a:prstGeom>
          <a:ln>
            <a:solidFill>
              <a:schemeClr val="accent1"/>
            </a:solidFill>
          </a:ln>
        </p:spPr>
      </p:pic>
    </p:spTree>
    <p:extLst>
      <p:ext uri="{BB962C8B-B14F-4D97-AF65-F5344CB8AC3E}">
        <p14:creationId xmlns:p14="http://schemas.microsoft.com/office/powerpoint/2010/main" val="193345850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32</a:t>
            </a:fld>
            <a:endParaRPr lang="en-US" altLang="zh-CN"/>
          </a:p>
        </p:txBody>
      </p:sp>
      <p:pic>
        <p:nvPicPr>
          <p:cNvPr id="5" name="图片 4"/>
          <p:cNvPicPr>
            <a:picLocks noChangeAspect="1"/>
          </p:cNvPicPr>
          <p:nvPr/>
        </p:nvPicPr>
        <p:blipFill>
          <a:blip r:embed="rId2"/>
          <a:stretch>
            <a:fillRect/>
          </a:stretch>
        </p:blipFill>
        <p:spPr>
          <a:xfrm>
            <a:off x="584987" y="1340768"/>
            <a:ext cx="7990688" cy="5385665"/>
          </a:xfrm>
          <a:prstGeom prst="rect">
            <a:avLst/>
          </a:prstGeom>
          <a:ln>
            <a:solidFill>
              <a:schemeClr val="accent1"/>
            </a:solidFill>
          </a:ln>
        </p:spPr>
      </p:pic>
    </p:spTree>
    <p:extLst>
      <p:ext uri="{BB962C8B-B14F-4D97-AF65-F5344CB8AC3E}">
        <p14:creationId xmlns:p14="http://schemas.microsoft.com/office/powerpoint/2010/main" val="104222373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33</a:t>
            </a:fld>
            <a:endParaRPr lang="en-US" altLang="zh-CN"/>
          </a:p>
        </p:txBody>
      </p:sp>
      <p:pic>
        <p:nvPicPr>
          <p:cNvPr id="5" name="图片 4"/>
          <p:cNvPicPr>
            <a:picLocks noChangeAspect="1"/>
          </p:cNvPicPr>
          <p:nvPr/>
        </p:nvPicPr>
        <p:blipFill>
          <a:blip r:embed="rId2"/>
          <a:stretch>
            <a:fillRect/>
          </a:stretch>
        </p:blipFill>
        <p:spPr>
          <a:xfrm>
            <a:off x="574675" y="1366574"/>
            <a:ext cx="8008937" cy="5302786"/>
          </a:xfrm>
          <a:prstGeom prst="rect">
            <a:avLst/>
          </a:prstGeom>
          <a:ln>
            <a:solidFill>
              <a:schemeClr val="accent1"/>
            </a:solidFill>
          </a:ln>
        </p:spPr>
      </p:pic>
    </p:spTree>
    <p:extLst>
      <p:ext uri="{BB962C8B-B14F-4D97-AF65-F5344CB8AC3E}">
        <p14:creationId xmlns:p14="http://schemas.microsoft.com/office/powerpoint/2010/main" val="29941529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Professional Email Message Guidelines</a:t>
            </a:r>
            <a:endParaRPr lang="zh-CN" altLang="en-US" sz="3600"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4</a:t>
            </a:fld>
            <a:endParaRPr lang="en-US" altLang="zh-CN"/>
          </a:p>
        </p:txBody>
      </p:sp>
      <p:pic>
        <p:nvPicPr>
          <p:cNvPr id="5" name="图片 4"/>
          <p:cNvPicPr>
            <a:picLocks noChangeAspect="1"/>
          </p:cNvPicPr>
          <p:nvPr/>
        </p:nvPicPr>
        <p:blipFill>
          <a:blip r:embed="rId3"/>
          <a:stretch>
            <a:fillRect/>
          </a:stretch>
        </p:blipFill>
        <p:spPr>
          <a:xfrm>
            <a:off x="553679" y="1341438"/>
            <a:ext cx="8021996" cy="5007801"/>
          </a:xfrm>
          <a:prstGeom prst="rect">
            <a:avLst/>
          </a:prstGeom>
        </p:spPr>
      </p:pic>
      <p:sp>
        <p:nvSpPr>
          <p:cNvPr id="6" name="矩形 5"/>
          <p:cNvSpPr/>
          <p:nvPr/>
        </p:nvSpPr>
        <p:spPr>
          <a:xfrm>
            <a:off x="3131840" y="6408089"/>
            <a:ext cx="3294492" cy="276999"/>
          </a:xfrm>
          <a:prstGeom prst="rect">
            <a:avLst/>
          </a:prstGeom>
        </p:spPr>
        <p:txBody>
          <a:bodyPr wrap="none">
            <a:spAutoFit/>
          </a:bodyPr>
          <a:lstStyle/>
          <a:p>
            <a:r>
              <a:rPr lang="en-US" altLang="zh-CN" dirty="0"/>
              <a:t>Illustration by Melissa Ling. © The Balance, 2018</a:t>
            </a:r>
            <a:endParaRPr lang="zh-CN" altLang="en-US" dirty="0"/>
          </a:p>
        </p:txBody>
      </p:sp>
      <p:sp>
        <p:nvSpPr>
          <p:cNvPr id="7" name="矩形 6"/>
          <p:cNvSpPr/>
          <p:nvPr/>
        </p:nvSpPr>
        <p:spPr>
          <a:xfrm>
            <a:off x="611560" y="5847655"/>
            <a:ext cx="468052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dirty="0"/>
              <a:t>https://www.thebalancecareers.com/how-to-write-and-send-professional-email-messages-2061892</a:t>
            </a:r>
            <a:endParaRPr lang="zh-CN" altLang="en-US" dirty="0"/>
          </a:p>
        </p:txBody>
      </p:sp>
    </p:spTree>
    <p:extLst>
      <p:ext uri="{BB962C8B-B14F-4D97-AF65-F5344CB8AC3E}">
        <p14:creationId xmlns:p14="http://schemas.microsoft.com/office/powerpoint/2010/main" val="24887202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Subject </a:t>
            </a:r>
            <a:r>
              <a:rPr lang="en-US" altLang="zh-CN" dirty="0" smtClean="0"/>
              <a:t>Line </a:t>
            </a:r>
          </a:p>
          <a:p>
            <a:pPr lvl="1"/>
            <a:r>
              <a:rPr lang="en-US" altLang="zh-CN" dirty="0" smtClean="0"/>
              <a:t>The </a:t>
            </a:r>
            <a:r>
              <a:rPr lang="en-US" altLang="zh-CN" dirty="0"/>
              <a:t>subject line should concisely convey your purpose for writing. Your subject line can be as simple as "Thank You" or "Request for Recommendation."</a:t>
            </a:r>
          </a:p>
          <a:p>
            <a:r>
              <a:rPr lang="en-US" altLang="zh-CN" dirty="0" smtClean="0"/>
              <a:t>Greeting</a:t>
            </a:r>
          </a:p>
          <a:p>
            <a:pPr lvl="1"/>
            <a:r>
              <a:rPr lang="en-US" altLang="zh-CN" dirty="0" smtClean="0"/>
              <a:t>Even </a:t>
            </a:r>
            <a:r>
              <a:rPr lang="en-US" altLang="zh-CN" dirty="0"/>
              <a:t>if you are writing a very short email, include a greeting. If you know the name of the person, include it. Unless you are on a first-name basis with the person, call them by their title.</a:t>
            </a:r>
          </a:p>
          <a:p>
            <a:r>
              <a:rPr lang="en-US" altLang="zh-CN" dirty="0" smtClean="0"/>
              <a:t>Length</a:t>
            </a:r>
          </a:p>
          <a:p>
            <a:pPr lvl="1"/>
            <a:r>
              <a:rPr lang="en-US" altLang="zh-CN" dirty="0" smtClean="0"/>
              <a:t>Keep </a:t>
            </a:r>
            <a:r>
              <a:rPr lang="en-US" altLang="zh-CN" dirty="0"/>
              <a:t>your email as concise as possible. People tend to skim long emails, so only include essential information</a:t>
            </a:r>
            <a:r>
              <a:rPr lang="en-US" altLang="zh-CN" dirty="0" smtClean="0"/>
              <a:t>.</a:t>
            </a:r>
            <a:endParaRPr lang="en-US" altLang="zh-CN"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5</a:t>
            </a:fld>
            <a:endParaRPr lang="en-US" altLang="zh-CN"/>
          </a:p>
        </p:txBody>
      </p:sp>
    </p:spTree>
    <p:extLst>
      <p:ext uri="{BB962C8B-B14F-4D97-AF65-F5344CB8AC3E}">
        <p14:creationId xmlns:p14="http://schemas.microsoft.com/office/powerpoint/2010/main" val="10487377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Font Style </a:t>
            </a:r>
          </a:p>
          <a:p>
            <a:pPr lvl="1"/>
            <a:r>
              <a:rPr lang="en-US" altLang="zh-CN" dirty="0" smtClean="0"/>
              <a:t>Avoid </a:t>
            </a:r>
            <a:r>
              <a:rPr lang="en-US" altLang="zh-CN" dirty="0"/>
              <a:t>ornate, playful, or colored fonts; these simply distract the recipient from your actual message</a:t>
            </a:r>
            <a:r>
              <a:rPr lang="en-US" altLang="zh-CN" dirty="0" smtClean="0"/>
              <a:t>.</a:t>
            </a:r>
            <a:r>
              <a:rPr lang="en-US" altLang="zh-CN" dirty="0"/>
              <a:t>﻿ Avoid overusing bold and italics as well, which make an email look cluttered. Do not write in all capital letters either; this comes across as angry or overexcited in an email.</a:t>
            </a:r>
          </a:p>
          <a:p>
            <a:r>
              <a:rPr lang="en-US" altLang="zh-CN" dirty="0" smtClean="0"/>
              <a:t>Emoticons</a:t>
            </a:r>
          </a:p>
          <a:p>
            <a:pPr lvl="1"/>
            <a:r>
              <a:rPr lang="en-US" altLang="zh-CN" dirty="0" smtClean="0"/>
              <a:t>Do </a:t>
            </a:r>
            <a:r>
              <a:rPr lang="en-US" altLang="zh-CN" dirty="0"/>
              <a:t>not include emoticons in a professional email; save these for personal correspondence</a:t>
            </a:r>
            <a:r>
              <a:rPr lang="en-US" altLang="zh-CN" dirty="0" smtClean="0"/>
              <a:t>.</a:t>
            </a:r>
            <a:endParaRPr lang="en-US" altLang="zh-CN"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6</a:t>
            </a:fld>
            <a:endParaRPr lang="en-US" altLang="zh-CN"/>
          </a:p>
        </p:txBody>
      </p:sp>
    </p:spTree>
    <p:extLst>
      <p:ext uri="{BB962C8B-B14F-4D97-AF65-F5344CB8AC3E}">
        <p14:creationId xmlns:p14="http://schemas.microsoft.com/office/powerpoint/2010/main" val="19592034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Spelling </a:t>
            </a:r>
            <a:r>
              <a:rPr lang="en-US" altLang="zh-CN" dirty="0"/>
              <a:t>and </a:t>
            </a:r>
            <a:r>
              <a:rPr lang="en-US" altLang="zh-CN" dirty="0" smtClean="0"/>
              <a:t>Grammar</a:t>
            </a:r>
          </a:p>
          <a:p>
            <a:pPr lvl="1"/>
            <a:r>
              <a:rPr lang="en-US" altLang="zh-CN" dirty="0" smtClean="0"/>
              <a:t>Just </a:t>
            </a:r>
            <a:r>
              <a:rPr lang="en-US" altLang="zh-CN" dirty="0"/>
              <a:t>because you are writing an email does not mean you should be sloppy about spelling and grammar. Edit your email carefully before sending it. An error-free message tells the recipient that your email should be taken seriously.</a:t>
            </a:r>
          </a:p>
          <a:p>
            <a:r>
              <a:rPr lang="en-US" altLang="zh-CN" dirty="0" smtClean="0"/>
              <a:t>Closing</a:t>
            </a:r>
          </a:p>
          <a:p>
            <a:pPr lvl="1"/>
            <a:r>
              <a:rPr lang="en-US" altLang="zh-CN" dirty="0" smtClean="0"/>
              <a:t>Sign </a:t>
            </a:r>
            <a:r>
              <a:rPr lang="en-US" altLang="zh-CN" dirty="0"/>
              <a:t>off with a brief "Thank you," "Best," or another simple send-off, and then your name. Most email accounts let you embed a signature with your name, title, and contact information into every email. It is a terrific way to make each correspondence more professional.</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7</a:t>
            </a:fld>
            <a:endParaRPr lang="en-US" altLang="zh-CN"/>
          </a:p>
        </p:txBody>
      </p:sp>
    </p:spTree>
    <p:extLst>
      <p:ext uri="{BB962C8B-B14F-4D97-AF65-F5344CB8AC3E}">
        <p14:creationId xmlns:p14="http://schemas.microsoft.com/office/powerpoint/2010/main" val="342488920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Additional Tips</a:t>
            </a:r>
            <a:endParaRPr lang="zh-CN" altLang="en-US" dirty="0"/>
          </a:p>
        </p:txBody>
      </p:sp>
      <p:sp>
        <p:nvSpPr>
          <p:cNvPr id="3" name="内容占位符 2"/>
          <p:cNvSpPr>
            <a:spLocks noGrp="1"/>
          </p:cNvSpPr>
          <p:nvPr>
            <p:ph idx="1"/>
          </p:nvPr>
        </p:nvSpPr>
        <p:spPr/>
        <p:txBody>
          <a:bodyPr/>
          <a:lstStyle/>
          <a:p>
            <a:r>
              <a:rPr lang="en-US" altLang="zh-CN" dirty="0"/>
              <a:t>Make Sure Your Message is </a:t>
            </a:r>
            <a:r>
              <a:rPr lang="en-US" altLang="zh-CN" dirty="0" smtClean="0"/>
              <a:t>Complete</a:t>
            </a:r>
          </a:p>
          <a:p>
            <a:pPr lvl="1"/>
            <a:r>
              <a:rPr lang="en-US" altLang="zh-CN" dirty="0" smtClean="0"/>
              <a:t>Double-check </a:t>
            </a:r>
            <a:r>
              <a:rPr lang="en-US" altLang="zh-CN" dirty="0"/>
              <a:t>to make sure the subject line of your email is filled in, you have included a signature, you are sending the message to the right contact person, and you have filled in the Bcc field to send a copy to yourself, so you have a record of the email message.</a:t>
            </a:r>
          </a:p>
          <a:p>
            <a:r>
              <a:rPr lang="en-US" altLang="zh-CN" dirty="0"/>
              <a:t>Proof Your Email </a:t>
            </a:r>
            <a:r>
              <a:rPr lang="en-US" altLang="zh-CN" dirty="0" smtClean="0"/>
              <a:t>Message</a:t>
            </a:r>
          </a:p>
          <a:p>
            <a:pPr lvl="1"/>
            <a:r>
              <a:rPr lang="en-US" altLang="zh-CN" dirty="0" smtClean="0"/>
              <a:t>Before </a:t>
            </a:r>
            <a:r>
              <a:rPr lang="en-US" altLang="zh-CN" dirty="0"/>
              <a:t>you hit send, also make sure you spell-check and check your grammar and capitalization. They are just as important in email correspondence as they are in a paper letter</a:t>
            </a:r>
            <a:r>
              <a:rPr lang="en-US" altLang="zh-CN" dirty="0" smtClean="0"/>
              <a:t>.</a:t>
            </a:r>
            <a:endParaRPr lang="en-US" altLang="zh-CN"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8</a:t>
            </a:fld>
            <a:endParaRPr lang="en-US" altLang="zh-CN"/>
          </a:p>
        </p:txBody>
      </p:sp>
    </p:spTree>
    <p:extLst>
      <p:ext uri="{BB962C8B-B14F-4D97-AF65-F5344CB8AC3E}">
        <p14:creationId xmlns:p14="http://schemas.microsoft.com/office/powerpoint/2010/main" val="91018977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Additional Tips</a:t>
            </a:r>
            <a:endParaRPr lang="zh-CN" altLang="en-US" dirty="0"/>
          </a:p>
        </p:txBody>
      </p:sp>
      <p:sp>
        <p:nvSpPr>
          <p:cNvPr id="3" name="内容占位符 2"/>
          <p:cNvSpPr>
            <a:spLocks noGrp="1"/>
          </p:cNvSpPr>
          <p:nvPr>
            <p:ph idx="1"/>
          </p:nvPr>
        </p:nvSpPr>
        <p:spPr/>
        <p:txBody>
          <a:bodyPr/>
          <a:lstStyle/>
          <a:p>
            <a:r>
              <a:rPr lang="en-US" altLang="zh-CN" sz="2400" dirty="0" smtClean="0"/>
              <a:t>Send </a:t>
            </a:r>
            <a:r>
              <a:rPr lang="en-US" altLang="zh-CN" sz="2400" dirty="0"/>
              <a:t>a Test Email </a:t>
            </a:r>
            <a:r>
              <a:rPr lang="en-US" altLang="zh-CN" sz="2400" dirty="0" smtClean="0"/>
              <a:t>Message</a:t>
            </a:r>
          </a:p>
          <a:p>
            <a:pPr lvl="1"/>
            <a:r>
              <a:rPr lang="en-US" altLang="zh-CN" sz="2000" dirty="0" smtClean="0"/>
              <a:t>Before </a:t>
            </a:r>
            <a:r>
              <a:rPr lang="en-US" altLang="zh-CN" sz="2000" dirty="0"/>
              <a:t>you actually send your email, send the message to yourself first to check that the formatting works and that nothing looks out of place. If everything looks good, go ahead and send the email to the company or individual you’re contacting.</a:t>
            </a:r>
          </a:p>
          <a:p>
            <a:r>
              <a:rPr lang="en-US" altLang="zh-CN" sz="2400" dirty="0"/>
              <a:t>Send a Copy of the Email Message to </a:t>
            </a:r>
            <a:r>
              <a:rPr lang="en-US" altLang="zh-CN" sz="2400" dirty="0" smtClean="0"/>
              <a:t>Yourself</a:t>
            </a:r>
          </a:p>
          <a:p>
            <a:pPr lvl="1"/>
            <a:r>
              <a:rPr lang="en-US" altLang="zh-CN" sz="2000" dirty="0" smtClean="0"/>
              <a:t>Use </a:t>
            </a:r>
            <a:r>
              <a:rPr lang="en-US" altLang="zh-CN" sz="2000" dirty="0"/>
              <a:t>the Bcc field to send a copy of the email message to yourself, so you have a record of when you sent the message and who you sent it to</a:t>
            </a:r>
            <a:r>
              <a:rPr lang="en-US" altLang="zh-CN" sz="2000" dirty="0" smtClean="0"/>
              <a:t>.</a:t>
            </a:r>
            <a:r>
              <a:rPr lang="en-US" altLang="zh-CN" sz="2000" dirty="0"/>
              <a:t>﻿ You can also find this information in your sent folder.</a:t>
            </a:r>
          </a:p>
          <a:p>
            <a:r>
              <a:rPr lang="en-US" altLang="zh-CN" sz="2400" dirty="0"/>
              <a:t>File Your </a:t>
            </a:r>
            <a:r>
              <a:rPr lang="en-US" altLang="zh-CN" sz="2400" dirty="0" smtClean="0"/>
              <a:t>Copies</a:t>
            </a:r>
          </a:p>
          <a:p>
            <a:pPr lvl="1"/>
            <a:r>
              <a:rPr lang="en-US" altLang="zh-CN" sz="2000" dirty="0" smtClean="0"/>
              <a:t>With </a:t>
            </a:r>
            <a:r>
              <a:rPr lang="en-US" altLang="zh-CN" sz="2000" dirty="0"/>
              <a:t>many email programs you can set up folders to make it easier to find any important past emails. Set up folders for all your job search emails and other professional emails and file your copies after you send your messages.</a:t>
            </a:r>
            <a:endParaRPr lang="zh-CN" altLang="en-US" sz="2000"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spTree>
    <p:extLst>
      <p:ext uri="{BB962C8B-B14F-4D97-AF65-F5344CB8AC3E}">
        <p14:creationId xmlns:p14="http://schemas.microsoft.com/office/powerpoint/2010/main" val="290051104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5078</TotalTime>
  <Words>3612</Words>
  <Application>Microsoft Office PowerPoint</Application>
  <PresentationFormat>全屏显示(4:3)</PresentationFormat>
  <Paragraphs>336</Paragraphs>
  <Slides>33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Raleway</vt:lpstr>
      <vt:lpstr>Source Sans Pro</vt:lpstr>
      <vt:lpstr>黑体</vt:lpstr>
      <vt:lpstr>华文行楷</vt:lpstr>
      <vt:lpstr>宋体</vt:lpstr>
      <vt:lpstr>微软雅黑</vt:lpstr>
      <vt:lpstr>Arial</vt:lpstr>
      <vt:lpstr>Times New Roman</vt:lpstr>
      <vt:lpstr>Wingdings</vt:lpstr>
      <vt:lpstr>课件模板-温剑丰</vt:lpstr>
      <vt:lpstr>软件工程专业英语</vt:lpstr>
      <vt:lpstr>Overview</vt:lpstr>
      <vt:lpstr>PowerPoint 演示文稿</vt:lpstr>
      <vt:lpstr>Professional Email Message Guidelines</vt:lpstr>
      <vt:lpstr>PowerPoint 演示文稿</vt:lpstr>
      <vt:lpstr>PowerPoint 演示文稿</vt:lpstr>
      <vt:lpstr>PowerPoint 演示文稿</vt:lpstr>
      <vt:lpstr>Additional Tips</vt:lpstr>
      <vt:lpstr>Additional Tips</vt:lpstr>
      <vt:lpstr>Useful Phrases</vt:lpstr>
      <vt:lpstr>PowerPoint 演示文稿</vt:lpstr>
      <vt:lpstr>PowerPoint 演示文稿</vt:lpstr>
      <vt:lpstr>PowerPoint 演示文稿</vt:lpstr>
      <vt:lpstr>PowerPoint 演示文稿</vt:lpstr>
      <vt:lpstr>Useful Phrases</vt:lpstr>
      <vt:lpstr>PowerPoint 演示文稿</vt:lpstr>
      <vt:lpstr>PowerPoint 演示文稿</vt:lpstr>
      <vt:lpstr>PowerPoint 演示文稿</vt:lpstr>
      <vt:lpstr>PowerPoint 演示文稿</vt:lpstr>
      <vt:lpstr>PowerPoint 演示文稿</vt:lpstr>
      <vt:lpstr>PowerPoint 演示文稿</vt:lpstr>
      <vt:lpstr>Useful Phrases</vt:lpstr>
      <vt:lpstr>PowerPoint 演示文稿</vt:lpstr>
      <vt:lpstr>PowerPoint 演示文稿</vt:lpstr>
      <vt:lpstr>PowerPoint 演示文稿</vt:lpstr>
      <vt:lpstr>Frequently Used Abbreviations</vt:lpstr>
      <vt:lpstr>PowerPoint 演示文稿</vt:lpstr>
      <vt:lpstr>PowerPoint 演示文稿</vt:lpstr>
      <vt:lpstr>PowerPoint 演示文稿</vt:lpstr>
      <vt:lpstr>Samples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160</cp:revision>
  <dcterms:created xsi:type="dcterms:W3CDTF">2017-12-29T02:31:48Z</dcterms:created>
  <dcterms:modified xsi:type="dcterms:W3CDTF">2020-06-09T14:35:19Z</dcterms:modified>
</cp:coreProperties>
</file>