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3"/>
  </p:notesMasterIdLst>
  <p:handoutMasterIdLst>
    <p:handoutMasterId r:id="rId24"/>
  </p:handoutMasterIdLst>
  <p:sldIdLst>
    <p:sldId id="256" r:id="rId2"/>
    <p:sldId id="284" r:id="rId3"/>
    <p:sldId id="286" r:id="rId4"/>
    <p:sldId id="287" r:id="rId5"/>
    <p:sldId id="288" r:id="rId6"/>
    <p:sldId id="289" r:id="rId7"/>
    <p:sldId id="290" r:id="rId8"/>
    <p:sldId id="291" r:id="rId9"/>
    <p:sldId id="281" r:id="rId10"/>
    <p:sldId id="285" r:id="rId11"/>
    <p:sldId id="299" r:id="rId12"/>
    <p:sldId id="300" r:id="rId13"/>
    <p:sldId id="292" r:id="rId14"/>
    <p:sldId id="293" r:id="rId15"/>
    <p:sldId id="294" r:id="rId16"/>
    <p:sldId id="295" r:id="rId17"/>
    <p:sldId id="302" r:id="rId18"/>
    <p:sldId id="296" r:id="rId19"/>
    <p:sldId id="303" r:id="rId20"/>
    <p:sldId id="301" r:id="rId21"/>
    <p:sldId id="297" r:id="rId22"/>
  </p:sldIdLst>
  <p:sldSz cx="9144000" cy="6858000" type="screen4x3"/>
  <p:notesSz cx="6858000" cy="9144000"/>
  <p:defaultTextStyle>
    <a:defPPr>
      <a:defRPr lang="zh-CN"/>
    </a:defPPr>
    <a:lvl1pPr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9900"/>
    <a:srgbClr val="99FFCC"/>
    <a:srgbClr val="FF9900"/>
    <a:srgbClr val="292929"/>
    <a:srgbClr val="0099FF"/>
    <a:srgbClr val="33CCCC"/>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6" autoAdjust="0"/>
    <p:restoredTop sz="93796" autoAdjust="0"/>
  </p:normalViewPr>
  <p:slideViewPr>
    <p:cSldViewPr>
      <p:cViewPr varScale="1">
        <p:scale>
          <a:sx n="81" d="100"/>
          <a:sy n="81" d="100"/>
        </p:scale>
        <p:origin x="884" y="68"/>
      </p:cViewPr>
      <p:guideLst>
        <p:guide orient="horz" pos="2160"/>
        <p:guide pos="2880"/>
      </p:guideLst>
    </p:cSldViewPr>
  </p:slideViewPr>
  <p:outlineViewPr>
    <p:cViewPr>
      <p:scale>
        <a:sx n="33" d="100"/>
        <a:sy n="33" d="100"/>
      </p:scale>
      <p:origin x="0" y="856"/>
    </p:cViewPr>
  </p:outlin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3553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i="0">
                <a:latin typeface="Arial" charset="0"/>
                <a:ea typeface="宋体" pitchFamily="2" charset="-122"/>
              </a:defRPr>
            </a:lvl1pPr>
          </a:lstStyle>
          <a:p>
            <a:pPr>
              <a:defRPr/>
            </a:pPr>
            <a:endParaRPr lang="en-US" altLang="zh-CN"/>
          </a:p>
        </p:txBody>
      </p:sp>
      <p:sp>
        <p:nvSpPr>
          <p:cNvPr id="3553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3553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i="0">
                <a:latin typeface="Arial" panose="020B0604020202020204" pitchFamily="34" charset="0"/>
              </a:defRPr>
            </a:lvl1pPr>
          </a:lstStyle>
          <a:p>
            <a:pPr>
              <a:defRPr/>
            </a:pPr>
            <a:fld id="{16000498-88C7-4124-8257-B34777752386}" type="slidenum">
              <a:rPr lang="en-US" altLang="zh-CN"/>
              <a:pPr>
                <a:defRPr/>
              </a:pPr>
              <a:t>‹#›</a:t>
            </a:fld>
            <a:endParaRPr lang="en-US" altLang="zh-CN"/>
          </a:p>
        </p:txBody>
      </p:sp>
    </p:spTree>
    <p:extLst>
      <p:ext uri="{BB962C8B-B14F-4D97-AF65-F5344CB8AC3E}">
        <p14:creationId xmlns:p14="http://schemas.microsoft.com/office/powerpoint/2010/main" val="3142967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i="0">
                <a:latin typeface="Arial" charset="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i="0">
                <a:latin typeface="Arial" panose="020B0604020202020204" pitchFamily="34" charset="0"/>
              </a:defRPr>
            </a:lvl1pPr>
          </a:lstStyle>
          <a:p>
            <a:pPr>
              <a:defRPr/>
            </a:pPr>
            <a:fld id="{2C5231A0-8437-4466-9A90-BBA8B69AAFA2}" type="slidenum">
              <a:rPr lang="en-US" altLang="zh-CN"/>
              <a:pPr>
                <a:defRPr/>
              </a:pPr>
              <a:t>‹#›</a:t>
            </a:fld>
            <a:endParaRPr lang="en-US" altLang="zh-CN"/>
          </a:p>
        </p:txBody>
      </p:sp>
    </p:spTree>
    <p:extLst>
      <p:ext uri="{BB962C8B-B14F-4D97-AF65-F5344CB8AC3E}">
        <p14:creationId xmlns:p14="http://schemas.microsoft.com/office/powerpoint/2010/main" val="25849989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3589338"/>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701442" name="Rectangle 2"/>
          <p:cNvSpPr>
            <a:spLocks noGrp="1" noChangeArrowheads="1"/>
          </p:cNvSpPr>
          <p:nvPr>
            <p:ph type="ctrTitle" hasCustomPrompt="1"/>
          </p:nvPr>
        </p:nvSpPr>
        <p:spPr>
          <a:xfrm>
            <a:off x="685800" y="1133475"/>
            <a:ext cx="7772400" cy="2339975"/>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sz="5400" b="0" i="0" baseline="0"/>
            </a:lvl1pPr>
          </a:lstStyle>
          <a:p>
            <a:r>
              <a:rPr lang="en-US" altLang="zh-CN" dirty="0" smtClean="0"/>
              <a:t/>
            </a:r>
            <a:br>
              <a:rPr lang="en-US" altLang="zh-CN" dirty="0" smtClean="0"/>
            </a:br>
            <a:r>
              <a:rPr lang="en-US" altLang="zh-CN" dirty="0" smtClean="0"/>
              <a:t/>
            </a:r>
            <a:br>
              <a:rPr lang="en-US" altLang="zh-CN" dirty="0" smtClean="0"/>
            </a:br>
            <a:endParaRPr lang="zh-CN" altLang="en-US" dirty="0"/>
          </a:p>
        </p:txBody>
      </p:sp>
      <p:sp>
        <p:nvSpPr>
          <p:cNvPr id="701443" name="Rectangle 3"/>
          <p:cNvSpPr>
            <a:spLocks noGrp="1" noChangeArrowheads="1"/>
          </p:cNvSpPr>
          <p:nvPr>
            <p:ph type="subTitle" idx="1"/>
          </p:nvPr>
        </p:nvSpPr>
        <p:spPr>
          <a:xfrm>
            <a:off x="701675" y="3833813"/>
            <a:ext cx="7756525" cy="1600200"/>
          </a:xfrm>
        </p:spPr>
        <p:txBody>
          <a:bodyPr/>
          <a:lstStyle>
            <a:lvl1pPr marL="0" marR="0" indent="0" algn="ctr" defTabSz="914400" rtl="0" eaLnBrk="1" fontAlgn="base" latinLnBrk="0" hangingPunct="1">
              <a:lnSpc>
                <a:spcPct val="100000"/>
              </a:lnSpc>
              <a:spcBef>
                <a:spcPct val="10000"/>
              </a:spcBef>
              <a:spcAft>
                <a:spcPct val="0"/>
              </a:spcAft>
              <a:buClr>
                <a:schemeClr val="accent2"/>
              </a:buClr>
              <a:buSzTx/>
              <a:buFont typeface="Wingdings" panose="05000000000000000000" pitchFamily="2" charset="2"/>
              <a:buNone/>
              <a:tabLst/>
              <a:defRPr sz="2800" b="0" i="0" baseline="0">
                <a:solidFill>
                  <a:srgbClr val="0000FF"/>
                </a:solidFill>
              </a:defRPr>
            </a:lvl1pPr>
          </a:lstStyle>
          <a:p>
            <a:endParaRPr lang="zh-CN" altLang="en-US" dirty="0" smtClean="0"/>
          </a:p>
        </p:txBody>
      </p:sp>
    </p:spTree>
    <p:extLst>
      <p:ext uri="{BB962C8B-B14F-4D97-AF65-F5344CB8AC3E}">
        <p14:creationId xmlns:p14="http://schemas.microsoft.com/office/powerpoint/2010/main" val="2596943433"/>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baseline="0"/>
            </a:lvl1pPr>
          </a:lstStyle>
          <a:p>
            <a:r>
              <a:rPr lang="zh-CN" altLang="en-US" smtClean="0"/>
              <a:t>单击此处编辑母版标题样式</a:t>
            </a:r>
            <a:endParaRPr lang="zh-CN" altLang="en-US" dirty="0"/>
          </a:p>
        </p:txBody>
      </p:sp>
      <p:sp>
        <p:nvSpPr>
          <p:cNvPr id="3" name="竖排文字占位符 2"/>
          <p:cNvSpPr>
            <a:spLocks noGrp="1"/>
          </p:cNvSpPr>
          <p:nvPr>
            <p:ph type="body" orient="vert" idx="1"/>
          </p:nvPr>
        </p:nvSpPr>
        <p:spPr/>
        <p:txBody>
          <a:bodyPr vert="eaVert"/>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7"/>
          <p:cNvSpPr>
            <a:spLocks noGrp="1" noChangeArrowheads="1"/>
          </p:cNvSpPr>
          <p:nvPr>
            <p:ph type="ftr" sz="quarter" idx="10"/>
          </p:nvPr>
        </p:nvSpPr>
        <p:spPr>
          <a:ln/>
        </p:spPr>
        <p:txBody>
          <a:bodyPr/>
          <a:lstStyle>
            <a:lvl1pPr>
              <a:defRPr/>
            </a:lvl1pPr>
          </a:lstStyle>
          <a:p>
            <a:pPr>
              <a:defRPr/>
            </a:pPr>
            <a:fld id="{0C0DE6C7-0B27-4605-A175-02DF5075474C}" type="slidenum">
              <a:rPr lang="en-US" altLang="zh-CN"/>
              <a:pPr>
                <a:defRPr/>
              </a:pPr>
              <a:t>‹#›</a:t>
            </a:fld>
            <a:endParaRPr lang="en-US" altLang="zh-CN"/>
          </a:p>
        </p:txBody>
      </p:sp>
    </p:spTree>
    <p:extLst>
      <p:ext uri="{BB962C8B-B14F-4D97-AF65-F5344CB8AC3E}">
        <p14:creationId xmlns:p14="http://schemas.microsoft.com/office/powerpoint/2010/main" val="153842386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6003925"/>
          </a:xfrm>
        </p:spPr>
        <p:txBody>
          <a:bodyPr vert="eaVert"/>
          <a:lstStyle>
            <a:lvl1pPr>
              <a:defRPr b="0"/>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6003925"/>
          </a:xfrm>
        </p:spPr>
        <p:txBody>
          <a:bodyPr vert="eaVert"/>
          <a:lstStyle>
            <a:lvl1pPr>
              <a:defRPr b="0"/>
            </a:lvl1pPr>
            <a:lvl2pPr>
              <a:defRPr b="0"/>
            </a:lvl2pPr>
            <a:lvl3pPr>
              <a:defRPr b="0"/>
            </a:lvl3pPr>
            <a:lvl4pPr>
              <a:defRPr b="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7"/>
          <p:cNvSpPr>
            <a:spLocks noGrp="1" noChangeArrowheads="1"/>
          </p:cNvSpPr>
          <p:nvPr>
            <p:ph type="ftr" sz="quarter" idx="10"/>
          </p:nvPr>
        </p:nvSpPr>
        <p:spPr>
          <a:ln/>
        </p:spPr>
        <p:txBody>
          <a:bodyPr/>
          <a:lstStyle>
            <a:lvl1pPr>
              <a:defRPr/>
            </a:lvl1pPr>
          </a:lstStyle>
          <a:p>
            <a:pPr>
              <a:defRPr/>
            </a:pPr>
            <a:fld id="{3EA38CCE-7BE9-4878-A905-626C9B5E68EE}" type="slidenum">
              <a:rPr lang="en-US" altLang="zh-CN"/>
              <a:pPr>
                <a:defRPr/>
              </a:pPr>
              <a:t>‹#›</a:t>
            </a:fld>
            <a:endParaRPr lang="en-US" altLang="zh-CN"/>
          </a:p>
        </p:txBody>
      </p:sp>
    </p:spTree>
    <p:extLst>
      <p:ext uri="{BB962C8B-B14F-4D97-AF65-F5344CB8AC3E}">
        <p14:creationId xmlns:p14="http://schemas.microsoft.com/office/powerpoint/2010/main" val="229365401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76275"/>
          </a:xfrm>
        </p:spPr>
        <p:txBody>
          <a:bodyPr/>
          <a:lstStyle>
            <a:lvl1pPr>
              <a:defRPr b="0" baseline="0"/>
            </a:lvl1pPr>
          </a:lstStyle>
          <a:p>
            <a:r>
              <a:rPr lang="zh-CN" altLang="en-US" smtClean="0"/>
              <a:t>单击此处编辑母版标题样式</a:t>
            </a:r>
            <a:endParaRPr lang="zh-CN" altLang="en-US" dirty="0"/>
          </a:p>
        </p:txBody>
      </p:sp>
      <p:sp>
        <p:nvSpPr>
          <p:cNvPr id="3" name="剪贴画占位符 2"/>
          <p:cNvSpPr>
            <a:spLocks noGrp="1"/>
          </p:cNvSpPr>
          <p:nvPr>
            <p:ph type="clipArt" sz="half" idx="1"/>
          </p:nvPr>
        </p:nvSpPr>
        <p:spPr>
          <a:xfrm>
            <a:off x="566738" y="1341438"/>
            <a:ext cx="3924300" cy="4967287"/>
          </a:xfrm>
        </p:spPr>
        <p:txBody>
          <a:bodyPr/>
          <a:lstStyle>
            <a:lvl1pPr>
              <a:defRPr b="0" baseline="0"/>
            </a:lvl1pPr>
          </a:lstStyle>
          <a:p>
            <a:pPr lvl="0"/>
            <a:r>
              <a:rPr lang="zh-CN" altLang="en-US" noProof="0" smtClean="0"/>
              <a:t>单击图标添加剪 贴画</a:t>
            </a:r>
          </a:p>
        </p:txBody>
      </p:sp>
      <p:sp>
        <p:nvSpPr>
          <p:cNvPr id="4" name="文本占位符 3"/>
          <p:cNvSpPr>
            <a:spLocks noGrp="1"/>
          </p:cNvSpPr>
          <p:nvPr>
            <p:ph type="body" sz="half" idx="2"/>
          </p:nvPr>
        </p:nvSpPr>
        <p:spPr>
          <a:xfrm>
            <a:off x="46434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7"/>
          <p:cNvSpPr>
            <a:spLocks noGrp="1" noChangeArrowheads="1"/>
          </p:cNvSpPr>
          <p:nvPr>
            <p:ph type="ftr" sz="quarter" idx="10"/>
          </p:nvPr>
        </p:nvSpPr>
        <p:spPr>
          <a:ln/>
        </p:spPr>
        <p:txBody>
          <a:bodyPr/>
          <a:lstStyle>
            <a:lvl1pPr>
              <a:defRPr/>
            </a:lvl1pPr>
          </a:lstStyle>
          <a:p>
            <a:pPr>
              <a:defRPr/>
            </a:pPr>
            <a:fld id="{D96474B6-6BB1-4C4C-A717-A33167B75120}" type="slidenum">
              <a:rPr lang="en-US" altLang="zh-CN"/>
              <a:pPr>
                <a:defRPr/>
              </a:pPr>
              <a:t>‹#›</a:t>
            </a:fld>
            <a:endParaRPr lang="en-US" altLang="zh-CN"/>
          </a:p>
        </p:txBody>
      </p:sp>
    </p:spTree>
    <p:extLst>
      <p:ext uri="{BB962C8B-B14F-4D97-AF65-F5344CB8AC3E}">
        <p14:creationId xmlns:p14="http://schemas.microsoft.com/office/powerpoint/2010/main" val="155102679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76275"/>
          </a:xfrm>
        </p:spPr>
        <p:txBody>
          <a:bodyPr/>
          <a:lstStyle>
            <a:lvl1pPr>
              <a:defRPr b="0" baseline="0"/>
            </a:lvl1pPr>
          </a:lstStyle>
          <a:p>
            <a:r>
              <a:rPr lang="zh-CN" altLang="en-US" smtClean="0"/>
              <a:t>单击此处编辑母版标题样式</a:t>
            </a:r>
            <a:endParaRPr lang="zh-CN" altLang="en-US" dirty="0"/>
          </a:p>
        </p:txBody>
      </p:sp>
      <p:sp>
        <p:nvSpPr>
          <p:cNvPr id="3" name="文本占位符 2"/>
          <p:cNvSpPr>
            <a:spLocks noGrp="1"/>
          </p:cNvSpPr>
          <p:nvPr>
            <p:ph type="body" sz="half" idx="1"/>
          </p:nvPr>
        </p:nvSpPr>
        <p:spPr>
          <a:xfrm>
            <a:off x="5667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half" idx="2"/>
          </p:nvPr>
        </p:nvSpPr>
        <p:spPr>
          <a:xfrm>
            <a:off x="46434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7"/>
          <p:cNvSpPr>
            <a:spLocks noGrp="1" noChangeArrowheads="1"/>
          </p:cNvSpPr>
          <p:nvPr>
            <p:ph type="ftr" sz="quarter" idx="10"/>
          </p:nvPr>
        </p:nvSpPr>
        <p:spPr>
          <a:ln/>
        </p:spPr>
        <p:txBody>
          <a:bodyPr/>
          <a:lstStyle>
            <a:lvl1pPr>
              <a:defRPr/>
            </a:lvl1pPr>
          </a:lstStyle>
          <a:p>
            <a:pPr>
              <a:defRPr/>
            </a:pPr>
            <a:fld id="{1E8A594D-7A5F-4080-AB3B-0A3D13BBD9F3}" type="slidenum">
              <a:rPr lang="en-US" altLang="zh-CN"/>
              <a:pPr>
                <a:defRPr/>
              </a:pPr>
              <a:t>‹#›</a:t>
            </a:fld>
            <a:endParaRPr lang="en-US" altLang="zh-CN"/>
          </a:p>
        </p:txBody>
      </p:sp>
    </p:spTree>
    <p:extLst>
      <p:ext uri="{BB962C8B-B14F-4D97-AF65-F5344CB8AC3E}">
        <p14:creationId xmlns:p14="http://schemas.microsoft.com/office/powerpoint/2010/main" val="419066256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76275"/>
          </a:xfrm>
        </p:spPr>
        <p:txBody>
          <a:bodyPr/>
          <a:lstStyle>
            <a:lvl1pPr>
              <a:defRPr b="0" baseline="0"/>
            </a:lvl1pPr>
          </a:lstStyle>
          <a:p>
            <a:r>
              <a:rPr lang="zh-CN" altLang="en-US" smtClean="0"/>
              <a:t>单击此处编辑母版标题样式</a:t>
            </a:r>
            <a:endParaRPr lang="zh-CN" altLang="en-US" dirty="0"/>
          </a:p>
        </p:txBody>
      </p:sp>
      <p:sp>
        <p:nvSpPr>
          <p:cNvPr id="3" name="文本占位符 2"/>
          <p:cNvSpPr>
            <a:spLocks noGrp="1"/>
          </p:cNvSpPr>
          <p:nvPr>
            <p:ph type="body" sz="half" idx="1"/>
          </p:nvPr>
        </p:nvSpPr>
        <p:spPr>
          <a:xfrm>
            <a:off x="5667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quarter" idx="2"/>
          </p:nvPr>
        </p:nvSpPr>
        <p:spPr>
          <a:xfrm>
            <a:off x="4643438" y="1341438"/>
            <a:ext cx="3924300" cy="2406650"/>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内容占位符 4"/>
          <p:cNvSpPr>
            <a:spLocks noGrp="1"/>
          </p:cNvSpPr>
          <p:nvPr>
            <p:ph sz="quarter" idx="3"/>
          </p:nvPr>
        </p:nvSpPr>
        <p:spPr>
          <a:xfrm>
            <a:off x="4643438" y="3900488"/>
            <a:ext cx="3924300" cy="2408237"/>
          </a:xfrm>
        </p:spPr>
        <p:txBody>
          <a:bodyPr/>
          <a:lstStyle>
            <a:lvl1pPr>
              <a:defRPr b="0"/>
            </a:lvl1pPr>
            <a:lvl2pPr>
              <a:defRPr b="0"/>
            </a:lvl2pPr>
            <a:lvl3pPr>
              <a:defRPr b="0"/>
            </a:lvl3pPr>
            <a:lvl4pPr>
              <a:defRPr b="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6" name="Rectangle 7"/>
          <p:cNvSpPr>
            <a:spLocks noGrp="1" noChangeArrowheads="1"/>
          </p:cNvSpPr>
          <p:nvPr>
            <p:ph type="ftr" sz="quarter" idx="10"/>
          </p:nvPr>
        </p:nvSpPr>
        <p:spPr>
          <a:ln/>
        </p:spPr>
        <p:txBody>
          <a:bodyPr/>
          <a:lstStyle>
            <a:lvl1pPr>
              <a:defRPr/>
            </a:lvl1pPr>
          </a:lstStyle>
          <a:p>
            <a:pPr>
              <a:defRPr/>
            </a:pPr>
            <a:fld id="{46F49601-8143-4E6A-89E3-9735F4DBCAC4}" type="slidenum">
              <a:rPr lang="en-US" altLang="zh-CN"/>
              <a:pPr>
                <a:defRPr/>
              </a:pPr>
              <a:t>‹#›</a:t>
            </a:fld>
            <a:endParaRPr lang="en-US" altLang="zh-CN"/>
          </a:p>
        </p:txBody>
      </p:sp>
    </p:spTree>
    <p:extLst>
      <p:ext uri="{BB962C8B-B14F-4D97-AF65-F5344CB8AC3E}">
        <p14:creationId xmlns:p14="http://schemas.microsoft.com/office/powerpoint/2010/main" val="373424075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i="0" baseline="0">
                <a:latin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b="0" i="0" baseline="0">
                <a:solidFill>
                  <a:schemeClr val="tx1"/>
                </a:solidFill>
                <a:latin typeface="Times New Roman" panose="02020603050405020304" pitchFamily="18" charset="0"/>
              </a:defRPr>
            </a:lvl1pPr>
            <a:lvl2pPr>
              <a:defRPr b="0" i="0" baseline="0">
                <a:solidFill>
                  <a:srgbClr val="0000FF"/>
                </a:solidFill>
                <a:latin typeface="Times New Roman" panose="02020603050405020304" pitchFamily="18" charset="0"/>
              </a:defRPr>
            </a:lvl2pPr>
            <a:lvl3pPr>
              <a:defRPr b="0" i="0" baseline="0">
                <a:latin typeface="Times New Roman" panose="02020603050405020304" pitchFamily="18" charset="0"/>
              </a:defRPr>
            </a:lvl3pPr>
            <a:lvl4pPr>
              <a:defRPr b="0" i="0" baseline="0">
                <a:latin typeface="Times New Roman" panose="02020603050405020304" pitchFamily="18" charset="0"/>
              </a:defRPr>
            </a:lvl4pPr>
            <a:lvl5pPr>
              <a:defRPr b="1" i="0" baseline="0">
                <a:latin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7"/>
          <p:cNvSpPr>
            <a:spLocks noGrp="1" noChangeArrowheads="1"/>
          </p:cNvSpPr>
          <p:nvPr>
            <p:ph type="ftr" sz="quarter" idx="10"/>
          </p:nvPr>
        </p:nvSpPr>
        <p:spPr>
          <a:ln/>
        </p:spPr>
        <p:txBody>
          <a:bodyPr/>
          <a:lstStyle>
            <a:lvl1pPr>
              <a:defRPr/>
            </a:lvl1pPr>
          </a:lstStyle>
          <a:p>
            <a:pPr>
              <a:defRPr/>
            </a:pPr>
            <a:fld id="{535937AA-C22C-49A1-B1A2-AA4B34E89984}" type="slidenum">
              <a:rPr lang="en-US" altLang="zh-CN"/>
              <a:pPr>
                <a:defRPr/>
              </a:pPr>
              <a:t>‹#›</a:t>
            </a:fld>
            <a:endParaRPr lang="en-US" altLang="zh-CN"/>
          </a:p>
        </p:txBody>
      </p:sp>
    </p:spTree>
    <p:extLst>
      <p:ext uri="{BB962C8B-B14F-4D97-AF65-F5344CB8AC3E}">
        <p14:creationId xmlns:p14="http://schemas.microsoft.com/office/powerpoint/2010/main" val="2226860541"/>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0" i="0" cap="all" baseline="0"/>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ftr" sz="quarter" idx="10"/>
          </p:nvPr>
        </p:nvSpPr>
        <p:spPr>
          <a:ln/>
        </p:spPr>
        <p:txBody>
          <a:bodyPr/>
          <a:lstStyle>
            <a:lvl1pPr>
              <a:defRPr/>
            </a:lvl1pPr>
          </a:lstStyle>
          <a:p>
            <a:pPr>
              <a:defRPr/>
            </a:pPr>
            <a:fld id="{80248C33-A3B8-4BFA-9D98-A0243536F6BA}" type="slidenum">
              <a:rPr lang="en-US" altLang="zh-CN"/>
              <a:pPr>
                <a:defRPr/>
              </a:pPr>
              <a:t>‹#›</a:t>
            </a:fld>
            <a:endParaRPr lang="en-US" altLang="zh-CN"/>
          </a:p>
        </p:txBody>
      </p:sp>
    </p:spTree>
    <p:extLst>
      <p:ext uri="{BB962C8B-B14F-4D97-AF65-F5344CB8AC3E}">
        <p14:creationId xmlns:p14="http://schemas.microsoft.com/office/powerpoint/2010/main" val="6507589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i="0" baseline="0"/>
            </a:lvl1p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566738" y="1341438"/>
            <a:ext cx="3924300" cy="4967287"/>
          </a:xfrm>
        </p:spPr>
        <p:txBody>
          <a:bodyPr/>
          <a:lstStyle>
            <a:lvl1pPr>
              <a:defRPr sz="2800" b="0" i="0" baseline="0"/>
            </a:lvl1pPr>
            <a:lvl2pPr>
              <a:defRPr sz="2400" b="0" i="0" baseline="0"/>
            </a:lvl2pPr>
            <a:lvl3pPr>
              <a:defRPr sz="2000" b="0" i="0" baseline="0"/>
            </a:lvl3pPr>
            <a:lvl4pPr>
              <a:defRPr sz="1800" b="0" i="0" baseline="0"/>
            </a:lvl4pPr>
            <a:lvl5pPr>
              <a:defRPr sz="1800" baseline="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half" idx="2"/>
          </p:nvPr>
        </p:nvSpPr>
        <p:spPr>
          <a:xfrm>
            <a:off x="4643438" y="1341438"/>
            <a:ext cx="3924300" cy="4967287"/>
          </a:xfrm>
        </p:spPr>
        <p:txBody>
          <a:bodyPr/>
          <a:lstStyle>
            <a:lvl1pPr>
              <a:defRPr sz="2800" b="0" i="0" baseline="0"/>
            </a:lvl1pPr>
            <a:lvl2pPr>
              <a:defRPr sz="2400" b="0" i="0" baseline="0"/>
            </a:lvl2pPr>
            <a:lvl3pPr>
              <a:defRPr sz="2000" b="0" i="0" baseline="0"/>
            </a:lvl3pPr>
            <a:lvl4pPr>
              <a:defRPr sz="1800" b="0" i="0" baseline="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7"/>
          <p:cNvSpPr>
            <a:spLocks noGrp="1" noChangeArrowheads="1"/>
          </p:cNvSpPr>
          <p:nvPr>
            <p:ph type="ftr" sz="quarter" idx="10"/>
          </p:nvPr>
        </p:nvSpPr>
        <p:spPr>
          <a:ln/>
        </p:spPr>
        <p:txBody>
          <a:bodyPr/>
          <a:lstStyle>
            <a:lvl1pPr>
              <a:defRPr/>
            </a:lvl1pPr>
          </a:lstStyle>
          <a:p>
            <a:pPr>
              <a:defRPr/>
            </a:pPr>
            <a:fld id="{9AFB64B4-7870-4014-9E60-F5289DBF5B39}" type="slidenum">
              <a:rPr lang="en-US" altLang="zh-CN"/>
              <a:pPr>
                <a:defRPr/>
              </a:pPr>
              <a:t>‹#›</a:t>
            </a:fld>
            <a:endParaRPr lang="en-US" altLang="zh-CN"/>
          </a:p>
        </p:txBody>
      </p:sp>
    </p:spTree>
    <p:extLst>
      <p:ext uri="{BB962C8B-B14F-4D97-AF65-F5344CB8AC3E}">
        <p14:creationId xmlns:p14="http://schemas.microsoft.com/office/powerpoint/2010/main" val="3347640637"/>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340768"/>
            <a:ext cx="4040188" cy="639762"/>
          </a:xfrm>
        </p:spPr>
        <p:txBody>
          <a:bodyPr anchor="b"/>
          <a:lstStyle>
            <a:lvl1pPr marL="0" indent="0">
              <a:buNone/>
              <a:defRPr sz="2400" b="0" i="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b="0" i="0" baseline="0"/>
            </a:lvl1pPr>
            <a:lvl2pPr>
              <a:defRPr sz="2000" b="0" i="0" baseline="0"/>
            </a:lvl2pPr>
            <a:lvl3pPr>
              <a:defRPr sz="1800" b="0" i="0" baseline="0"/>
            </a:lvl3pPr>
            <a:lvl4pPr>
              <a:defRPr sz="1600" b="0" i="0" baseline="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文本占位符 4"/>
          <p:cNvSpPr>
            <a:spLocks noGrp="1"/>
          </p:cNvSpPr>
          <p:nvPr>
            <p:ph type="body" sz="quarter" idx="3"/>
          </p:nvPr>
        </p:nvSpPr>
        <p:spPr>
          <a:xfrm>
            <a:off x="4645025" y="1340768"/>
            <a:ext cx="4041775" cy="639762"/>
          </a:xfrm>
        </p:spPr>
        <p:txBody>
          <a:bodyPr anchor="b"/>
          <a:lstStyle>
            <a:lvl1pPr marL="0" indent="0">
              <a:buNone/>
              <a:defRPr sz="2400" b="0" i="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b="0" i="0" baseline="0"/>
            </a:lvl1pPr>
            <a:lvl2pPr>
              <a:defRPr sz="2000" b="0" i="0" baseline="0"/>
            </a:lvl2pPr>
            <a:lvl3pPr>
              <a:defRPr sz="1800" b="0" i="0" baseline="0"/>
            </a:lvl3pPr>
            <a:lvl4pPr>
              <a:defRPr sz="1600" b="0" i="0" baseline="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7" name="Rectangle 7"/>
          <p:cNvSpPr>
            <a:spLocks noGrp="1" noChangeArrowheads="1"/>
          </p:cNvSpPr>
          <p:nvPr>
            <p:ph type="ftr" sz="quarter" idx="10"/>
          </p:nvPr>
        </p:nvSpPr>
        <p:spPr>
          <a:ln/>
        </p:spPr>
        <p:txBody>
          <a:bodyPr/>
          <a:lstStyle>
            <a:lvl1pPr>
              <a:defRPr/>
            </a:lvl1pPr>
          </a:lstStyle>
          <a:p>
            <a:pPr>
              <a:defRPr/>
            </a:pPr>
            <a:fld id="{1106B0B2-36EB-4993-85CE-7E68B59D117A}" type="slidenum">
              <a:rPr lang="en-US" altLang="zh-CN"/>
              <a:pPr>
                <a:defRPr/>
              </a:pPr>
              <a:t>‹#›</a:t>
            </a:fld>
            <a:endParaRPr lang="en-US" altLang="zh-CN"/>
          </a:p>
        </p:txBody>
      </p:sp>
      <p:sp>
        <p:nvSpPr>
          <p:cNvPr id="8" name="标题 1"/>
          <p:cNvSpPr>
            <a:spLocks noGrp="1"/>
          </p:cNvSpPr>
          <p:nvPr>
            <p:ph type="title"/>
          </p:nvPr>
        </p:nvSpPr>
        <p:spPr>
          <a:xfrm>
            <a:off x="574675" y="304800"/>
            <a:ext cx="8001000" cy="676275"/>
          </a:xfrm>
        </p:spPr>
        <p:txBody>
          <a:bodyPr/>
          <a:lstStyle>
            <a:lvl1pPr>
              <a:defRPr b="0" i="0" baseline="0"/>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160719646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baseline="0"/>
            </a:lvl1pPr>
          </a:lstStyle>
          <a:p>
            <a:r>
              <a:rPr lang="zh-CN" altLang="en-US" smtClean="0"/>
              <a:t>单击此处编辑母版标题样式</a:t>
            </a:r>
            <a:endParaRPr lang="zh-CN" altLang="en-US" dirty="0"/>
          </a:p>
        </p:txBody>
      </p:sp>
      <p:sp>
        <p:nvSpPr>
          <p:cNvPr id="3" name="Rectangle 7"/>
          <p:cNvSpPr>
            <a:spLocks noGrp="1" noChangeArrowheads="1"/>
          </p:cNvSpPr>
          <p:nvPr>
            <p:ph type="ftr" sz="quarter" idx="10"/>
          </p:nvPr>
        </p:nvSpPr>
        <p:spPr>
          <a:ln/>
        </p:spPr>
        <p:txBody>
          <a:bodyPr/>
          <a:lstStyle>
            <a:lvl1pPr>
              <a:defRPr/>
            </a:lvl1pPr>
          </a:lstStyle>
          <a:p>
            <a:pPr>
              <a:defRPr/>
            </a:pPr>
            <a:fld id="{027411BE-AD21-43D4-B815-A1AF3371CCBF}" type="slidenum">
              <a:rPr lang="en-US" altLang="zh-CN"/>
              <a:pPr>
                <a:defRPr/>
              </a:pPr>
              <a:t>‹#›</a:t>
            </a:fld>
            <a:endParaRPr lang="en-US" altLang="zh-CN"/>
          </a:p>
        </p:txBody>
      </p:sp>
    </p:spTree>
    <p:extLst>
      <p:ext uri="{BB962C8B-B14F-4D97-AF65-F5344CB8AC3E}">
        <p14:creationId xmlns:p14="http://schemas.microsoft.com/office/powerpoint/2010/main" val="249370740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ln/>
        </p:spPr>
        <p:txBody>
          <a:bodyPr/>
          <a:lstStyle>
            <a:lvl1pPr>
              <a:defRPr/>
            </a:lvl1pPr>
          </a:lstStyle>
          <a:p>
            <a:pPr>
              <a:defRPr/>
            </a:pPr>
            <a:fld id="{40CAD6FA-EEC6-4240-9102-059DD1037EC5}" type="slidenum">
              <a:rPr lang="en-US" altLang="zh-CN"/>
              <a:pPr>
                <a:defRPr/>
              </a:pPr>
              <a:t>‹#›</a:t>
            </a:fld>
            <a:endParaRPr lang="en-US" altLang="zh-CN"/>
          </a:p>
        </p:txBody>
      </p:sp>
    </p:spTree>
    <p:extLst>
      <p:ext uri="{BB962C8B-B14F-4D97-AF65-F5344CB8AC3E}">
        <p14:creationId xmlns:p14="http://schemas.microsoft.com/office/powerpoint/2010/main" val="239886294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0"/>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b="0"/>
            </a:lvl1pPr>
            <a:lvl2pPr>
              <a:defRPr sz="2800" b="0"/>
            </a:lvl2pPr>
            <a:lvl3pPr>
              <a:defRPr sz="2400" b="0"/>
            </a:lvl3pPr>
            <a:lvl4pPr>
              <a:defRPr sz="2000" b="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ftr" sz="quarter" idx="10"/>
          </p:nvPr>
        </p:nvSpPr>
        <p:spPr>
          <a:ln/>
        </p:spPr>
        <p:txBody>
          <a:bodyPr/>
          <a:lstStyle>
            <a:lvl1pPr>
              <a:defRPr/>
            </a:lvl1pPr>
          </a:lstStyle>
          <a:p>
            <a:pPr>
              <a:defRPr/>
            </a:pPr>
            <a:fld id="{3D2F0B36-F29F-466D-8342-8D0240CE67AE}" type="slidenum">
              <a:rPr lang="en-US" altLang="zh-CN"/>
              <a:pPr>
                <a:defRPr/>
              </a:pPr>
              <a:t>‹#›</a:t>
            </a:fld>
            <a:endParaRPr lang="en-US" altLang="zh-CN"/>
          </a:p>
        </p:txBody>
      </p:sp>
    </p:spTree>
    <p:extLst>
      <p:ext uri="{BB962C8B-B14F-4D97-AF65-F5344CB8AC3E}">
        <p14:creationId xmlns:p14="http://schemas.microsoft.com/office/powerpoint/2010/main" val="264991861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0"/>
            </a:lvl1pPr>
          </a:lstStyle>
          <a:p>
            <a:r>
              <a:rPr lang="zh-CN" altLang="en-US" smtClean="0"/>
              <a:t>单击此处编辑母版标题样式</a:t>
            </a:r>
            <a:endParaRPr lang="zh-CN" altLang="en-US" dirty="0"/>
          </a:p>
        </p:txBody>
      </p:sp>
      <p:sp>
        <p:nvSpPr>
          <p:cNvPr id="3" name="图片占位符 2"/>
          <p:cNvSpPr>
            <a:spLocks noGrp="1"/>
          </p:cNvSpPr>
          <p:nvPr>
            <p:ph type="pic" idx="1"/>
          </p:nvPr>
        </p:nvSpPr>
        <p:spPr>
          <a:xfrm>
            <a:off x="1792288" y="612775"/>
            <a:ext cx="5486400" cy="4114800"/>
          </a:xfrm>
        </p:spPr>
        <p:txBody>
          <a:bodyPr/>
          <a:lstStyle>
            <a:lvl1pPr marL="0" indent="0">
              <a:buNone/>
              <a:defRPr sz="32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dirty="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ftr" sz="quarter" idx="10"/>
          </p:nvPr>
        </p:nvSpPr>
        <p:spPr>
          <a:ln/>
        </p:spPr>
        <p:txBody>
          <a:bodyPr/>
          <a:lstStyle>
            <a:lvl1pPr>
              <a:defRPr/>
            </a:lvl1pPr>
          </a:lstStyle>
          <a:p>
            <a:pPr>
              <a:defRPr/>
            </a:pPr>
            <a:fld id="{FF103688-6F1B-4A11-826D-D57C4C0ECCB1}" type="slidenum">
              <a:rPr lang="en-US" altLang="zh-CN"/>
              <a:pPr>
                <a:defRPr/>
              </a:pPr>
              <a:t>‹#›</a:t>
            </a:fld>
            <a:endParaRPr lang="en-US" altLang="zh-CN"/>
          </a:p>
        </p:txBody>
      </p:sp>
    </p:spTree>
    <p:extLst>
      <p:ext uri="{BB962C8B-B14F-4D97-AF65-F5344CB8AC3E}">
        <p14:creationId xmlns:p14="http://schemas.microsoft.com/office/powerpoint/2010/main" val="423040744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566738" y="1341438"/>
            <a:ext cx="8001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11188" y="1125538"/>
            <a:ext cx="7958137"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700423" name="Rectangle 7"/>
          <p:cNvSpPr>
            <a:spLocks noGrp="1" noChangeArrowheads="1"/>
          </p:cNvSpPr>
          <p:nvPr>
            <p:ph type="ftr" sz="quarter" idx="3"/>
          </p:nvPr>
        </p:nvSpPr>
        <p:spPr bwMode="auto">
          <a:xfrm>
            <a:off x="8569325" y="6308725"/>
            <a:ext cx="538163" cy="5222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i="0"/>
            </a:lvl1pPr>
          </a:lstStyle>
          <a:p>
            <a:pPr>
              <a:defRPr/>
            </a:pPr>
            <a:fld id="{41C9CCE8-8676-4BFA-93AF-CE62F0AED3C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88"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 id="2147484085" r:id="rId12"/>
    <p:sldLayoutId id="2147484086" r:id="rId13"/>
    <p:sldLayoutId id="2147484087" r:id="rId14"/>
  </p:sldLayoutIdLst>
  <p:transition/>
  <p:timing>
    <p:tnLst>
      <p:par>
        <p:cTn id="1" dur="indefinite" restart="never" nodeType="tmRoot"/>
      </p:par>
    </p:tnLst>
  </p:timing>
  <p:hf sldNum="0" hdr="0" dt="0"/>
  <p:txStyles>
    <p:titleStyle>
      <a:lvl1pPr algn="l" rtl="0" eaLnBrk="1" fontAlgn="base" hangingPunct="1">
        <a:spcBef>
          <a:spcPct val="0"/>
        </a:spcBef>
        <a:spcAft>
          <a:spcPct val="0"/>
        </a:spcAft>
        <a:defRPr sz="4200">
          <a:solidFill>
            <a:schemeClr val="tx2"/>
          </a:solidFill>
          <a:latin typeface="微软雅黑" panose="020B0503020204020204" pitchFamily="34" charset="-122"/>
          <a:ea typeface="微软雅黑" panose="020B0503020204020204" pitchFamily="34" charset="-122"/>
          <a:cs typeface="+mj-cs"/>
        </a:defRPr>
      </a:lvl1pPr>
      <a:lvl2pPr algn="l" rtl="0" eaLnBrk="1" fontAlgn="base" hangingPunct="1">
        <a:spcBef>
          <a:spcPct val="0"/>
        </a:spcBef>
        <a:spcAft>
          <a:spcPct val="0"/>
        </a:spcAft>
        <a:defRPr sz="4200">
          <a:solidFill>
            <a:schemeClr val="tx2"/>
          </a:solidFill>
          <a:latin typeface="Times New Roman" pitchFamily="18" charset="0"/>
          <a:ea typeface="黑体" pitchFamily="2" charset="-122"/>
        </a:defRPr>
      </a:lvl2pPr>
      <a:lvl3pPr algn="l" rtl="0" eaLnBrk="1" fontAlgn="base" hangingPunct="1">
        <a:spcBef>
          <a:spcPct val="0"/>
        </a:spcBef>
        <a:spcAft>
          <a:spcPct val="0"/>
        </a:spcAft>
        <a:defRPr sz="4200">
          <a:solidFill>
            <a:schemeClr val="tx2"/>
          </a:solidFill>
          <a:latin typeface="Times New Roman" pitchFamily="18" charset="0"/>
          <a:ea typeface="黑体" pitchFamily="2" charset="-122"/>
        </a:defRPr>
      </a:lvl3pPr>
      <a:lvl4pPr algn="l" rtl="0" eaLnBrk="1" fontAlgn="base" hangingPunct="1">
        <a:spcBef>
          <a:spcPct val="0"/>
        </a:spcBef>
        <a:spcAft>
          <a:spcPct val="0"/>
        </a:spcAft>
        <a:defRPr sz="4200">
          <a:solidFill>
            <a:schemeClr val="tx2"/>
          </a:solidFill>
          <a:latin typeface="Times New Roman" pitchFamily="18" charset="0"/>
          <a:ea typeface="黑体" pitchFamily="2" charset="-122"/>
        </a:defRPr>
      </a:lvl4pPr>
      <a:lvl5pPr algn="l" rtl="0" eaLnBrk="1" fontAlgn="base" hangingPunct="1">
        <a:spcBef>
          <a:spcPct val="0"/>
        </a:spcBef>
        <a:spcAft>
          <a:spcPct val="0"/>
        </a:spcAft>
        <a:defRPr sz="4200">
          <a:solidFill>
            <a:schemeClr val="tx2"/>
          </a:solidFill>
          <a:latin typeface="Times New Roman" pitchFamily="18" charset="0"/>
          <a:ea typeface="黑体" pitchFamily="2" charset="-122"/>
        </a:defRPr>
      </a:lvl5pPr>
      <a:lvl6pPr marL="457200" algn="l" rtl="0" eaLnBrk="1" fontAlgn="base" hangingPunct="1">
        <a:spcBef>
          <a:spcPct val="0"/>
        </a:spcBef>
        <a:spcAft>
          <a:spcPct val="0"/>
        </a:spcAft>
        <a:defRPr sz="4200">
          <a:solidFill>
            <a:schemeClr val="tx2"/>
          </a:solidFill>
          <a:latin typeface="Times New Roman" pitchFamily="18" charset="0"/>
          <a:ea typeface="黑体" pitchFamily="2" charset="-122"/>
        </a:defRPr>
      </a:lvl6pPr>
      <a:lvl7pPr marL="914400" algn="l" rtl="0" eaLnBrk="1" fontAlgn="base" hangingPunct="1">
        <a:spcBef>
          <a:spcPct val="0"/>
        </a:spcBef>
        <a:spcAft>
          <a:spcPct val="0"/>
        </a:spcAft>
        <a:defRPr sz="4200">
          <a:solidFill>
            <a:schemeClr val="tx2"/>
          </a:solidFill>
          <a:latin typeface="Times New Roman"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Times New Roman"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Times New Roman" pitchFamily="18" charset="0"/>
          <a:ea typeface="黑体" pitchFamily="2" charset="-122"/>
        </a:defRPr>
      </a:lvl9pPr>
    </p:titleStyle>
    <p:bodyStyle>
      <a:lvl1pPr marL="469900" indent="-469900" algn="l" rtl="0" eaLnBrk="1" fontAlgn="base" hangingPunct="1">
        <a:spcBef>
          <a:spcPct val="10000"/>
        </a:spcBef>
        <a:spcAft>
          <a:spcPct val="0"/>
        </a:spcAft>
        <a:buClr>
          <a:schemeClr val="accent2"/>
        </a:buClr>
        <a:buFont typeface="Wingdings" panose="05000000000000000000" pitchFamily="2" charset="2"/>
        <a:buChar char="o"/>
        <a:defRPr sz="2800" b="1">
          <a:solidFill>
            <a:schemeClr val="tx1"/>
          </a:solidFill>
          <a:latin typeface="Times New Roman" panose="02020603050405020304" pitchFamily="18" charset="0"/>
          <a:ea typeface="黑体" panose="02010609060101010101" pitchFamily="49" charset="-122"/>
          <a:cs typeface="+mn-cs"/>
        </a:defRPr>
      </a:lvl1pPr>
      <a:lvl2pPr marL="908050" indent="-436563" algn="l" rtl="0" eaLnBrk="1" fontAlgn="base" hangingPunct="1">
        <a:spcBef>
          <a:spcPct val="10000"/>
        </a:spcBef>
        <a:spcAft>
          <a:spcPct val="0"/>
        </a:spcAft>
        <a:buClr>
          <a:schemeClr val="accent2"/>
        </a:buClr>
        <a:buFont typeface="Wingdings" panose="05000000000000000000" pitchFamily="2" charset="2"/>
        <a:buChar char="l"/>
        <a:defRPr sz="2400" b="1">
          <a:solidFill>
            <a:srgbClr val="0000FF"/>
          </a:solidFill>
          <a:latin typeface="Times New Roman" panose="02020603050405020304" pitchFamily="18" charset="0"/>
          <a:ea typeface="黑体" panose="02010609060101010101" pitchFamily="49" charset="-122"/>
        </a:defRPr>
      </a:lvl2pPr>
      <a:lvl3pPr marL="1304925" indent="-395288" algn="l" rtl="0" eaLnBrk="1" fontAlgn="base" hangingPunct="1">
        <a:spcBef>
          <a:spcPct val="10000"/>
        </a:spcBef>
        <a:spcAft>
          <a:spcPct val="0"/>
        </a:spcAft>
        <a:buClr>
          <a:schemeClr val="accent2"/>
        </a:buClr>
        <a:buFont typeface="Wingdings" panose="05000000000000000000" pitchFamily="2" charset="2"/>
        <a:buChar char="u"/>
        <a:defRPr sz="2000" b="1" baseline="0">
          <a:solidFill>
            <a:srgbClr val="C00000"/>
          </a:solidFill>
          <a:latin typeface="Times New Roman" panose="02020603050405020304" pitchFamily="18" charset="0"/>
          <a:ea typeface="黑体" panose="02010609060101010101" pitchFamily="49" charset="-122"/>
        </a:defRPr>
      </a:lvl3pPr>
      <a:lvl4pPr marL="1693863" indent="-387350" algn="l" rtl="0" eaLnBrk="1" fontAlgn="base" hangingPunct="1">
        <a:spcBef>
          <a:spcPct val="10000"/>
        </a:spcBef>
        <a:spcAft>
          <a:spcPct val="0"/>
        </a:spcAft>
        <a:buClr>
          <a:schemeClr val="accent2"/>
        </a:buClr>
        <a:buFont typeface="Wingdings" panose="05000000000000000000" pitchFamily="2" charset="2"/>
        <a:buChar char="n"/>
        <a:defRPr sz="2000" b="1">
          <a:solidFill>
            <a:srgbClr val="7030A0"/>
          </a:solidFill>
          <a:latin typeface="Times New Roman" panose="02020603050405020304" pitchFamily="18" charset="0"/>
          <a:ea typeface="黑体" panose="02010609060101010101" pitchFamily="49" charset="-122"/>
        </a:defRPr>
      </a:lvl4pPr>
      <a:lvl5pPr marL="2093913" indent="-398463" algn="l" rtl="0" eaLnBrk="1" fontAlgn="base" hangingPunct="1">
        <a:spcBef>
          <a:spcPct val="10000"/>
        </a:spcBef>
        <a:spcAft>
          <a:spcPct val="0"/>
        </a:spcAft>
        <a:buClr>
          <a:schemeClr val="accent2"/>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511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a:xfrm>
            <a:off x="0" y="1133475"/>
            <a:ext cx="9144000" cy="2339975"/>
          </a:xfrm>
        </p:spPr>
        <p:txBody>
          <a:bodyPr/>
          <a:lstStyle/>
          <a:p>
            <a:r>
              <a:rPr lang="zh-CN" altLang="en-US" sz="4800" dirty="0" smtClean="0"/>
              <a:t>软件工程专业英语</a:t>
            </a:r>
          </a:p>
        </p:txBody>
      </p:sp>
      <p:sp>
        <p:nvSpPr>
          <p:cNvPr id="5123" name="副标题 2"/>
          <p:cNvSpPr>
            <a:spLocks noGrp="1"/>
          </p:cNvSpPr>
          <p:nvPr>
            <p:ph type="subTitle" idx="1"/>
          </p:nvPr>
        </p:nvSpPr>
        <p:spPr/>
        <p:txBody>
          <a:bodyPr/>
          <a:lstStyle/>
          <a:p>
            <a:r>
              <a:rPr lang="en-US" altLang="zh-CN" sz="3600" dirty="0" smtClean="0"/>
              <a:t>Unit 2</a:t>
            </a:r>
            <a:r>
              <a:rPr lang="zh-CN" altLang="en-US" sz="3600" dirty="0" smtClean="0"/>
              <a:t>：</a:t>
            </a:r>
            <a:r>
              <a:rPr lang="en-US" altLang="zh-CN" sz="3600" dirty="0" smtClean="0"/>
              <a:t>Capturing the Requirements</a:t>
            </a:r>
          </a:p>
        </p:txBody>
      </p:sp>
      <p:sp>
        <p:nvSpPr>
          <p:cNvPr id="2" name="TextBox 1"/>
          <p:cNvSpPr txBox="1"/>
          <p:nvPr/>
        </p:nvSpPr>
        <p:spPr>
          <a:xfrm>
            <a:off x="3275856" y="548680"/>
            <a:ext cx="5472608" cy="132343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zh-CN" altLang="en-US" sz="4000" b="1" i="0" dirty="0" smtClean="0">
                <a:latin typeface="华文行楷" panose="02010800040101010101" pitchFamily="2" charset="-122"/>
                <a:ea typeface="华文行楷" panose="02010800040101010101" pitchFamily="2" charset="-122"/>
              </a:rPr>
              <a:t>计算机科学学院</a:t>
            </a:r>
            <a:endParaRPr lang="en-US" altLang="zh-CN" sz="4000" b="1" i="0" dirty="0" smtClean="0">
              <a:latin typeface="华文行楷" panose="02010800040101010101" pitchFamily="2" charset="-122"/>
              <a:ea typeface="华文行楷" panose="02010800040101010101" pitchFamily="2" charset="-122"/>
            </a:endParaRPr>
          </a:p>
          <a:p>
            <a:pPr algn="ctr"/>
            <a:r>
              <a:rPr lang="en-US" altLang="zh-CN" sz="4000" b="1" i="0" dirty="0" smtClean="0">
                <a:latin typeface="华文行楷" panose="02010800040101010101" pitchFamily="2" charset="-122"/>
                <a:ea typeface="华文行楷" panose="02010800040101010101" pitchFamily="2" charset="-122"/>
              </a:rPr>
              <a:t>School of Computer Science</a:t>
            </a:r>
            <a:endParaRPr lang="zh-CN" altLang="en-US" sz="4000" b="1" i="0" dirty="0">
              <a:latin typeface="华文行楷" panose="02010800040101010101" pitchFamily="2" charset="-122"/>
              <a:ea typeface="华文行楷" panose="02010800040101010101" pitchFamily="2" charset="-122"/>
            </a:endParaRPr>
          </a:p>
        </p:txBody>
      </p:sp>
      <p:pic>
        <p:nvPicPr>
          <p:cNvPr id="819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3179" y="16977"/>
            <a:ext cx="2446653" cy="2446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a:solidFill>
                  <a:schemeClr val="bg1">
                    <a:lumMod val="75000"/>
                  </a:schemeClr>
                </a:solidFill>
              </a:rPr>
              <a:t>Part 1, Dialogue: Communication with </a:t>
            </a:r>
            <a:r>
              <a:rPr lang="en-US" altLang="zh-CN" dirty="0" smtClean="0">
                <a:solidFill>
                  <a:schemeClr val="bg1">
                    <a:lumMod val="75000"/>
                  </a:schemeClr>
                </a:solidFill>
              </a:rPr>
              <a:t>Customers</a:t>
            </a:r>
          </a:p>
          <a:p>
            <a:r>
              <a:rPr lang="en-US" altLang="zh-CN" dirty="0"/>
              <a:t>Part 2, Translating: Software </a:t>
            </a:r>
            <a:r>
              <a:rPr lang="en-US" altLang="zh-CN" dirty="0" smtClean="0"/>
              <a:t>Requirements</a:t>
            </a:r>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10</a:t>
            </a:fld>
            <a:endParaRPr lang="en-US" altLang="zh-CN"/>
          </a:p>
        </p:txBody>
      </p:sp>
    </p:spTree>
    <p:extLst>
      <p:ext uri="{BB962C8B-B14F-4D97-AF65-F5344CB8AC3E}">
        <p14:creationId xmlns:p14="http://schemas.microsoft.com/office/powerpoint/2010/main" val="165032923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1</a:t>
            </a:r>
            <a:r>
              <a:rPr lang="en-US" altLang="zh-CN" baseline="30000" dirty="0" smtClean="0">
                <a:solidFill>
                  <a:srgbClr val="FF0000"/>
                </a:solidFill>
              </a:rPr>
              <a:t>st</a:t>
            </a:r>
            <a:r>
              <a:rPr lang="en-US" altLang="zh-CN" dirty="0" smtClean="0"/>
              <a:t> 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579152"/>
            <a:ext cx="8640960" cy="317009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kumimoji="0" lang="en-US" altLang="zh-CN" sz="2000" b="0" i="0" u="none" strike="noStrike" kern="1200" cap="none" spc="0" normalizeH="0" baseline="0" noProof="0" dirty="0" smtClean="0">
                <a:ln>
                  <a:noFill/>
                </a:ln>
                <a:solidFill>
                  <a:srgbClr val="000000"/>
                </a:solidFill>
                <a:effectLst/>
                <a:uLnTx/>
                <a:uFillTx/>
                <a:latin typeface="Times New Roman"/>
                <a:ea typeface="黑体"/>
                <a:cs typeface="+mn-cs"/>
              </a:rPr>
              <a:t>      </a:t>
            </a:r>
            <a:r>
              <a:rPr kumimoji="0" lang="en-US" altLang="zh-CN" sz="2000" b="1" i="0" u="none" strike="noStrike" kern="1200" cap="none" spc="0" normalizeH="0" baseline="0" noProof="0" dirty="0" smtClean="0">
                <a:ln>
                  <a:noFill/>
                </a:ln>
                <a:solidFill>
                  <a:srgbClr val="000000"/>
                </a:solidFill>
                <a:effectLst/>
                <a:uLnTx/>
                <a:uFillTx/>
                <a:latin typeface="Times New Roman"/>
                <a:ea typeface="黑体"/>
              </a:rPr>
              <a:t>The </a:t>
            </a:r>
            <a:r>
              <a:rPr kumimoji="0" lang="en-US" altLang="zh-CN" sz="2000" b="1" i="0" u="none" strike="noStrike" kern="1200" cap="none" spc="0" normalizeH="0" baseline="0" noProof="0" dirty="0">
                <a:ln>
                  <a:noFill/>
                </a:ln>
                <a:solidFill>
                  <a:srgbClr val="000000"/>
                </a:solidFill>
                <a:effectLst/>
                <a:uLnTx/>
                <a:uFillTx/>
                <a:latin typeface="Times New Roman"/>
                <a:ea typeface="黑体"/>
              </a:rPr>
              <a:t>main goal of the requirements phase is to produce the software requirements specification (SRS), which </a:t>
            </a:r>
            <a:r>
              <a:rPr lang="en-US" altLang="zh-CN" sz="2000" b="1" i="0" dirty="0">
                <a:solidFill>
                  <a:srgbClr val="000000"/>
                </a:solidFill>
              </a:rPr>
              <a:t>accurately </a:t>
            </a:r>
            <a:r>
              <a:rPr lang="en-US" altLang="zh-CN" sz="2000" b="1" i="0" dirty="0">
                <a:solidFill>
                  <a:srgbClr val="0000FF"/>
                </a:solidFill>
              </a:rPr>
              <a:t>[ˈ</a:t>
            </a:r>
            <a:r>
              <a:rPr lang="en-US" altLang="zh-CN" sz="2000" b="1" i="0" dirty="0" err="1">
                <a:solidFill>
                  <a:srgbClr val="0000FF"/>
                </a:solidFill>
              </a:rPr>
              <a:t>ækjərətli</a:t>
            </a:r>
            <a:r>
              <a:rPr lang="en-US" altLang="zh-CN" sz="2000" b="1" i="0" dirty="0">
                <a:solidFill>
                  <a:srgbClr val="0000FF"/>
                </a:solidFill>
              </a:rPr>
              <a:t>]</a:t>
            </a:r>
            <a:r>
              <a:rPr lang="en-US" altLang="zh-CN" sz="2000" b="1" i="0" dirty="0">
                <a:solidFill>
                  <a:srgbClr val="000000"/>
                </a:solidFill>
              </a:rPr>
              <a:t> </a:t>
            </a:r>
            <a:r>
              <a:rPr kumimoji="0" lang="en-US" altLang="zh-CN" sz="2000" b="1" i="0" u="none" strike="noStrike" kern="1200" cap="none" spc="0" normalizeH="0" baseline="0" noProof="0" dirty="0">
                <a:ln>
                  <a:noFill/>
                </a:ln>
                <a:solidFill>
                  <a:srgbClr val="FF0000"/>
                </a:solidFill>
                <a:effectLst/>
                <a:uLnTx/>
                <a:uFillTx/>
                <a:latin typeface="Times New Roman"/>
                <a:ea typeface="黑体"/>
              </a:rPr>
              <a:t>captures the client's requirements </a:t>
            </a:r>
            <a:r>
              <a:rPr kumimoji="0" lang="en-US" altLang="zh-CN" sz="2000" b="1" i="0" u="none" strike="noStrike" kern="1200" cap="none" spc="0" normalizeH="0" baseline="0" noProof="0" dirty="0">
                <a:ln>
                  <a:noFill/>
                </a:ln>
                <a:solidFill>
                  <a:srgbClr val="000000"/>
                </a:solidFill>
                <a:effectLst/>
                <a:uLnTx/>
                <a:uFillTx/>
                <a:latin typeface="Times New Roman"/>
                <a:ea typeface="黑体"/>
              </a:rPr>
              <a:t>and which forms the basis of software development and </a:t>
            </a:r>
            <a:r>
              <a:rPr kumimoji="0" lang="en-US" altLang="zh-CN" sz="2000" b="1" i="0" u="none" strike="noStrike" kern="1200" cap="none" spc="0" normalizeH="0" baseline="0" noProof="0" dirty="0">
                <a:ln>
                  <a:noFill/>
                </a:ln>
                <a:solidFill>
                  <a:srgbClr val="FF0000"/>
                </a:solidFill>
                <a:effectLst/>
                <a:uLnTx/>
                <a:uFillTx/>
                <a:latin typeface="Times New Roman"/>
                <a:ea typeface="黑体"/>
              </a:rPr>
              <a:t>validation </a:t>
            </a:r>
            <a:r>
              <a:rPr kumimoji="0" lang="en-US" altLang="zh-CN" sz="2000" b="1" i="0" u="none" strike="noStrike" kern="1200" cap="none" spc="0" normalizeH="0" baseline="0" noProof="0" dirty="0">
                <a:ln>
                  <a:noFill/>
                </a:ln>
                <a:solidFill>
                  <a:srgbClr val="0000FF"/>
                </a:solidFill>
                <a:effectLst/>
                <a:uLnTx/>
                <a:uFillTx/>
                <a:latin typeface="Times New Roman"/>
                <a:ea typeface="黑体"/>
              </a:rPr>
              <a:t>[ˌ</a:t>
            </a:r>
            <a:r>
              <a:rPr kumimoji="0" lang="en-US" altLang="zh-CN" sz="2000" b="1" i="0" u="none" strike="noStrike" kern="1200" cap="none" spc="0" normalizeH="0" baseline="0" noProof="0" dirty="0" err="1">
                <a:ln>
                  <a:noFill/>
                </a:ln>
                <a:solidFill>
                  <a:srgbClr val="0000FF"/>
                </a:solidFill>
                <a:effectLst/>
                <a:uLnTx/>
                <a:uFillTx/>
                <a:latin typeface="Times New Roman"/>
                <a:ea typeface="黑体"/>
              </a:rPr>
              <a:t>vælɪˈdeɪʃən</a:t>
            </a:r>
            <a:r>
              <a:rPr kumimoji="0" lang="en-US" altLang="zh-CN" sz="2000" b="1" i="0" u="none" strike="noStrike" kern="1200" cap="none" spc="0" normalizeH="0" baseline="0" noProof="0" dirty="0" smtClean="0">
                <a:ln>
                  <a:noFill/>
                </a:ln>
                <a:solidFill>
                  <a:srgbClr val="0000FF"/>
                </a:solidFill>
                <a:effectLst/>
                <a:uLnTx/>
                <a:uFillTx/>
                <a:latin typeface="Times New Roman"/>
                <a:ea typeface="黑体"/>
              </a:rPr>
              <a:t>]</a:t>
            </a:r>
            <a:r>
              <a:rPr kumimoji="0" lang="en-US" altLang="zh-CN" sz="2000" b="1" i="0" u="none" strike="noStrike" kern="1200" cap="none" spc="0" normalizeH="0" baseline="0" noProof="0" dirty="0" smtClean="0">
                <a:ln>
                  <a:noFill/>
                </a:ln>
                <a:solidFill>
                  <a:srgbClr val="000000"/>
                </a:solidFill>
                <a:effectLst/>
                <a:uLnTx/>
                <a:uFillTx/>
                <a:latin typeface="Times New Roman"/>
                <a:ea typeface="黑体"/>
              </a:rPr>
              <a:t>. </a:t>
            </a:r>
            <a:r>
              <a:rPr kumimoji="0" lang="en-US" altLang="zh-CN" sz="2000" b="0" i="0" u="none" strike="noStrike" kern="1200" cap="none" spc="0" normalizeH="0" baseline="0" noProof="0" dirty="0">
                <a:ln>
                  <a:noFill/>
                </a:ln>
                <a:solidFill>
                  <a:schemeClr val="bg1">
                    <a:lumMod val="65000"/>
                  </a:schemeClr>
                </a:solidFill>
                <a:effectLst/>
                <a:uLnTx/>
                <a:uFillTx/>
                <a:latin typeface="Times New Roman"/>
                <a:ea typeface="黑体"/>
                <a:cs typeface="+mn-cs"/>
              </a:rPr>
              <a:t>The basic </a:t>
            </a:r>
            <a:r>
              <a:rPr kumimoji="0" lang="en-US" altLang="zh-CN" sz="1800" b="0" i="0" u="sng" strike="noStrike" kern="1200" cap="none" spc="0" normalizeH="0" baseline="0" noProof="0" dirty="0">
                <a:ln>
                  <a:noFill/>
                </a:ln>
                <a:solidFill>
                  <a:schemeClr val="bg1">
                    <a:lumMod val="65000"/>
                  </a:schemeClr>
                </a:solidFill>
                <a:effectLst/>
                <a:uLnTx/>
                <a:uFillTx/>
                <a:latin typeface="Times New Roman"/>
                <a:ea typeface="黑体"/>
                <a:cs typeface="+mn-cs"/>
              </a:rPr>
              <a:t>reason</a:t>
            </a:r>
            <a:r>
              <a:rPr kumimoji="0" lang="en-US" altLang="zh-CN" sz="2000" b="0" i="0" u="none" strike="noStrike" kern="1200" cap="none" spc="0" normalizeH="0" baseline="0" noProof="0" dirty="0">
                <a:ln>
                  <a:noFill/>
                </a:ln>
                <a:solidFill>
                  <a:schemeClr val="bg1">
                    <a:lumMod val="65000"/>
                  </a:schemeClr>
                </a:solidFill>
                <a:effectLst/>
                <a:uLnTx/>
                <a:uFillTx/>
                <a:latin typeface="Times New Roman"/>
                <a:ea typeface="黑体"/>
                <a:cs typeface="+mn-cs"/>
              </a:rPr>
              <a:t> for the difficulty in specifying software requirements </a:t>
            </a:r>
            <a:r>
              <a:rPr kumimoji="0" lang="en-US" altLang="zh-CN" sz="2000" b="0" i="0" u="sng" strike="noStrike" kern="1200" cap="none" spc="0" normalizeH="0" baseline="0" noProof="0" dirty="0">
                <a:ln>
                  <a:noFill/>
                </a:ln>
                <a:solidFill>
                  <a:schemeClr val="bg1">
                    <a:lumMod val="65000"/>
                  </a:schemeClr>
                </a:solidFill>
                <a:effectLst/>
                <a:uLnTx/>
                <a:uFillTx/>
                <a:latin typeface="Times New Roman"/>
                <a:ea typeface="黑体"/>
                <a:cs typeface="+mn-cs"/>
              </a:rPr>
              <a:t>comes from</a:t>
            </a:r>
            <a:r>
              <a:rPr kumimoji="0" lang="en-US" altLang="zh-CN" sz="2000" b="0" i="0" u="none" strike="noStrike" kern="1200" cap="none" spc="0" normalizeH="0" baseline="0" noProof="0" dirty="0">
                <a:ln>
                  <a:noFill/>
                </a:ln>
                <a:solidFill>
                  <a:schemeClr val="bg1">
                    <a:lumMod val="65000"/>
                  </a:schemeClr>
                </a:solidFill>
                <a:effectLst/>
                <a:uLnTx/>
                <a:uFillTx/>
                <a:latin typeface="Times New Roman"/>
                <a:ea typeface="黑体"/>
                <a:cs typeface="+mn-cs"/>
              </a:rPr>
              <a:t> </a:t>
            </a:r>
            <a:r>
              <a:rPr kumimoji="0" lang="en-US" altLang="zh-CN" sz="2000" b="0" i="0" u="sng" strike="noStrike" kern="1200" cap="none" spc="0" normalizeH="0" baseline="0" noProof="0" dirty="0">
                <a:ln>
                  <a:noFill/>
                </a:ln>
                <a:solidFill>
                  <a:schemeClr val="bg1">
                    <a:lumMod val="65000"/>
                  </a:schemeClr>
                </a:solidFill>
                <a:effectLst/>
                <a:uLnTx/>
                <a:uFillTx/>
                <a:latin typeface="Times New Roman"/>
                <a:ea typeface="黑体"/>
                <a:cs typeface="+mn-cs"/>
              </a:rPr>
              <a:t>the fact </a:t>
            </a:r>
            <a:r>
              <a:rPr kumimoji="0" lang="en-US" altLang="zh-CN" sz="2000" b="0" i="0" u="none" strike="noStrike" kern="1200" cap="none" spc="0" normalizeH="0" baseline="0" noProof="0" dirty="0">
                <a:ln>
                  <a:noFill/>
                </a:ln>
                <a:solidFill>
                  <a:schemeClr val="bg1">
                    <a:lumMod val="65000"/>
                  </a:schemeClr>
                </a:solidFill>
                <a:effectLst/>
                <a:uLnTx/>
                <a:uFillTx/>
                <a:latin typeface="Times New Roman"/>
                <a:ea typeface="黑体"/>
                <a:cs typeface="+mn-cs"/>
              </a:rPr>
              <a:t>that there are three interested parties – the client, the end users, and the software developer. The requirements document has to be such that the client and users can understand it easily and developers can use it as a basis for software development. Due to the diverse parties involved in software requirements specification, a communication gap exists. This make the task of requirements specification difficult.</a:t>
            </a:r>
          </a:p>
        </p:txBody>
      </p:sp>
      <p:sp>
        <p:nvSpPr>
          <p:cNvPr id="6" name="矩形 5"/>
          <p:cNvSpPr/>
          <p:nvPr/>
        </p:nvSpPr>
        <p:spPr>
          <a:xfrm>
            <a:off x="251520" y="4581128"/>
            <a:ext cx="8640960"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lgn="just"/>
            <a:r>
              <a:rPr lang="en-US" altLang="zh-CN" sz="2400" i="0" dirty="0" smtClean="0">
                <a:solidFill>
                  <a:srgbClr val="000000"/>
                </a:solidFill>
              </a:rPr>
              <a:t>validation vs. verification ?</a:t>
            </a:r>
            <a:endParaRPr kumimoji="0" lang="en-US" altLang="zh-CN" sz="2400" b="0" i="0" u="none" strike="noStrike" kern="1200" cap="none" spc="0" normalizeH="0" baseline="0" noProof="0" dirty="0" smtClean="0">
              <a:ln>
                <a:noFill/>
              </a:ln>
              <a:solidFill>
                <a:srgbClr val="000000"/>
              </a:solidFill>
              <a:effectLst/>
              <a:uLnTx/>
              <a:uFillTx/>
              <a:latin typeface="Times New Roman"/>
              <a:ea typeface="黑体"/>
              <a:cs typeface="+mn-cs"/>
            </a:endParaRPr>
          </a:p>
        </p:txBody>
      </p:sp>
      <p:sp>
        <p:nvSpPr>
          <p:cNvPr id="7" name="矩形 6"/>
          <p:cNvSpPr/>
          <p:nvPr/>
        </p:nvSpPr>
        <p:spPr>
          <a:xfrm>
            <a:off x="251520" y="3933056"/>
            <a:ext cx="8640960"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a:ea typeface="黑体"/>
                <a:cs typeface="+mn-cs"/>
              </a:rPr>
              <a:t>captures the </a:t>
            </a:r>
            <a:r>
              <a:rPr kumimoji="0" lang="en-US" altLang="zh-CN" sz="2400" b="0" i="0" u="none" strike="noStrike" kern="1200" cap="none" spc="0" normalizeH="0" baseline="0" noProof="0" dirty="0" smtClean="0">
                <a:ln>
                  <a:noFill/>
                </a:ln>
                <a:solidFill>
                  <a:srgbClr val="000000"/>
                </a:solidFill>
                <a:effectLst/>
                <a:uLnTx/>
                <a:uFillTx/>
                <a:latin typeface="Times New Roman"/>
                <a:ea typeface="黑体"/>
                <a:cs typeface="+mn-cs"/>
              </a:rPr>
              <a:t>client‘s requirements</a:t>
            </a:r>
            <a:r>
              <a:rPr kumimoji="0" lang="zh-CN" altLang="en-US" sz="2400" b="0" i="0" u="none" strike="noStrike" kern="1200" cap="none" spc="0" normalizeH="0" baseline="0" noProof="0" dirty="0">
                <a:ln>
                  <a:noFill/>
                </a:ln>
                <a:solidFill>
                  <a:srgbClr val="000000"/>
                </a:solidFill>
                <a:effectLst/>
                <a:uLnTx/>
                <a:uFillTx/>
                <a:latin typeface="Times New Roman"/>
                <a:ea typeface="黑体"/>
                <a:cs typeface="+mn-cs"/>
              </a:rPr>
              <a:t>：获得客户的需求</a:t>
            </a:r>
          </a:p>
        </p:txBody>
      </p:sp>
    </p:spTree>
    <p:extLst>
      <p:ext uri="{BB962C8B-B14F-4D97-AF65-F5344CB8AC3E}">
        <p14:creationId xmlns:p14="http://schemas.microsoft.com/office/powerpoint/2010/main" val="317476600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1</a:t>
            </a:r>
            <a:r>
              <a:rPr lang="en-US" altLang="zh-CN" baseline="30000" dirty="0" smtClean="0">
                <a:solidFill>
                  <a:srgbClr val="FF0000"/>
                </a:solidFill>
              </a:rPr>
              <a:t>st</a:t>
            </a:r>
            <a:r>
              <a:rPr lang="en-US" altLang="zh-CN" dirty="0" smtClean="0"/>
              <a:t> 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矩形 5"/>
          <p:cNvSpPr/>
          <p:nvPr/>
        </p:nvSpPr>
        <p:spPr>
          <a:xfrm>
            <a:off x="1331640" y="692696"/>
            <a:ext cx="5904656" cy="461665"/>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srgbClr val="000000"/>
                </a:solidFill>
                <a:effectLst/>
                <a:uLnTx/>
                <a:uFillTx/>
                <a:latin typeface="Times New Roman"/>
                <a:ea typeface="黑体"/>
                <a:cs typeface="+mn-cs"/>
              </a:rPr>
              <a:t>Difference between</a:t>
            </a:r>
            <a:r>
              <a:rPr kumimoji="0" lang="en-US" altLang="zh-CN" sz="2400" b="0" i="0" u="none" strike="noStrike" kern="1200" cap="none" spc="0" normalizeH="0" noProof="0" dirty="0" smtClean="0">
                <a:ln>
                  <a:noFill/>
                </a:ln>
                <a:solidFill>
                  <a:srgbClr val="000000"/>
                </a:solidFill>
                <a:effectLst/>
                <a:uLnTx/>
                <a:uFillTx/>
                <a:latin typeface="Times New Roman"/>
                <a:ea typeface="黑体"/>
                <a:cs typeface="+mn-cs"/>
              </a:rPr>
              <a:t> validation and </a:t>
            </a:r>
            <a:r>
              <a:rPr kumimoji="0" lang="en-US" altLang="zh-CN" sz="2400" b="0" i="0" u="none" strike="noStrike" kern="1200" cap="none" spc="0" normalizeH="0" baseline="0" noProof="0" dirty="0" smtClean="0">
                <a:ln>
                  <a:noFill/>
                </a:ln>
                <a:solidFill>
                  <a:srgbClr val="000000"/>
                </a:solidFill>
                <a:effectLst/>
                <a:uLnTx/>
                <a:uFillTx/>
                <a:latin typeface="Times New Roman"/>
                <a:ea typeface="黑体"/>
                <a:cs typeface="+mn-cs"/>
              </a:rPr>
              <a:t>verification</a:t>
            </a:r>
          </a:p>
        </p:txBody>
      </p:sp>
      <p:pic>
        <p:nvPicPr>
          <p:cNvPr id="2" name="图片 1"/>
          <p:cNvPicPr>
            <a:picLocks noChangeAspect="1"/>
          </p:cNvPicPr>
          <p:nvPr/>
        </p:nvPicPr>
        <p:blipFill>
          <a:blip r:embed="rId2"/>
          <a:stretch>
            <a:fillRect/>
          </a:stretch>
        </p:blipFill>
        <p:spPr>
          <a:xfrm>
            <a:off x="676748" y="1268760"/>
            <a:ext cx="7711676" cy="5428749"/>
          </a:xfrm>
          <a:prstGeom prst="rect">
            <a:avLst/>
          </a:prstGeom>
          <a:ln>
            <a:solidFill>
              <a:schemeClr val="bg2"/>
            </a:solidFill>
          </a:ln>
        </p:spPr>
      </p:pic>
      <p:sp>
        <p:nvSpPr>
          <p:cNvPr id="8" name="矩形 7"/>
          <p:cNvSpPr/>
          <p:nvPr/>
        </p:nvSpPr>
        <p:spPr>
          <a:xfrm>
            <a:off x="1972892" y="4365104"/>
            <a:ext cx="2239068" cy="430887"/>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lang="zh-CN" altLang="en-US" sz="1100" i="0" dirty="0" smtClean="0">
                <a:solidFill>
                  <a:srgbClr val="000000"/>
                </a:solidFill>
                <a:latin typeface="Times New Roman"/>
                <a:ea typeface="黑体"/>
              </a:rPr>
              <a:t>核实</a:t>
            </a:r>
            <a:r>
              <a:rPr lang="en-US" altLang="zh-CN" sz="1100" i="0" dirty="0" smtClean="0">
                <a:solidFill>
                  <a:srgbClr val="000000"/>
                </a:solidFill>
                <a:latin typeface="Times New Roman"/>
                <a:ea typeface="黑体"/>
              </a:rPr>
              <a:t>/</a:t>
            </a:r>
            <a:r>
              <a:rPr lang="zh-CN" altLang="en-US" sz="1100" i="0" dirty="0" smtClean="0">
                <a:solidFill>
                  <a:srgbClr val="000000"/>
                </a:solidFill>
                <a:latin typeface="Times New Roman"/>
                <a:ea typeface="黑体"/>
              </a:rPr>
              <a:t>检查过程的正确性（按需求和设计说明书中的要求执行）</a:t>
            </a:r>
            <a:endParaRPr kumimoji="0" lang="en-US" altLang="zh-CN" sz="1100" b="0" i="0" u="none" strike="noStrike" kern="1200" cap="none" spc="0" normalizeH="0" baseline="0" noProof="0" dirty="0" smtClean="0">
              <a:ln>
                <a:noFill/>
              </a:ln>
              <a:solidFill>
                <a:srgbClr val="000000"/>
              </a:solidFill>
              <a:effectLst/>
              <a:uLnTx/>
              <a:uFillTx/>
              <a:latin typeface="Times New Roman"/>
              <a:ea typeface="黑体"/>
            </a:endParaRPr>
          </a:p>
        </p:txBody>
      </p:sp>
      <p:sp>
        <p:nvSpPr>
          <p:cNvPr id="9" name="矩形 8"/>
          <p:cNvSpPr/>
          <p:nvPr/>
        </p:nvSpPr>
        <p:spPr>
          <a:xfrm>
            <a:off x="6804248" y="4509120"/>
            <a:ext cx="1584176" cy="400110"/>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lang="zh-CN" altLang="en-US" sz="1000" i="0" dirty="0" smtClean="0">
                <a:solidFill>
                  <a:srgbClr val="000000"/>
                </a:solidFill>
                <a:latin typeface="Times New Roman"/>
                <a:ea typeface="黑体"/>
              </a:rPr>
              <a:t>核实</a:t>
            </a:r>
            <a:r>
              <a:rPr lang="en-US" altLang="zh-CN" sz="1000" i="0" dirty="0" smtClean="0">
                <a:solidFill>
                  <a:srgbClr val="000000"/>
                </a:solidFill>
                <a:latin typeface="Times New Roman"/>
                <a:ea typeface="黑体"/>
              </a:rPr>
              <a:t>/</a:t>
            </a:r>
            <a:r>
              <a:rPr lang="zh-CN" altLang="en-US" sz="1000" i="0" dirty="0" smtClean="0">
                <a:solidFill>
                  <a:srgbClr val="000000"/>
                </a:solidFill>
                <a:latin typeface="Times New Roman"/>
                <a:ea typeface="黑体"/>
              </a:rPr>
              <a:t>确认结果的正确性（产品符合客户的需求）</a:t>
            </a:r>
            <a:endParaRPr kumimoji="0" lang="en-US" altLang="zh-CN" sz="1000" b="0" i="0" u="none" strike="noStrike" kern="1200" cap="none" spc="0" normalizeH="0" baseline="0" noProof="0" dirty="0" smtClean="0">
              <a:ln>
                <a:noFill/>
              </a:ln>
              <a:solidFill>
                <a:srgbClr val="000000"/>
              </a:solidFill>
              <a:effectLst/>
              <a:uLnTx/>
              <a:uFillTx/>
              <a:latin typeface="Times New Roman"/>
              <a:ea typeface="黑体"/>
            </a:endParaRPr>
          </a:p>
        </p:txBody>
      </p:sp>
      <p:cxnSp>
        <p:nvCxnSpPr>
          <p:cNvPr id="11" name="直接连接符 10"/>
          <p:cNvCxnSpPr/>
          <p:nvPr/>
        </p:nvCxnSpPr>
        <p:spPr bwMode="auto">
          <a:xfrm>
            <a:off x="1835696" y="5157192"/>
            <a:ext cx="2736304" cy="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3" name="直接连接符 12"/>
          <p:cNvCxnSpPr/>
          <p:nvPr/>
        </p:nvCxnSpPr>
        <p:spPr bwMode="auto">
          <a:xfrm>
            <a:off x="5148064" y="5161137"/>
            <a:ext cx="2736304" cy="0"/>
          </a:xfrm>
          <a:prstGeom prst="line">
            <a:avLst/>
          </a:prstGeom>
          <a:solidFill>
            <a:schemeClr val="accent1"/>
          </a:soli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41823303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1</a:t>
            </a:r>
            <a:r>
              <a:rPr lang="en-US" altLang="zh-CN" baseline="30000" dirty="0" smtClean="0">
                <a:solidFill>
                  <a:srgbClr val="FF0000"/>
                </a:solidFill>
              </a:rPr>
              <a:t>st</a:t>
            </a:r>
            <a:r>
              <a:rPr lang="en-US" altLang="zh-CN" dirty="0" smtClean="0"/>
              <a:t> paragraph</a:t>
            </a:r>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13</a:t>
            </a:fld>
            <a:endParaRPr lang="en-US" altLang="zh-CN"/>
          </a:p>
        </p:txBody>
      </p:sp>
      <p:sp>
        <p:nvSpPr>
          <p:cNvPr id="5" name="矩形 4"/>
          <p:cNvSpPr/>
          <p:nvPr/>
        </p:nvSpPr>
        <p:spPr>
          <a:xfrm>
            <a:off x="251520" y="764704"/>
            <a:ext cx="8640960" cy="45243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400" i="0" dirty="0" smtClean="0">
                <a:solidFill>
                  <a:srgbClr val="000000"/>
                </a:solidFill>
              </a:rPr>
              <a:t>      </a:t>
            </a:r>
            <a:r>
              <a:rPr lang="en-US" altLang="zh-CN" sz="2400" i="0" dirty="0" smtClean="0">
                <a:solidFill>
                  <a:schemeClr val="bg1">
                    <a:lumMod val="65000"/>
                  </a:schemeClr>
                </a:solidFill>
              </a:rPr>
              <a:t>The </a:t>
            </a:r>
            <a:r>
              <a:rPr lang="en-US" altLang="zh-CN" sz="2400" i="0" dirty="0">
                <a:solidFill>
                  <a:schemeClr val="bg1">
                    <a:lumMod val="65000"/>
                  </a:schemeClr>
                </a:solidFill>
              </a:rPr>
              <a:t>main goal of the requirements phase is to produce the software requirements specification (SRS), which accurately captures the client's requirements and which forms the basis of software development and validation [ˌ</a:t>
            </a:r>
            <a:r>
              <a:rPr lang="en-US" altLang="zh-CN" sz="2400" i="0" dirty="0" err="1">
                <a:solidFill>
                  <a:schemeClr val="bg1">
                    <a:lumMod val="65000"/>
                  </a:schemeClr>
                </a:solidFill>
              </a:rPr>
              <a:t>vælɪˈdeɪʃən</a:t>
            </a:r>
            <a:r>
              <a:rPr lang="en-US" altLang="zh-CN" sz="2400" i="0" dirty="0" smtClean="0">
                <a:solidFill>
                  <a:schemeClr val="bg1">
                    <a:lumMod val="65000"/>
                  </a:schemeClr>
                </a:solidFill>
              </a:rPr>
              <a:t>]. </a:t>
            </a:r>
            <a:r>
              <a:rPr lang="en-US" altLang="zh-CN" sz="2400" b="1" i="0" dirty="0">
                <a:solidFill>
                  <a:srgbClr val="000000"/>
                </a:solidFill>
              </a:rPr>
              <a:t>The basic </a:t>
            </a:r>
            <a:r>
              <a:rPr lang="en-US" altLang="zh-CN" sz="2400" b="1" i="0" u="sng" dirty="0">
                <a:solidFill>
                  <a:srgbClr val="000000"/>
                </a:solidFill>
              </a:rPr>
              <a:t>reason</a:t>
            </a:r>
            <a:r>
              <a:rPr lang="en-US" altLang="zh-CN" sz="2400" b="1" i="0" dirty="0">
                <a:solidFill>
                  <a:srgbClr val="000000"/>
                </a:solidFill>
              </a:rPr>
              <a:t> for the difficulty in specifying software requirements </a:t>
            </a:r>
            <a:r>
              <a:rPr lang="en-US" altLang="zh-CN" sz="2400" b="1" i="0" u="sng" dirty="0">
                <a:solidFill>
                  <a:srgbClr val="000000"/>
                </a:solidFill>
              </a:rPr>
              <a:t>comes from</a:t>
            </a:r>
            <a:r>
              <a:rPr lang="en-US" altLang="zh-CN" sz="2400" b="1" i="0" dirty="0">
                <a:solidFill>
                  <a:srgbClr val="000000"/>
                </a:solidFill>
              </a:rPr>
              <a:t> </a:t>
            </a:r>
            <a:r>
              <a:rPr lang="en-US" altLang="zh-CN" sz="2400" b="1" i="0" u="sng" dirty="0">
                <a:solidFill>
                  <a:srgbClr val="000000"/>
                </a:solidFill>
              </a:rPr>
              <a:t>the fact </a:t>
            </a:r>
            <a:r>
              <a:rPr lang="en-US" altLang="zh-CN" sz="2400" b="1" i="0" dirty="0">
                <a:solidFill>
                  <a:srgbClr val="000000"/>
                </a:solidFill>
              </a:rPr>
              <a:t>that there are three interested parties – the client, the end users, and the software developer. The requirements document has to </a:t>
            </a:r>
            <a:r>
              <a:rPr lang="en-US" altLang="zh-CN" sz="2400" b="1" i="0" dirty="0">
                <a:solidFill>
                  <a:srgbClr val="FF0000"/>
                </a:solidFill>
              </a:rPr>
              <a:t>be such that </a:t>
            </a:r>
            <a:r>
              <a:rPr lang="en-US" altLang="zh-CN" sz="2400" b="1" i="0" dirty="0">
                <a:solidFill>
                  <a:srgbClr val="000000"/>
                </a:solidFill>
              </a:rPr>
              <a:t>the client and users can understand it easily and developers can use it as a basis for software development. </a:t>
            </a:r>
            <a:r>
              <a:rPr lang="en-US" altLang="zh-CN" sz="2400" b="1" i="0" dirty="0">
                <a:solidFill>
                  <a:srgbClr val="FF0000"/>
                </a:solidFill>
              </a:rPr>
              <a:t>Due to </a:t>
            </a:r>
            <a:r>
              <a:rPr lang="en-US" altLang="zh-CN" sz="2400" b="1" i="0" dirty="0">
                <a:solidFill>
                  <a:srgbClr val="000000"/>
                </a:solidFill>
              </a:rPr>
              <a:t>the diverse parties involved in software requirements specification, a communication gap exists. This make the task of requirements specification difficult.</a:t>
            </a:r>
            <a:endParaRPr kumimoji="0" lang="en-US" altLang="zh-CN" sz="2400" b="1" i="0" u="none" strike="noStrike" kern="1200" cap="none" spc="0" normalizeH="0" baseline="0" noProof="0" dirty="0">
              <a:ln>
                <a:noFill/>
              </a:ln>
              <a:solidFill>
                <a:srgbClr val="000000"/>
              </a:solidFill>
              <a:effectLst/>
              <a:uLnTx/>
              <a:uFillTx/>
              <a:latin typeface="Times New Roman"/>
              <a:ea typeface="黑体"/>
            </a:endParaRPr>
          </a:p>
        </p:txBody>
      </p:sp>
    </p:spTree>
    <p:extLst>
      <p:ext uri="{BB962C8B-B14F-4D97-AF65-F5344CB8AC3E}">
        <p14:creationId xmlns:p14="http://schemas.microsoft.com/office/powerpoint/2010/main" val="288043264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2</a:t>
            </a:r>
            <a:r>
              <a:rPr lang="en-US" altLang="zh-CN" baseline="30000" dirty="0" smtClean="0">
                <a:solidFill>
                  <a:srgbClr val="FF0000"/>
                </a:solidFill>
              </a:rPr>
              <a:t>nd</a:t>
            </a:r>
            <a:r>
              <a:rPr lang="en-US" altLang="zh-CN" dirty="0" smtClean="0"/>
              <a:t> 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579152"/>
            <a:ext cx="8640960" cy="34163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400" i="0" dirty="0" smtClean="0">
                <a:solidFill>
                  <a:srgbClr val="000000"/>
                </a:solidFill>
              </a:rPr>
              <a:t>     There </a:t>
            </a:r>
            <a:r>
              <a:rPr lang="en-US" altLang="zh-CN" sz="2400" i="0" dirty="0">
                <a:solidFill>
                  <a:srgbClr val="000000"/>
                </a:solidFill>
              </a:rPr>
              <a:t>are three basic activities in the requirements phase. The </a:t>
            </a:r>
            <a:r>
              <a:rPr lang="en-US" altLang="zh-CN" sz="2400" i="0" dirty="0">
                <a:solidFill>
                  <a:srgbClr val="FF0000"/>
                </a:solidFill>
              </a:rPr>
              <a:t>first</a:t>
            </a:r>
            <a:r>
              <a:rPr lang="en-US" altLang="zh-CN" sz="2400" i="0" dirty="0">
                <a:solidFill>
                  <a:srgbClr val="000000"/>
                </a:solidFill>
              </a:rPr>
              <a:t> is problem or </a:t>
            </a:r>
            <a:r>
              <a:rPr lang="en-US" altLang="zh-CN" sz="2400" i="0" dirty="0" smtClean="0">
                <a:solidFill>
                  <a:srgbClr val="000000"/>
                </a:solidFill>
              </a:rPr>
              <a:t>requirement </a:t>
            </a:r>
            <a:r>
              <a:rPr lang="en-US" altLang="zh-CN" sz="2400" i="0" dirty="0">
                <a:solidFill>
                  <a:srgbClr val="FF0000"/>
                </a:solidFill>
              </a:rPr>
              <a:t>analysis</a:t>
            </a:r>
            <a:r>
              <a:rPr lang="en-US" altLang="zh-CN" sz="2400" i="0" dirty="0">
                <a:solidFill>
                  <a:srgbClr val="000000"/>
                </a:solidFill>
              </a:rPr>
              <a:t>. The goal of this activity is to understand such different aspects as the requirements of the problem, its context, and how it fits within the client's organization. The </a:t>
            </a:r>
            <a:r>
              <a:rPr lang="en-US" altLang="zh-CN" sz="2400" i="0" dirty="0">
                <a:solidFill>
                  <a:srgbClr val="FF0000"/>
                </a:solidFill>
              </a:rPr>
              <a:t>second</a:t>
            </a:r>
            <a:r>
              <a:rPr lang="en-US" altLang="zh-CN" sz="2400" i="0" dirty="0">
                <a:solidFill>
                  <a:srgbClr val="000000"/>
                </a:solidFill>
              </a:rPr>
              <a:t> activity is requirements </a:t>
            </a:r>
            <a:r>
              <a:rPr lang="en-US" altLang="zh-CN" sz="2400" i="0" dirty="0">
                <a:solidFill>
                  <a:srgbClr val="FF0000"/>
                </a:solidFill>
              </a:rPr>
              <a:t>specification</a:t>
            </a:r>
            <a:r>
              <a:rPr lang="en-US" altLang="zh-CN" sz="2400" i="0" dirty="0">
                <a:solidFill>
                  <a:srgbClr val="000000"/>
                </a:solidFill>
              </a:rPr>
              <a:t>, during which the understood problem is specified or written, </a:t>
            </a:r>
            <a:r>
              <a:rPr lang="en-US" altLang="zh-CN" sz="2400" i="0" u="sng" dirty="0">
                <a:solidFill>
                  <a:srgbClr val="FF0000"/>
                </a:solidFill>
              </a:rPr>
              <a:t>producing the SRS</a:t>
            </a:r>
            <a:r>
              <a:rPr lang="en-US" altLang="zh-CN" sz="2400" i="0" dirty="0">
                <a:solidFill>
                  <a:srgbClr val="000000"/>
                </a:solidFill>
              </a:rPr>
              <a:t>. And the </a:t>
            </a:r>
            <a:r>
              <a:rPr lang="en-US" altLang="zh-CN" sz="2400" i="0" dirty="0">
                <a:solidFill>
                  <a:srgbClr val="FF0000"/>
                </a:solidFill>
              </a:rPr>
              <a:t>third</a:t>
            </a:r>
            <a:r>
              <a:rPr lang="en-US" altLang="zh-CN" sz="2400" i="0" dirty="0">
                <a:solidFill>
                  <a:srgbClr val="000000"/>
                </a:solidFill>
              </a:rPr>
              <a:t> activity is requirements </a:t>
            </a:r>
            <a:r>
              <a:rPr lang="en-US" altLang="zh-CN" sz="2400" i="0" dirty="0">
                <a:solidFill>
                  <a:srgbClr val="FF0000"/>
                </a:solidFill>
              </a:rPr>
              <a:t>validation</a:t>
            </a:r>
            <a:r>
              <a:rPr lang="en-US" altLang="zh-CN" sz="2400" i="0" dirty="0">
                <a:solidFill>
                  <a:srgbClr val="000000"/>
                </a:solidFill>
              </a:rPr>
              <a:t>, which is done to ensure that the requirements specified in the SRS are indeed what we were desired.</a:t>
            </a:r>
            <a:endParaRPr kumimoji="0" lang="en-US" altLang="zh-CN" sz="2400" b="0" i="0" u="none" strike="noStrike" kern="1200" cap="none" spc="0" normalizeH="0" baseline="0" noProof="0" dirty="0">
              <a:ln>
                <a:noFill/>
              </a:ln>
              <a:solidFill>
                <a:srgbClr val="000000"/>
              </a:solidFill>
              <a:effectLst/>
              <a:uLnTx/>
              <a:uFillTx/>
              <a:latin typeface="Times New Roman"/>
              <a:ea typeface="黑体"/>
            </a:endParaRPr>
          </a:p>
        </p:txBody>
      </p:sp>
      <p:sp>
        <p:nvSpPr>
          <p:cNvPr id="6" name="矩形 5"/>
          <p:cNvSpPr/>
          <p:nvPr/>
        </p:nvSpPr>
        <p:spPr>
          <a:xfrm>
            <a:off x="251520" y="5038144"/>
            <a:ext cx="8640960" cy="163121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lgn="just"/>
            <a:r>
              <a:rPr lang="en-US" altLang="zh-CN" sz="2000" i="0" u="sng" dirty="0">
                <a:solidFill>
                  <a:srgbClr val="FF0000"/>
                </a:solidFill>
              </a:rPr>
              <a:t>producing the </a:t>
            </a:r>
            <a:r>
              <a:rPr lang="en-US" altLang="zh-CN" sz="2000" i="0" u="sng" dirty="0" smtClean="0">
                <a:solidFill>
                  <a:srgbClr val="FF0000"/>
                </a:solidFill>
              </a:rPr>
              <a:t>SRS</a:t>
            </a:r>
            <a:r>
              <a:rPr lang="en-US" altLang="zh-CN" sz="2000" i="0" dirty="0" smtClean="0">
                <a:solidFill>
                  <a:srgbClr val="000000"/>
                </a:solidFill>
              </a:rPr>
              <a:t>: </a:t>
            </a:r>
            <a:r>
              <a:rPr lang="zh-CN" altLang="en-US" sz="2000" i="0" dirty="0" smtClean="0">
                <a:solidFill>
                  <a:srgbClr val="000000"/>
                </a:solidFill>
              </a:rPr>
              <a:t>分词短语作状语，表示行为的方式与结果、伴随动作，或对谓语进行补充说明。</a:t>
            </a:r>
            <a:endParaRPr lang="en-US" altLang="zh-CN" sz="2000" i="0" dirty="0" smtClean="0">
              <a:solidFill>
                <a:srgbClr val="000000"/>
              </a:solidFill>
            </a:endParaRPr>
          </a:p>
          <a:p>
            <a:pPr lvl="0" algn="just"/>
            <a:r>
              <a:rPr kumimoji="0" lang="en-US" altLang="zh-CN" sz="2000" b="0" i="0" u="none" strike="noStrike" kern="1200" cap="none" spc="0" normalizeH="0" baseline="0" noProof="0" dirty="0" smtClean="0">
                <a:ln>
                  <a:noFill/>
                </a:ln>
                <a:solidFill>
                  <a:srgbClr val="000000"/>
                </a:solidFill>
                <a:effectLst/>
                <a:uLnTx/>
                <a:uFillTx/>
                <a:latin typeface="Times New Roman"/>
                <a:ea typeface="黑体"/>
              </a:rPr>
              <a:t>An object in motion may strike other ones,</a:t>
            </a:r>
            <a:r>
              <a:rPr kumimoji="0" lang="en-US" altLang="zh-CN" sz="2000" b="0" i="0" u="none" strike="noStrike" kern="1200" cap="none" spc="0" normalizeH="0" noProof="0" dirty="0" smtClean="0">
                <a:ln>
                  <a:noFill/>
                </a:ln>
                <a:solidFill>
                  <a:srgbClr val="000000"/>
                </a:solidFill>
                <a:effectLst/>
                <a:uLnTx/>
                <a:uFillTx/>
                <a:latin typeface="Times New Roman"/>
                <a:ea typeface="黑体"/>
              </a:rPr>
              <a:t> </a:t>
            </a:r>
            <a:r>
              <a:rPr kumimoji="0" lang="en-US" altLang="zh-CN" sz="2000" b="0" i="0" u="sng" strike="noStrike" kern="1200" cap="none" spc="0" normalizeH="0" noProof="0" dirty="0" smtClean="0">
                <a:ln>
                  <a:noFill/>
                </a:ln>
                <a:solidFill>
                  <a:srgbClr val="000000"/>
                </a:solidFill>
                <a:effectLst/>
                <a:uLnTx/>
                <a:uFillTx/>
                <a:latin typeface="Times New Roman"/>
                <a:ea typeface="黑体"/>
              </a:rPr>
              <a:t>exerting forces on them and moving them</a:t>
            </a:r>
            <a:r>
              <a:rPr kumimoji="0" lang="en-US" altLang="zh-CN" sz="2000" b="0" i="0" u="none" strike="noStrike" kern="1200" cap="none" spc="0" normalizeH="0" noProof="0" dirty="0" smtClean="0">
                <a:ln>
                  <a:noFill/>
                </a:ln>
                <a:solidFill>
                  <a:srgbClr val="000000"/>
                </a:solidFill>
                <a:effectLst/>
                <a:uLnTx/>
                <a:uFillTx/>
                <a:latin typeface="Times New Roman"/>
                <a:ea typeface="黑体"/>
              </a:rPr>
              <a:t>.</a:t>
            </a:r>
          </a:p>
          <a:p>
            <a:pPr lvl="0" algn="just"/>
            <a:r>
              <a:rPr lang="zh-CN" altLang="en-US" sz="2000" i="0" baseline="0" dirty="0">
                <a:solidFill>
                  <a:srgbClr val="000000"/>
                </a:solidFill>
                <a:latin typeface="Times New Roman"/>
                <a:ea typeface="黑体"/>
              </a:rPr>
              <a:t>运动</a:t>
            </a:r>
            <a:r>
              <a:rPr lang="zh-CN" altLang="en-US" sz="2000" i="0" baseline="0" dirty="0" smtClean="0">
                <a:solidFill>
                  <a:srgbClr val="000000"/>
                </a:solidFill>
                <a:latin typeface="Times New Roman"/>
                <a:ea typeface="黑体"/>
              </a:rPr>
              <a:t>着的物体会碰撞其它物体，从而对它们施力并使其运动。</a:t>
            </a:r>
            <a:endParaRPr kumimoji="0" lang="zh-CN" altLang="en-US" sz="2000" b="0" i="0" u="none" strike="noStrike" kern="1200" cap="none" spc="0" normalizeH="0" baseline="0" noProof="0" dirty="0">
              <a:ln>
                <a:noFill/>
              </a:ln>
              <a:solidFill>
                <a:srgbClr val="000000"/>
              </a:solidFill>
              <a:effectLst/>
              <a:uLnTx/>
              <a:uFillTx/>
              <a:latin typeface="Times New Roman"/>
              <a:ea typeface="黑体"/>
            </a:endParaRPr>
          </a:p>
        </p:txBody>
      </p:sp>
      <p:sp>
        <p:nvSpPr>
          <p:cNvPr id="7" name="矩形 6"/>
          <p:cNvSpPr/>
          <p:nvPr/>
        </p:nvSpPr>
        <p:spPr>
          <a:xfrm>
            <a:off x="251520" y="4161274"/>
            <a:ext cx="8640960"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lgn="just"/>
            <a:r>
              <a:rPr lang="en-US" altLang="zh-CN" sz="2000" i="0" dirty="0">
                <a:solidFill>
                  <a:srgbClr val="000000"/>
                </a:solidFill>
              </a:rPr>
              <a:t>Three activities in the requirement </a:t>
            </a:r>
            <a:r>
              <a:rPr lang="en-US" altLang="zh-CN" sz="2000" i="0" dirty="0" smtClean="0">
                <a:solidFill>
                  <a:srgbClr val="000000"/>
                </a:solidFill>
              </a:rPr>
              <a:t>phase: 1) Requirement </a:t>
            </a:r>
            <a:r>
              <a:rPr lang="en-US" altLang="zh-CN" sz="2000" i="0" dirty="0">
                <a:solidFill>
                  <a:srgbClr val="000000"/>
                </a:solidFill>
              </a:rPr>
              <a:t>analysis </a:t>
            </a:r>
            <a:r>
              <a:rPr lang="zh-CN" altLang="en-US" sz="2000" i="0" dirty="0" smtClean="0">
                <a:solidFill>
                  <a:srgbClr val="000000"/>
                </a:solidFill>
              </a:rPr>
              <a:t>需求分析；</a:t>
            </a:r>
            <a:endParaRPr lang="zh-CN" altLang="en-US" sz="2000" i="0" dirty="0">
              <a:solidFill>
                <a:srgbClr val="000000"/>
              </a:solidFill>
            </a:endParaRPr>
          </a:p>
          <a:p>
            <a:pPr lvl="0" algn="just"/>
            <a:r>
              <a:rPr lang="en-US" altLang="zh-CN" sz="2000" i="0" dirty="0" smtClean="0">
                <a:solidFill>
                  <a:srgbClr val="000000"/>
                </a:solidFill>
              </a:rPr>
              <a:t>2) Requirement </a:t>
            </a:r>
            <a:r>
              <a:rPr lang="en-US" altLang="zh-CN" sz="2000" i="0" dirty="0">
                <a:solidFill>
                  <a:srgbClr val="000000"/>
                </a:solidFill>
              </a:rPr>
              <a:t>specification </a:t>
            </a:r>
            <a:r>
              <a:rPr lang="zh-CN" altLang="en-US" sz="2000" i="0" dirty="0">
                <a:solidFill>
                  <a:srgbClr val="000000"/>
                </a:solidFill>
              </a:rPr>
              <a:t>需求</a:t>
            </a:r>
            <a:r>
              <a:rPr lang="zh-CN" altLang="en-US" sz="2000" i="0" dirty="0" smtClean="0">
                <a:solidFill>
                  <a:srgbClr val="000000"/>
                </a:solidFill>
              </a:rPr>
              <a:t>说明； </a:t>
            </a:r>
            <a:r>
              <a:rPr lang="en-US" altLang="zh-CN" sz="2000" i="0" dirty="0" smtClean="0">
                <a:solidFill>
                  <a:srgbClr val="000000"/>
                </a:solidFill>
              </a:rPr>
              <a:t>3) Requirement </a:t>
            </a:r>
            <a:r>
              <a:rPr lang="en-US" altLang="zh-CN" sz="2000" i="0" dirty="0">
                <a:solidFill>
                  <a:srgbClr val="000000"/>
                </a:solidFill>
              </a:rPr>
              <a:t>validation </a:t>
            </a:r>
            <a:r>
              <a:rPr lang="zh-CN" altLang="en-US" sz="2000" i="0" dirty="0">
                <a:solidFill>
                  <a:srgbClr val="000000"/>
                </a:solidFill>
              </a:rPr>
              <a:t>需求确认</a:t>
            </a:r>
          </a:p>
        </p:txBody>
      </p:sp>
    </p:spTree>
    <p:extLst>
      <p:ext uri="{BB962C8B-B14F-4D97-AF65-F5344CB8AC3E}">
        <p14:creationId xmlns:p14="http://schemas.microsoft.com/office/powerpoint/2010/main" val="265319414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3</a:t>
            </a:r>
            <a:r>
              <a:rPr lang="en-US" altLang="zh-CN" baseline="30000" dirty="0" smtClean="0">
                <a:solidFill>
                  <a:srgbClr val="FF0000"/>
                </a:solidFill>
              </a:rPr>
              <a:t>rd</a:t>
            </a:r>
            <a:r>
              <a:rPr lang="en-US" altLang="zh-CN" dirty="0" smtClean="0"/>
              <a:t> 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579152"/>
            <a:ext cx="8640960" cy="378565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400" i="0" dirty="0" smtClean="0">
                <a:solidFill>
                  <a:srgbClr val="000000"/>
                </a:solidFill>
              </a:rPr>
              <a:t>    There </a:t>
            </a:r>
            <a:r>
              <a:rPr lang="en-US" altLang="zh-CN" sz="2400" i="0" dirty="0">
                <a:solidFill>
                  <a:srgbClr val="000000"/>
                </a:solidFill>
              </a:rPr>
              <a:t>are </a:t>
            </a:r>
            <a:r>
              <a:rPr lang="en-US" altLang="zh-CN" sz="2400" i="0" dirty="0">
                <a:solidFill>
                  <a:srgbClr val="FF0000"/>
                </a:solidFill>
              </a:rPr>
              <a:t>three main approaches</a:t>
            </a:r>
            <a:r>
              <a:rPr lang="en-US" altLang="zh-CN" sz="2400" i="0" dirty="0">
                <a:solidFill>
                  <a:srgbClr val="000000"/>
                </a:solidFill>
              </a:rPr>
              <a:t> to analyze. </a:t>
            </a:r>
            <a:r>
              <a:rPr lang="en-US" altLang="zh-CN" sz="2400" i="0" dirty="0">
                <a:solidFill>
                  <a:srgbClr val="FF0000"/>
                </a:solidFill>
              </a:rPr>
              <a:t>Unstructured</a:t>
            </a:r>
            <a:r>
              <a:rPr lang="en-US" altLang="zh-CN" sz="2400" i="0" dirty="0">
                <a:solidFill>
                  <a:srgbClr val="000000"/>
                </a:solidFill>
              </a:rPr>
              <a:t> approaches </a:t>
            </a:r>
            <a:r>
              <a:rPr lang="en-US" altLang="zh-CN" sz="2400" i="0" dirty="0">
                <a:solidFill>
                  <a:srgbClr val="FF0000"/>
                </a:solidFill>
              </a:rPr>
              <a:t>rely on </a:t>
            </a:r>
            <a:r>
              <a:rPr lang="en-US" altLang="zh-CN" sz="2400" i="0" dirty="0">
                <a:solidFill>
                  <a:srgbClr val="000000"/>
                </a:solidFill>
              </a:rPr>
              <a:t>interaction between the analyst, customer, and user to reveal all the requirements (which are then documented). The second is the </a:t>
            </a:r>
            <a:r>
              <a:rPr lang="en-US" altLang="zh-CN" sz="2400" i="0" dirty="0">
                <a:solidFill>
                  <a:srgbClr val="FF0000"/>
                </a:solidFill>
              </a:rPr>
              <a:t>modeling-oriented</a:t>
            </a:r>
            <a:r>
              <a:rPr lang="en-US" altLang="zh-CN" sz="2400" i="0" dirty="0">
                <a:solidFill>
                  <a:srgbClr val="000000"/>
                </a:solidFill>
              </a:rPr>
              <a:t> </a:t>
            </a:r>
            <a:r>
              <a:rPr lang="en-US" altLang="zh-CN" sz="2400" i="0" dirty="0">
                <a:solidFill>
                  <a:srgbClr val="0000FF"/>
                </a:solidFill>
              </a:rPr>
              <a:t>[ˈ</a:t>
            </a:r>
            <a:r>
              <a:rPr lang="en-US" altLang="zh-CN" sz="2400" i="0" dirty="0" err="1">
                <a:solidFill>
                  <a:srgbClr val="0000FF"/>
                </a:solidFill>
              </a:rPr>
              <a:t>ɔːrientɪd</a:t>
            </a:r>
            <a:r>
              <a:rPr lang="en-US" altLang="zh-CN" sz="2400" i="0" dirty="0" smtClean="0">
                <a:solidFill>
                  <a:srgbClr val="0000FF"/>
                </a:solidFill>
              </a:rPr>
              <a:t>]</a:t>
            </a:r>
            <a:r>
              <a:rPr lang="en-US" altLang="zh-CN" sz="2400" i="0" dirty="0" smtClean="0">
                <a:solidFill>
                  <a:srgbClr val="000000"/>
                </a:solidFill>
              </a:rPr>
              <a:t> approach</a:t>
            </a:r>
            <a:r>
              <a:rPr lang="en-US" altLang="zh-CN" sz="2400" i="0" dirty="0">
                <a:solidFill>
                  <a:srgbClr val="000000"/>
                </a:solidFill>
              </a:rPr>
              <a:t>, in which a model of the problem is built based on the available information. The model is useful in determining if the understanding is correct and in ensuring the order requirements have been determined. Modeling may be </a:t>
            </a:r>
            <a:r>
              <a:rPr lang="en-US" altLang="zh-CN" sz="2400" i="0" dirty="0">
                <a:solidFill>
                  <a:srgbClr val="FF0000"/>
                </a:solidFill>
              </a:rPr>
              <a:t>function-oriented</a:t>
            </a:r>
            <a:r>
              <a:rPr lang="en-US" altLang="zh-CN" sz="2400" i="0" dirty="0">
                <a:solidFill>
                  <a:srgbClr val="000000"/>
                </a:solidFill>
              </a:rPr>
              <a:t> or </a:t>
            </a:r>
            <a:r>
              <a:rPr lang="en-US" altLang="zh-CN" sz="2400" i="0" dirty="0">
                <a:solidFill>
                  <a:srgbClr val="FF0000"/>
                </a:solidFill>
              </a:rPr>
              <a:t>object-oriented</a:t>
            </a:r>
            <a:r>
              <a:rPr lang="en-US" altLang="zh-CN" sz="2400" i="0" dirty="0">
                <a:solidFill>
                  <a:srgbClr val="000000"/>
                </a:solidFill>
              </a:rPr>
              <a:t>. The third approach is the </a:t>
            </a:r>
            <a:r>
              <a:rPr lang="en-US" altLang="zh-CN" sz="2400" i="0" dirty="0">
                <a:solidFill>
                  <a:srgbClr val="FF0000"/>
                </a:solidFill>
              </a:rPr>
              <a:t>prototyping</a:t>
            </a:r>
            <a:r>
              <a:rPr lang="en-US" altLang="zh-CN" sz="2400" i="0" dirty="0">
                <a:solidFill>
                  <a:srgbClr val="000000"/>
                </a:solidFill>
              </a:rPr>
              <a:t> approach in which a prototype is built to validate the correctness and completeness of requirements.</a:t>
            </a:r>
            <a:endParaRPr kumimoji="0" lang="en-US" altLang="zh-CN" sz="2400" b="0" i="0" u="none" strike="noStrike" kern="1200" cap="none" spc="0" normalizeH="0" baseline="0" noProof="0" dirty="0">
              <a:ln>
                <a:noFill/>
              </a:ln>
              <a:solidFill>
                <a:srgbClr val="000000"/>
              </a:solidFill>
              <a:effectLst/>
              <a:uLnTx/>
              <a:uFillTx/>
              <a:latin typeface="Times New Roman"/>
              <a:ea typeface="黑体"/>
            </a:endParaRPr>
          </a:p>
        </p:txBody>
      </p:sp>
      <p:sp>
        <p:nvSpPr>
          <p:cNvPr id="7" name="矩形 6"/>
          <p:cNvSpPr/>
          <p:nvPr/>
        </p:nvSpPr>
        <p:spPr>
          <a:xfrm>
            <a:off x="251520" y="4532927"/>
            <a:ext cx="864096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lgn="just"/>
            <a:r>
              <a:rPr lang="en-US" altLang="zh-CN" sz="2400" i="0" dirty="0">
                <a:solidFill>
                  <a:srgbClr val="000000"/>
                </a:solidFill>
              </a:rPr>
              <a:t>Three approaches to </a:t>
            </a:r>
            <a:r>
              <a:rPr lang="en-US" altLang="zh-CN" sz="2400" i="0" dirty="0" smtClean="0">
                <a:solidFill>
                  <a:srgbClr val="000000"/>
                </a:solidFill>
              </a:rPr>
              <a:t>analyze</a:t>
            </a:r>
            <a:r>
              <a:rPr lang="zh-CN" altLang="en-US" sz="2400" i="0" dirty="0" smtClean="0">
                <a:solidFill>
                  <a:srgbClr val="000000"/>
                </a:solidFill>
              </a:rPr>
              <a:t>：</a:t>
            </a:r>
            <a:r>
              <a:rPr lang="en-US" altLang="zh-CN" sz="2400" i="0" dirty="0" smtClean="0">
                <a:solidFill>
                  <a:srgbClr val="000000"/>
                </a:solidFill>
              </a:rPr>
              <a:t>1</a:t>
            </a:r>
            <a:r>
              <a:rPr lang="zh-CN" altLang="en-US" sz="2400" i="0" dirty="0" smtClean="0">
                <a:solidFill>
                  <a:srgbClr val="000000"/>
                </a:solidFill>
              </a:rPr>
              <a:t>）</a:t>
            </a:r>
            <a:r>
              <a:rPr lang="en-US" altLang="zh-CN" sz="2400" i="0" dirty="0" smtClean="0">
                <a:solidFill>
                  <a:srgbClr val="000000"/>
                </a:solidFill>
              </a:rPr>
              <a:t>Unstructured </a:t>
            </a:r>
            <a:r>
              <a:rPr lang="zh-CN" altLang="en-US" sz="2400" i="0" dirty="0">
                <a:solidFill>
                  <a:srgbClr val="000000"/>
                </a:solidFill>
              </a:rPr>
              <a:t>非结构化</a:t>
            </a:r>
            <a:r>
              <a:rPr lang="zh-CN" altLang="en-US" sz="2400" i="0" dirty="0" smtClean="0">
                <a:solidFill>
                  <a:srgbClr val="000000"/>
                </a:solidFill>
              </a:rPr>
              <a:t>的；</a:t>
            </a:r>
            <a:r>
              <a:rPr lang="en-US" altLang="zh-CN" sz="2400" i="0" dirty="0" smtClean="0">
                <a:solidFill>
                  <a:srgbClr val="000000"/>
                </a:solidFill>
              </a:rPr>
              <a:t>2</a:t>
            </a:r>
            <a:r>
              <a:rPr lang="zh-CN" altLang="en-US" sz="2400" i="0" dirty="0" smtClean="0">
                <a:solidFill>
                  <a:srgbClr val="000000"/>
                </a:solidFill>
              </a:rPr>
              <a:t>）</a:t>
            </a:r>
            <a:r>
              <a:rPr lang="en-US" altLang="zh-CN" sz="2400" i="0" dirty="0" smtClean="0">
                <a:solidFill>
                  <a:srgbClr val="000000"/>
                </a:solidFill>
              </a:rPr>
              <a:t>Modeling-oriented </a:t>
            </a:r>
            <a:r>
              <a:rPr lang="zh-CN" altLang="en-US" sz="2400" i="0" dirty="0">
                <a:solidFill>
                  <a:srgbClr val="000000"/>
                </a:solidFill>
              </a:rPr>
              <a:t>面向建模</a:t>
            </a:r>
            <a:r>
              <a:rPr lang="zh-CN" altLang="en-US" sz="2400" i="0" dirty="0" smtClean="0">
                <a:solidFill>
                  <a:srgbClr val="000000"/>
                </a:solidFill>
              </a:rPr>
              <a:t>的：</a:t>
            </a:r>
            <a:r>
              <a:rPr lang="en-US" altLang="zh-CN" sz="2400" i="0" dirty="0" smtClean="0">
                <a:solidFill>
                  <a:srgbClr val="000000"/>
                </a:solidFill>
              </a:rPr>
              <a:t>function-oriented </a:t>
            </a:r>
            <a:r>
              <a:rPr lang="zh-CN" altLang="en-US" sz="2400" i="0" dirty="0">
                <a:solidFill>
                  <a:srgbClr val="000000"/>
                </a:solidFill>
              </a:rPr>
              <a:t>面向功能</a:t>
            </a:r>
            <a:r>
              <a:rPr lang="zh-CN" altLang="en-US" sz="2400" i="0" dirty="0" smtClean="0">
                <a:solidFill>
                  <a:srgbClr val="000000"/>
                </a:solidFill>
              </a:rPr>
              <a:t>的，</a:t>
            </a:r>
            <a:r>
              <a:rPr lang="en-US" altLang="zh-CN" sz="2400" i="0" dirty="0" smtClean="0">
                <a:solidFill>
                  <a:srgbClr val="000000"/>
                </a:solidFill>
              </a:rPr>
              <a:t>object-oriented </a:t>
            </a:r>
            <a:r>
              <a:rPr lang="zh-CN" altLang="en-US" sz="2400" i="0" dirty="0">
                <a:solidFill>
                  <a:srgbClr val="000000"/>
                </a:solidFill>
              </a:rPr>
              <a:t>面向对象</a:t>
            </a:r>
            <a:r>
              <a:rPr lang="zh-CN" altLang="en-US" sz="2400" i="0" dirty="0" smtClean="0">
                <a:solidFill>
                  <a:srgbClr val="000000"/>
                </a:solidFill>
              </a:rPr>
              <a:t>的；</a:t>
            </a:r>
            <a:r>
              <a:rPr lang="en-US" altLang="zh-CN" sz="2400" i="0" dirty="0" smtClean="0">
                <a:solidFill>
                  <a:srgbClr val="000000"/>
                </a:solidFill>
              </a:rPr>
              <a:t>3</a:t>
            </a:r>
            <a:r>
              <a:rPr lang="zh-CN" altLang="en-US" sz="2400" i="0" dirty="0" smtClean="0">
                <a:solidFill>
                  <a:srgbClr val="000000"/>
                </a:solidFill>
              </a:rPr>
              <a:t>）</a:t>
            </a:r>
            <a:r>
              <a:rPr lang="en-US" altLang="zh-CN" sz="2400" i="0" dirty="0" smtClean="0">
                <a:solidFill>
                  <a:srgbClr val="000000"/>
                </a:solidFill>
              </a:rPr>
              <a:t>Prototyping </a:t>
            </a:r>
            <a:r>
              <a:rPr lang="zh-CN" altLang="en-US" sz="2400" i="0" dirty="0">
                <a:solidFill>
                  <a:srgbClr val="000000"/>
                </a:solidFill>
              </a:rPr>
              <a:t>原型化的</a:t>
            </a:r>
          </a:p>
        </p:txBody>
      </p:sp>
    </p:spTree>
    <p:extLst>
      <p:ext uri="{BB962C8B-B14F-4D97-AF65-F5344CB8AC3E}">
        <p14:creationId xmlns:p14="http://schemas.microsoft.com/office/powerpoint/2010/main" val="428079855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4</a:t>
            </a:r>
            <a:r>
              <a:rPr lang="en-US" altLang="zh-CN" baseline="30000" dirty="0" smtClean="0">
                <a:solidFill>
                  <a:srgbClr val="FF0000"/>
                </a:solidFill>
              </a:rPr>
              <a:t>th</a:t>
            </a:r>
            <a:r>
              <a:rPr lang="en-US" altLang="zh-CN" dirty="0" smtClean="0"/>
              <a:t> 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665401"/>
            <a:ext cx="8640960"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400" i="0" dirty="0" smtClean="0">
                <a:solidFill>
                  <a:srgbClr val="000000"/>
                </a:solidFill>
              </a:rPr>
              <a:t>    To </a:t>
            </a:r>
            <a:r>
              <a:rPr lang="en-US" altLang="zh-CN" sz="2400" i="0" dirty="0">
                <a:solidFill>
                  <a:srgbClr val="000000"/>
                </a:solidFill>
              </a:rPr>
              <a:t>satisfy its goals, a SRS should </a:t>
            </a:r>
            <a:r>
              <a:rPr lang="en-US" altLang="zh-CN" sz="2400" i="0" dirty="0" smtClean="0">
                <a:solidFill>
                  <a:srgbClr val="000000"/>
                </a:solidFill>
              </a:rPr>
              <a:t>possess </a:t>
            </a:r>
            <a:r>
              <a:rPr lang="en-US" altLang="zh-CN" sz="2400" i="0" dirty="0">
                <a:solidFill>
                  <a:srgbClr val="000000"/>
                </a:solidFill>
              </a:rPr>
              <a:t>characteristics like completeness, consistency </a:t>
            </a:r>
            <a:r>
              <a:rPr lang="en-US" altLang="zh-CN" sz="2400" i="0" dirty="0">
                <a:solidFill>
                  <a:srgbClr val="0000FF"/>
                </a:solidFill>
              </a:rPr>
              <a:t>[</a:t>
            </a:r>
            <a:r>
              <a:rPr lang="en-US" altLang="zh-CN" sz="2400" i="0" dirty="0" err="1">
                <a:solidFill>
                  <a:srgbClr val="0000FF"/>
                </a:solidFill>
              </a:rPr>
              <a:t>kənˈsɪstənsi</a:t>
            </a:r>
            <a:r>
              <a:rPr lang="en-US" altLang="zh-CN" sz="2400" i="0" dirty="0">
                <a:solidFill>
                  <a:srgbClr val="0000FF"/>
                </a:solidFill>
              </a:rPr>
              <a:t>]</a:t>
            </a:r>
            <a:r>
              <a:rPr lang="en-US" altLang="zh-CN" sz="2400" i="0" dirty="0">
                <a:solidFill>
                  <a:srgbClr val="000000"/>
                </a:solidFill>
              </a:rPr>
              <a:t>, </a:t>
            </a:r>
            <a:r>
              <a:rPr lang="en-US" altLang="zh-CN" sz="2400" i="0" dirty="0">
                <a:solidFill>
                  <a:srgbClr val="FF0000"/>
                </a:solidFill>
              </a:rPr>
              <a:t>unambiguous</a:t>
            </a:r>
            <a:r>
              <a:rPr lang="en-US" altLang="zh-CN" sz="2400" i="0" dirty="0">
                <a:solidFill>
                  <a:srgbClr val="000000"/>
                </a:solidFill>
              </a:rPr>
              <a:t>  </a:t>
            </a:r>
            <a:r>
              <a:rPr lang="en-US" altLang="zh-CN" sz="2400" i="0" dirty="0">
                <a:solidFill>
                  <a:srgbClr val="0000FF"/>
                </a:solidFill>
              </a:rPr>
              <a:t>[ˌ</a:t>
            </a:r>
            <a:r>
              <a:rPr lang="en-US" altLang="zh-CN" sz="2400" i="0" dirty="0" err="1">
                <a:solidFill>
                  <a:srgbClr val="0000FF"/>
                </a:solidFill>
              </a:rPr>
              <a:t>ʌnæmˈbɪɡjuəs</a:t>
            </a:r>
            <a:r>
              <a:rPr lang="en-US" altLang="zh-CN" sz="2400" i="0" dirty="0">
                <a:solidFill>
                  <a:srgbClr val="0000FF"/>
                </a:solidFill>
              </a:rPr>
              <a:t>]</a:t>
            </a:r>
            <a:r>
              <a:rPr lang="en-US" altLang="zh-CN" sz="2400" i="0" dirty="0">
                <a:solidFill>
                  <a:srgbClr val="000000"/>
                </a:solidFill>
              </a:rPr>
              <a:t>, verifiable  </a:t>
            </a:r>
            <a:r>
              <a:rPr lang="en-US" altLang="zh-CN" sz="2400" i="0" dirty="0">
                <a:solidFill>
                  <a:srgbClr val="0000FF"/>
                </a:solidFill>
              </a:rPr>
              <a:t>[ˈ</a:t>
            </a:r>
            <a:r>
              <a:rPr lang="en-US" altLang="zh-CN" sz="2400" i="0" dirty="0" err="1">
                <a:solidFill>
                  <a:srgbClr val="0000FF"/>
                </a:solidFill>
              </a:rPr>
              <a:t>verɪfaɪəbl</a:t>
            </a:r>
            <a:r>
              <a:rPr lang="en-US" altLang="zh-CN" sz="2400" i="0" dirty="0">
                <a:solidFill>
                  <a:srgbClr val="0000FF"/>
                </a:solidFill>
              </a:rPr>
              <a:t>]</a:t>
            </a:r>
            <a:r>
              <a:rPr lang="en-US" altLang="zh-CN" sz="2400" i="0" dirty="0">
                <a:solidFill>
                  <a:srgbClr val="000000"/>
                </a:solidFill>
              </a:rPr>
              <a:t>, modifiable, etc. A good SRS should specify all the functions the software needs to support, performance of the system, the design constraints that exist, and all the external interfaces.</a:t>
            </a:r>
            <a:endParaRPr kumimoji="0" lang="en-US" altLang="zh-CN" sz="2400" b="0" i="0" u="none" strike="noStrike" kern="1200" cap="none" spc="0" normalizeH="0" baseline="0" noProof="0" dirty="0">
              <a:ln>
                <a:noFill/>
              </a:ln>
              <a:solidFill>
                <a:srgbClr val="000000"/>
              </a:solidFill>
              <a:effectLst/>
              <a:uLnTx/>
              <a:uFillTx/>
              <a:latin typeface="Times New Roman"/>
              <a:ea typeface="黑体"/>
            </a:endParaRPr>
          </a:p>
        </p:txBody>
      </p:sp>
      <p:sp>
        <p:nvSpPr>
          <p:cNvPr id="7" name="矩形 6"/>
          <p:cNvSpPr/>
          <p:nvPr/>
        </p:nvSpPr>
        <p:spPr>
          <a:xfrm>
            <a:off x="251520" y="3356992"/>
            <a:ext cx="8640960"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lgn="just"/>
            <a:r>
              <a:rPr lang="en-US" altLang="zh-CN" sz="2400" i="0" dirty="0" smtClean="0">
                <a:solidFill>
                  <a:srgbClr val="FF0000"/>
                </a:solidFill>
              </a:rPr>
              <a:t>unambiguous</a:t>
            </a:r>
          </a:p>
          <a:p>
            <a:pPr lvl="0" algn="just"/>
            <a:r>
              <a:rPr lang="en-US" altLang="zh-CN" sz="2400" i="0" dirty="0">
                <a:solidFill>
                  <a:srgbClr val="000000"/>
                </a:solidFill>
              </a:rPr>
              <a:t>adj.</a:t>
            </a:r>
            <a:r>
              <a:rPr lang="zh-CN" altLang="en-US" sz="2400" i="0" dirty="0">
                <a:solidFill>
                  <a:srgbClr val="000000"/>
                </a:solidFill>
              </a:rPr>
              <a:t>意思清楚的</a:t>
            </a:r>
            <a:r>
              <a:rPr lang="en-US" altLang="zh-CN" sz="2400" i="0" dirty="0">
                <a:solidFill>
                  <a:srgbClr val="000000"/>
                </a:solidFill>
              </a:rPr>
              <a:t>;</a:t>
            </a:r>
            <a:r>
              <a:rPr lang="zh-CN" altLang="en-US" sz="2400" i="0" dirty="0">
                <a:solidFill>
                  <a:srgbClr val="000000"/>
                </a:solidFill>
              </a:rPr>
              <a:t>明确的</a:t>
            </a:r>
            <a:r>
              <a:rPr lang="en-US" altLang="zh-CN" sz="2400" i="0" dirty="0">
                <a:solidFill>
                  <a:srgbClr val="000000"/>
                </a:solidFill>
              </a:rPr>
              <a:t>;</a:t>
            </a:r>
            <a:r>
              <a:rPr lang="zh-CN" altLang="en-US" sz="2400" i="0" dirty="0">
                <a:solidFill>
                  <a:srgbClr val="000000"/>
                </a:solidFill>
              </a:rPr>
              <a:t>毫不含糊的</a:t>
            </a:r>
            <a:r>
              <a:rPr lang="en-US" altLang="zh-CN" sz="2400" i="0" dirty="0">
                <a:solidFill>
                  <a:srgbClr val="000000"/>
                </a:solidFill>
              </a:rPr>
              <a:t>;</a:t>
            </a:r>
            <a:r>
              <a:rPr lang="zh-CN" altLang="en-US" sz="2400" i="0" dirty="0">
                <a:solidFill>
                  <a:srgbClr val="000000"/>
                </a:solidFill>
              </a:rPr>
              <a:t>无歧义的</a:t>
            </a:r>
            <a:endParaRPr kumimoji="0" lang="zh-CN" altLang="en-US" sz="2400" b="0" i="0" u="none" strike="noStrike" kern="1200" cap="none" spc="0" normalizeH="0" baseline="0" noProof="0" dirty="0">
              <a:ln>
                <a:noFill/>
              </a:ln>
              <a:solidFill>
                <a:srgbClr val="000000"/>
              </a:solidFill>
              <a:effectLst/>
              <a:uLnTx/>
              <a:uFillTx/>
              <a:latin typeface="Times New Roman"/>
              <a:ea typeface="黑体"/>
              <a:cs typeface="+mn-cs"/>
            </a:endParaRPr>
          </a:p>
        </p:txBody>
      </p:sp>
    </p:spTree>
    <p:extLst>
      <p:ext uri="{BB962C8B-B14F-4D97-AF65-F5344CB8AC3E}">
        <p14:creationId xmlns:p14="http://schemas.microsoft.com/office/powerpoint/2010/main" val="186858451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5</a:t>
            </a:r>
            <a:r>
              <a:rPr lang="en-US" altLang="zh-CN" baseline="30000" dirty="0" smtClean="0">
                <a:solidFill>
                  <a:srgbClr val="FF0000"/>
                </a:solidFill>
              </a:rPr>
              <a:t>th</a:t>
            </a:r>
            <a:r>
              <a:rPr lang="en-US" altLang="zh-CN" dirty="0" smtClean="0"/>
              <a:t> 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579152"/>
            <a:ext cx="8640960" cy="313932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200" b="0" i="0" u="none" strike="noStrike" kern="1200" cap="none" spc="0" normalizeH="0" baseline="0" noProof="0" dirty="0" smtClean="0">
                <a:ln>
                  <a:noFill/>
                </a:ln>
                <a:solidFill>
                  <a:srgbClr val="000000"/>
                </a:solidFill>
                <a:effectLst/>
                <a:uLnTx/>
                <a:uFillTx/>
                <a:latin typeface="Times New Roman"/>
                <a:ea typeface="黑体"/>
                <a:cs typeface="+mn-cs"/>
              </a:rPr>
              <a:t>    </a:t>
            </a:r>
            <a:r>
              <a:rPr kumimoji="0" lang="en-US" altLang="zh-CN" sz="2200" b="1" i="0" u="sng" strike="noStrike" kern="1200" cap="none" spc="0" normalizeH="0" baseline="0" noProof="0" dirty="0" smtClean="0">
                <a:ln>
                  <a:noFill/>
                </a:ln>
                <a:solidFill>
                  <a:srgbClr val="000000"/>
                </a:solidFill>
                <a:effectLst/>
                <a:uLnTx/>
                <a:uFillTx/>
                <a:latin typeface="Times New Roman"/>
                <a:ea typeface="黑体"/>
                <a:cs typeface="+mn-cs"/>
              </a:rPr>
              <a:t>One </a:t>
            </a:r>
            <a:r>
              <a:rPr kumimoji="0" lang="en-US" altLang="zh-CN" sz="2200" b="1" i="0" u="sng" strike="noStrike" kern="1200" cap="none" spc="0" normalizeH="0" baseline="0" noProof="0" dirty="0">
                <a:ln>
                  <a:noFill/>
                </a:ln>
                <a:solidFill>
                  <a:srgbClr val="000000"/>
                </a:solidFill>
                <a:effectLst/>
                <a:uLnTx/>
                <a:uFillTx/>
                <a:latin typeface="Times New Roman"/>
                <a:ea typeface="黑体"/>
                <a:cs typeface="+mn-cs"/>
              </a:rPr>
              <a:t>method </a:t>
            </a:r>
            <a:r>
              <a:rPr kumimoji="0" lang="en-US" altLang="zh-CN" sz="2200" b="1" i="0" u="none" strike="noStrike" kern="1200" cap="none" spc="0" normalizeH="0" baseline="0" noProof="0" dirty="0">
                <a:ln>
                  <a:noFill/>
                </a:ln>
                <a:solidFill>
                  <a:srgbClr val="000000"/>
                </a:solidFill>
                <a:effectLst/>
                <a:uLnTx/>
                <a:uFillTx/>
                <a:latin typeface="Times New Roman"/>
                <a:ea typeface="黑体"/>
                <a:cs typeface="+mn-cs"/>
              </a:rPr>
              <a:t>for specifying the functional specifications that has become popular </a:t>
            </a:r>
            <a:r>
              <a:rPr kumimoji="0" lang="en-US" altLang="zh-CN" sz="2200" b="1" i="0" u="sng" strike="noStrike" kern="1200" cap="none" spc="0" normalizeH="0" baseline="0" noProof="0" dirty="0">
                <a:ln>
                  <a:noFill/>
                </a:ln>
                <a:solidFill>
                  <a:srgbClr val="000000"/>
                </a:solidFill>
                <a:effectLst/>
                <a:uLnTx/>
                <a:uFillTx/>
                <a:latin typeface="Times New Roman"/>
                <a:ea typeface="黑体"/>
                <a:cs typeface="+mn-cs"/>
              </a:rPr>
              <a:t>is the </a:t>
            </a:r>
            <a:r>
              <a:rPr kumimoji="0" lang="en-US" altLang="zh-CN" sz="2200" b="1" i="0" u="sng" strike="noStrike" kern="1200" cap="none" spc="0" normalizeH="0" baseline="0" noProof="0" dirty="0">
                <a:ln>
                  <a:noFill/>
                </a:ln>
                <a:solidFill>
                  <a:srgbClr val="FF0000"/>
                </a:solidFill>
                <a:effectLst/>
                <a:uLnTx/>
                <a:uFillTx/>
                <a:latin typeface="Times New Roman"/>
                <a:ea typeface="黑体"/>
                <a:cs typeface="+mn-cs"/>
              </a:rPr>
              <a:t>use case</a:t>
            </a:r>
            <a:r>
              <a:rPr kumimoji="0" lang="en-US" altLang="zh-CN" sz="2200" b="1" i="0" u="sng" strike="noStrike" kern="1200" cap="none" spc="0" normalizeH="0" baseline="0" noProof="0" dirty="0">
                <a:ln>
                  <a:noFill/>
                </a:ln>
                <a:solidFill>
                  <a:srgbClr val="000000"/>
                </a:solidFill>
                <a:effectLst/>
                <a:uLnTx/>
                <a:uFillTx/>
                <a:latin typeface="Times New Roman"/>
                <a:ea typeface="黑体"/>
                <a:cs typeface="+mn-cs"/>
              </a:rPr>
              <a:t> approach</a:t>
            </a:r>
            <a:r>
              <a:rPr kumimoji="0" lang="en-US" altLang="zh-CN" sz="2200" b="1" i="0" u="none" strike="noStrike" kern="1200" cap="none" spc="0" normalizeH="0" baseline="0" noProof="0" dirty="0">
                <a:ln>
                  <a:noFill/>
                </a:ln>
                <a:solidFill>
                  <a:srgbClr val="000000"/>
                </a:solidFill>
                <a:effectLst/>
                <a:uLnTx/>
                <a:uFillTx/>
                <a:latin typeface="Times New Roman"/>
                <a:ea typeface="黑体"/>
                <a:cs typeface="+mn-cs"/>
              </a:rPr>
              <a:t>. </a:t>
            </a:r>
            <a:r>
              <a:rPr kumimoji="0" lang="en-US" altLang="zh-CN" sz="2200" i="0" u="none" strike="noStrike" kern="1200" cap="none" spc="0" normalizeH="0" baseline="0" noProof="0" dirty="0">
                <a:ln>
                  <a:noFill/>
                </a:ln>
                <a:solidFill>
                  <a:schemeClr val="bg1">
                    <a:lumMod val="50000"/>
                  </a:schemeClr>
                </a:solidFill>
                <a:effectLst/>
                <a:uLnTx/>
                <a:uFillTx/>
                <a:latin typeface="Times New Roman"/>
                <a:ea typeface="黑体"/>
                <a:cs typeface="+mn-cs"/>
              </a:rPr>
              <a:t>With this approach, the functionality of the system is specified for use cases, with each use case specifying the behavior of the system when a user interacts with it for achieving some goal. Each use case contains a normal scenario, as well as many exceptional scenarios, thereby providing the complete behavior of the system. Though use cases are meant for specification, as they are natural and story-like, by expressing them at different levels of abstraction they can also be used for problem analysis.</a:t>
            </a:r>
          </a:p>
        </p:txBody>
      </p:sp>
      <p:pic>
        <p:nvPicPr>
          <p:cNvPr id="2" name="图片 1"/>
          <p:cNvPicPr>
            <a:picLocks noChangeAspect="1"/>
          </p:cNvPicPr>
          <p:nvPr/>
        </p:nvPicPr>
        <p:blipFill>
          <a:blip r:embed="rId2"/>
          <a:stretch>
            <a:fillRect/>
          </a:stretch>
        </p:blipFill>
        <p:spPr>
          <a:xfrm>
            <a:off x="5076056" y="3861048"/>
            <a:ext cx="3816424" cy="2838466"/>
          </a:xfrm>
          <a:prstGeom prst="rect">
            <a:avLst/>
          </a:prstGeom>
          <a:ln>
            <a:solidFill>
              <a:schemeClr val="bg1">
                <a:lumMod val="65000"/>
              </a:schemeClr>
            </a:solidFill>
          </a:ln>
        </p:spPr>
      </p:pic>
      <p:sp>
        <p:nvSpPr>
          <p:cNvPr id="6" name="矩形 5"/>
          <p:cNvSpPr/>
          <p:nvPr/>
        </p:nvSpPr>
        <p:spPr>
          <a:xfrm>
            <a:off x="288032" y="3875564"/>
            <a:ext cx="4572000" cy="2308324"/>
          </a:xfrm>
          <a:prstGeom prst="rect">
            <a:avLst/>
          </a:prstGeom>
          <a:ln>
            <a:solidFill>
              <a:srgbClr val="C00000"/>
            </a:solidFill>
          </a:ln>
        </p:spPr>
        <p:txBody>
          <a:bodyPr>
            <a:spAutoFit/>
          </a:bodyPr>
          <a:lstStyle/>
          <a:p>
            <a:r>
              <a:rPr lang="en-US" altLang="zh-CN" sz="2400" dirty="0"/>
              <a:t>use </a:t>
            </a:r>
            <a:r>
              <a:rPr lang="en-US" altLang="zh-CN" sz="2400" dirty="0" smtClean="0"/>
              <a:t>case: </a:t>
            </a:r>
            <a:r>
              <a:rPr lang="en-US" altLang="zh-CN" sz="2400" dirty="0" smtClean="0">
                <a:solidFill>
                  <a:srgbClr val="FF0000"/>
                </a:solidFill>
              </a:rPr>
              <a:t>description </a:t>
            </a:r>
            <a:r>
              <a:rPr lang="en-US" altLang="zh-CN" sz="2400" dirty="0">
                <a:solidFill>
                  <a:srgbClr val="FF0000"/>
                </a:solidFill>
              </a:rPr>
              <a:t>of the behavioral requirements of a system and its interaction with a </a:t>
            </a:r>
            <a:r>
              <a:rPr lang="en-US" altLang="zh-CN" sz="2400" dirty="0" smtClean="0">
                <a:solidFill>
                  <a:srgbClr val="FF0000"/>
                </a:solidFill>
              </a:rPr>
              <a:t>user</a:t>
            </a:r>
            <a:r>
              <a:rPr lang="en-US" altLang="zh-CN" sz="2400" dirty="0"/>
              <a:t>.</a:t>
            </a:r>
            <a:r>
              <a:rPr lang="en-US" altLang="zh-CN" sz="2400" dirty="0" smtClean="0"/>
              <a:t> More </a:t>
            </a:r>
            <a:r>
              <a:rPr lang="en-US" altLang="zh-CN" sz="2400" dirty="0"/>
              <a:t>formally, a use case defines a set of use case instances or scenarios. </a:t>
            </a:r>
            <a:endParaRPr lang="zh-CN" altLang="en-US" sz="2400" dirty="0"/>
          </a:p>
        </p:txBody>
      </p:sp>
    </p:spTree>
    <p:extLst>
      <p:ext uri="{BB962C8B-B14F-4D97-AF65-F5344CB8AC3E}">
        <p14:creationId xmlns:p14="http://schemas.microsoft.com/office/powerpoint/2010/main" val="312603819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5</a:t>
            </a:r>
            <a:r>
              <a:rPr lang="en-US" altLang="zh-CN" baseline="30000" dirty="0" smtClean="0">
                <a:solidFill>
                  <a:srgbClr val="FF0000"/>
                </a:solidFill>
              </a:rPr>
              <a:t>th</a:t>
            </a:r>
            <a:r>
              <a:rPr lang="en-US" altLang="zh-CN" dirty="0" smtClean="0"/>
              <a:t> 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579152"/>
            <a:ext cx="8640960" cy="313932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200" i="0" dirty="0" smtClean="0">
                <a:solidFill>
                  <a:srgbClr val="000000"/>
                </a:solidFill>
              </a:rPr>
              <a:t>    </a:t>
            </a:r>
            <a:r>
              <a:rPr lang="en-US" altLang="zh-CN" sz="2200" i="0" dirty="0" smtClean="0">
                <a:solidFill>
                  <a:schemeClr val="bg1">
                    <a:lumMod val="50000"/>
                  </a:schemeClr>
                </a:solidFill>
              </a:rPr>
              <a:t>One </a:t>
            </a:r>
            <a:r>
              <a:rPr lang="en-US" altLang="zh-CN" sz="2200" i="0" dirty="0">
                <a:solidFill>
                  <a:schemeClr val="bg1">
                    <a:lumMod val="50000"/>
                  </a:schemeClr>
                </a:solidFill>
              </a:rPr>
              <a:t>method for specifying the functional specifications that has become popular is the use case approach. </a:t>
            </a:r>
            <a:r>
              <a:rPr lang="en-US" altLang="zh-CN" sz="2200" b="1" i="0" dirty="0">
                <a:solidFill>
                  <a:srgbClr val="000000"/>
                </a:solidFill>
              </a:rPr>
              <a:t>With this approach, the functionality of the system is specified for use cases, with each use case specifying the behavior of the system when a user interacts with it for achieving some goal. </a:t>
            </a:r>
            <a:r>
              <a:rPr lang="en-US" altLang="zh-CN" sz="2200" i="0" dirty="0">
                <a:solidFill>
                  <a:schemeClr val="bg1">
                    <a:lumMod val="50000"/>
                  </a:schemeClr>
                </a:solidFill>
              </a:rPr>
              <a:t>Each use case contains a normal scenario, as well as many exceptional scenarios, thereby providing the complete behavior of the system. Though use cases are meant for specification, as they are natural and story-like, by expressing them at different levels of abstraction they can also be used for problem analysis.</a:t>
            </a:r>
            <a:endParaRPr kumimoji="0" lang="en-US" altLang="zh-CN" sz="2200" b="0" i="0" u="none" strike="noStrike" kern="1200" cap="none" spc="0" normalizeH="0" baseline="0" noProof="0" dirty="0">
              <a:ln>
                <a:noFill/>
              </a:ln>
              <a:solidFill>
                <a:schemeClr val="bg1">
                  <a:lumMod val="50000"/>
                </a:schemeClr>
              </a:solidFill>
              <a:effectLst/>
              <a:uLnTx/>
              <a:uFillTx/>
              <a:latin typeface="Times New Roman"/>
              <a:ea typeface="黑体"/>
            </a:endParaRPr>
          </a:p>
        </p:txBody>
      </p:sp>
      <p:sp>
        <p:nvSpPr>
          <p:cNvPr id="8" name="矩形 7"/>
          <p:cNvSpPr/>
          <p:nvPr/>
        </p:nvSpPr>
        <p:spPr>
          <a:xfrm>
            <a:off x="229094" y="4477182"/>
            <a:ext cx="8663386" cy="1938992"/>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altLang="zh-CN" sz="2400" i="0" dirty="0" smtClean="0">
                <a:solidFill>
                  <a:schemeClr val="tx1"/>
                </a:solidFill>
              </a:rPr>
              <a:t>With this </a:t>
            </a:r>
            <a:r>
              <a:rPr lang="en-US" altLang="zh-CN" sz="2400" i="0" dirty="0" smtClean="0">
                <a:solidFill>
                  <a:schemeClr val="tx1"/>
                </a:solidFill>
              </a:rPr>
              <a:t>approach</a:t>
            </a:r>
            <a:r>
              <a:rPr lang="en-US" altLang="zh-CN" sz="2400" i="0" dirty="0">
                <a:solidFill>
                  <a:schemeClr val="tx1"/>
                </a:solidFill>
              </a:rPr>
              <a:t>,</a:t>
            </a:r>
            <a:r>
              <a:rPr lang="en-US" altLang="zh-CN" sz="2400" i="0" dirty="0" smtClean="0">
                <a:solidFill>
                  <a:schemeClr val="tx1"/>
                </a:solidFill>
              </a:rPr>
              <a:t> </a:t>
            </a:r>
            <a:r>
              <a:rPr lang="en-US" altLang="zh-CN" sz="2400" i="0" dirty="0" smtClean="0">
                <a:solidFill>
                  <a:schemeClr val="tx1"/>
                </a:solidFill>
              </a:rPr>
              <a:t>the </a:t>
            </a:r>
            <a:r>
              <a:rPr lang="en-US" altLang="zh-CN" sz="2400" i="0" dirty="0" smtClean="0">
                <a:solidFill>
                  <a:srgbClr val="C00000"/>
                </a:solidFill>
              </a:rPr>
              <a:t>f</a:t>
            </a:r>
            <a:r>
              <a:rPr lang="en-US" altLang="zh-CN" sz="2400" i="0" u="sng" dirty="0" smtClean="0">
                <a:solidFill>
                  <a:srgbClr val="C00000"/>
                </a:solidFill>
              </a:rPr>
              <a:t>unctionality</a:t>
            </a:r>
            <a:r>
              <a:rPr lang="en-US" altLang="zh-CN" sz="2400" i="0" dirty="0" smtClean="0">
                <a:solidFill>
                  <a:schemeClr val="tx1"/>
                </a:solidFill>
              </a:rPr>
              <a:t> of the system </a:t>
            </a:r>
            <a:r>
              <a:rPr lang="en-US" altLang="zh-CN" sz="2400" i="0" u="sng" dirty="0" smtClean="0">
                <a:solidFill>
                  <a:srgbClr val="C00000"/>
                </a:solidFill>
              </a:rPr>
              <a:t>is</a:t>
            </a:r>
            <a:r>
              <a:rPr lang="en-US" altLang="zh-CN" sz="2400" i="0" u="sng" dirty="0" smtClean="0">
                <a:solidFill>
                  <a:schemeClr val="tx1"/>
                </a:solidFill>
              </a:rPr>
              <a:t> </a:t>
            </a:r>
            <a:r>
              <a:rPr lang="en-US" altLang="zh-CN" sz="2400" i="0" u="sng" dirty="0" smtClean="0">
                <a:solidFill>
                  <a:srgbClr val="C00000"/>
                </a:solidFill>
              </a:rPr>
              <a:t>specified</a:t>
            </a:r>
            <a:r>
              <a:rPr lang="en-US" altLang="zh-CN" sz="2400" i="0" dirty="0" smtClean="0">
                <a:solidFill>
                  <a:schemeClr val="tx1"/>
                </a:solidFill>
              </a:rPr>
              <a:t> through use cases, </a:t>
            </a:r>
            <a:r>
              <a:rPr lang="en-US" altLang="zh-CN" sz="2400" i="0" u="sng" dirty="0" smtClean="0">
                <a:solidFill>
                  <a:srgbClr val="FF0000"/>
                </a:solidFill>
              </a:rPr>
              <a:t>with</a:t>
            </a:r>
            <a:r>
              <a:rPr lang="en-US" altLang="zh-CN" sz="2400" i="0" dirty="0" smtClean="0">
                <a:solidFill>
                  <a:schemeClr val="tx1"/>
                </a:solidFill>
              </a:rPr>
              <a:t> each </a:t>
            </a:r>
            <a:r>
              <a:rPr lang="en-US" altLang="zh-CN" sz="2400" i="0" dirty="0" smtClean="0">
                <a:solidFill>
                  <a:srgbClr val="0070C0"/>
                </a:solidFill>
              </a:rPr>
              <a:t>use case specifyin</a:t>
            </a:r>
            <a:r>
              <a:rPr lang="en-US" altLang="zh-CN" sz="2400" i="0" dirty="0">
                <a:solidFill>
                  <a:srgbClr val="0070C0"/>
                </a:solidFill>
              </a:rPr>
              <a:t>g</a:t>
            </a:r>
            <a:r>
              <a:rPr lang="en-US" altLang="zh-CN" sz="2400" i="0" dirty="0" smtClean="0">
                <a:solidFill>
                  <a:schemeClr val="tx1"/>
                </a:solidFill>
              </a:rPr>
              <a:t> the </a:t>
            </a:r>
            <a:r>
              <a:rPr lang="en-US" altLang="zh-CN" sz="2400" i="0" dirty="0" smtClean="0">
                <a:solidFill>
                  <a:srgbClr val="0070C0"/>
                </a:solidFill>
              </a:rPr>
              <a:t>behavior</a:t>
            </a:r>
            <a:r>
              <a:rPr lang="en-US" altLang="zh-CN" sz="2400" i="0" dirty="0" smtClean="0">
                <a:solidFill>
                  <a:schemeClr val="tx1"/>
                </a:solidFill>
              </a:rPr>
              <a:t> of the system </a:t>
            </a:r>
            <a:r>
              <a:rPr lang="en-US" altLang="zh-CN" sz="2400" i="0" u="sng" dirty="0" smtClean="0">
                <a:solidFill>
                  <a:srgbClr val="FF0000"/>
                </a:solidFill>
              </a:rPr>
              <a:t>when</a:t>
            </a:r>
            <a:r>
              <a:rPr lang="en-US" altLang="zh-CN" sz="2400" i="0" u="sng" dirty="0" smtClean="0">
                <a:solidFill>
                  <a:schemeClr val="tx1"/>
                </a:solidFill>
              </a:rPr>
              <a:t> a user interacts with it for achieving some goal</a:t>
            </a:r>
            <a:r>
              <a:rPr lang="en-US" altLang="zh-CN" sz="2400" i="0" dirty="0" smtClean="0">
                <a:solidFill>
                  <a:schemeClr val="tx1"/>
                </a:solidFill>
              </a:rPr>
              <a:t>.</a:t>
            </a:r>
          </a:p>
          <a:p>
            <a:r>
              <a:rPr lang="zh-CN" altLang="en-US" sz="2400" i="0" dirty="0" smtClean="0">
                <a:solidFill>
                  <a:schemeClr val="tx1"/>
                </a:solidFill>
              </a:rPr>
              <a:t>利用这个方法，系统的功能通过用例来说明，每个用例都描述了当用户为了实现某个目的而与系统进行交互时的系统行为。</a:t>
            </a:r>
            <a:endParaRPr lang="zh-CN" altLang="en-US" sz="2400" i="0" dirty="0">
              <a:solidFill>
                <a:schemeClr val="tx1"/>
              </a:solidFill>
            </a:endParaRPr>
          </a:p>
        </p:txBody>
      </p:sp>
      <p:cxnSp>
        <p:nvCxnSpPr>
          <p:cNvPr id="9" name="直接箭头连接符 8"/>
          <p:cNvCxnSpPr/>
          <p:nvPr/>
        </p:nvCxnSpPr>
        <p:spPr bwMode="auto">
          <a:xfrm flipV="1">
            <a:off x="3203848" y="4189150"/>
            <a:ext cx="936104" cy="85887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0" name="矩形 9"/>
          <p:cNvSpPr/>
          <p:nvPr/>
        </p:nvSpPr>
        <p:spPr>
          <a:xfrm>
            <a:off x="3613469" y="3789040"/>
            <a:ext cx="3484393" cy="400110"/>
          </a:xfrm>
          <a:prstGeom prst="rect">
            <a:avLst/>
          </a:prstGeom>
        </p:spPr>
        <p:txBody>
          <a:bodyPr wrap="square">
            <a:spAutoFit/>
          </a:bodyPr>
          <a:lstStyle/>
          <a:p>
            <a:r>
              <a:rPr lang="zh-CN" altLang="en-US" sz="2000" dirty="0" smtClean="0"/>
              <a:t>独立分词结构，作补充说明</a:t>
            </a:r>
            <a:endParaRPr lang="zh-CN" altLang="en-US" sz="2000" dirty="0"/>
          </a:p>
        </p:txBody>
      </p:sp>
    </p:spTree>
    <p:extLst>
      <p:ext uri="{BB962C8B-B14F-4D97-AF65-F5344CB8AC3E}">
        <p14:creationId xmlns:p14="http://schemas.microsoft.com/office/powerpoint/2010/main" val="170510521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5</a:t>
            </a:r>
            <a:r>
              <a:rPr lang="en-US" altLang="zh-CN" baseline="30000" dirty="0" smtClean="0">
                <a:solidFill>
                  <a:srgbClr val="FF0000"/>
                </a:solidFill>
              </a:rPr>
              <a:t>th</a:t>
            </a:r>
            <a:r>
              <a:rPr lang="en-US" altLang="zh-CN" dirty="0" smtClean="0"/>
              <a:t> 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579152"/>
            <a:ext cx="8640960" cy="378565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srgbClr val="000000"/>
                </a:solidFill>
                <a:effectLst/>
                <a:uLnTx/>
                <a:uFillTx/>
                <a:latin typeface="Times New Roman"/>
                <a:ea typeface="黑体"/>
                <a:cs typeface="+mn-cs"/>
              </a:rPr>
              <a:t>    </a:t>
            </a:r>
            <a:r>
              <a:rPr kumimoji="0" lang="en-US" altLang="zh-CN" sz="2400" b="0" i="0" u="none" strike="noStrike" kern="1200" cap="none" spc="0" normalizeH="0" baseline="0" noProof="0" dirty="0" smtClean="0">
                <a:ln>
                  <a:noFill/>
                </a:ln>
                <a:solidFill>
                  <a:srgbClr val="FFFFFF">
                    <a:lumMod val="50000"/>
                  </a:srgbClr>
                </a:solidFill>
                <a:effectLst/>
                <a:uLnTx/>
                <a:uFillTx/>
                <a:latin typeface="Times New Roman"/>
                <a:ea typeface="黑体"/>
                <a:cs typeface="+mn-cs"/>
              </a:rPr>
              <a:t>One </a:t>
            </a:r>
            <a:r>
              <a:rPr kumimoji="0" lang="en-US" altLang="zh-CN" sz="2400" b="0" i="0" u="none" strike="noStrike" kern="1200" cap="none" spc="0" normalizeH="0" baseline="0" noProof="0" dirty="0">
                <a:ln>
                  <a:noFill/>
                </a:ln>
                <a:solidFill>
                  <a:srgbClr val="FFFFFF">
                    <a:lumMod val="50000"/>
                  </a:srgbClr>
                </a:solidFill>
                <a:effectLst/>
                <a:uLnTx/>
                <a:uFillTx/>
                <a:latin typeface="Times New Roman"/>
                <a:ea typeface="黑体"/>
                <a:cs typeface="+mn-cs"/>
              </a:rPr>
              <a:t>method for specifying the functional specifications that has become popular is the use case approach. With this approach, the functionality of the system is specified for use cases, with each use case specifying the behavior of the system when a user interacts with it for achieving some goal. </a:t>
            </a:r>
            <a:r>
              <a:rPr kumimoji="0" lang="en-US" altLang="zh-CN" sz="2400" b="1" i="0" u="none" strike="noStrike" kern="1200" cap="none" spc="0" normalizeH="0" baseline="0" noProof="0" dirty="0">
                <a:ln>
                  <a:noFill/>
                </a:ln>
                <a:solidFill>
                  <a:srgbClr val="000000"/>
                </a:solidFill>
                <a:effectLst/>
                <a:uLnTx/>
                <a:uFillTx/>
                <a:latin typeface="Times New Roman"/>
                <a:ea typeface="黑体"/>
                <a:cs typeface="+mn-cs"/>
              </a:rPr>
              <a:t>Each use case contains a normal scenario, as well as many exceptional scenarios, </a:t>
            </a:r>
            <a:r>
              <a:rPr kumimoji="0" lang="en-US" altLang="zh-CN" sz="2400" b="1" i="0" u="sng" strike="noStrike" kern="1200" cap="none" spc="0" normalizeH="0" baseline="0" noProof="0" dirty="0">
                <a:ln>
                  <a:noFill/>
                </a:ln>
                <a:solidFill>
                  <a:srgbClr val="7030A0"/>
                </a:solidFill>
                <a:effectLst/>
                <a:uLnTx/>
                <a:uFillTx/>
                <a:latin typeface="Times New Roman"/>
                <a:ea typeface="黑体"/>
                <a:cs typeface="+mn-cs"/>
              </a:rPr>
              <a:t>thereby providing the complete behavior of the system</a:t>
            </a:r>
            <a:r>
              <a:rPr kumimoji="0" lang="en-US" altLang="zh-CN" sz="2400" b="1" i="0" u="none" strike="noStrike" kern="1200" cap="none" spc="0" normalizeH="0" baseline="0" noProof="0" dirty="0">
                <a:ln>
                  <a:noFill/>
                </a:ln>
                <a:solidFill>
                  <a:srgbClr val="000000"/>
                </a:solidFill>
                <a:effectLst/>
                <a:uLnTx/>
                <a:uFillTx/>
                <a:latin typeface="Times New Roman"/>
                <a:ea typeface="黑体"/>
                <a:cs typeface="+mn-cs"/>
              </a:rPr>
              <a:t>. </a:t>
            </a:r>
            <a:r>
              <a:rPr kumimoji="0" lang="en-US" altLang="zh-CN" sz="2400" i="0" u="none" strike="noStrike" kern="1200" cap="none" spc="0" normalizeH="0" baseline="0" noProof="0" dirty="0">
                <a:ln>
                  <a:noFill/>
                </a:ln>
                <a:solidFill>
                  <a:schemeClr val="bg1">
                    <a:lumMod val="50000"/>
                  </a:schemeClr>
                </a:solidFill>
                <a:effectLst/>
                <a:uLnTx/>
                <a:uFillTx/>
                <a:latin typeface="Times New Roman"/>
                <a:ea typeface="黑体"/>
                <a:cs typeface="+mn-cs"/>
              </a:rPr>
              <a:t>Though use cases are meant for specification, as they are natural and story-like, by expressing them at different levels of abstraction they can also be used for problem analysis.</a:t>
            </a:r>
          </a:p>
        </p:txBody>
      </p:sp>
      <p:sp>
        <p:nvSpPr>
          <p:cNvPr id="8" name="矩形 7"/>
          <p:cNvSpPr/>
          <p:nvPr/>
        </p:nvSpPr>
        <p:spPr>
          <a:xfrm>
            <a:off x="251520" y="5355213"/>
            <a:ext cx="8640960" cy="954107"/>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800" i="0" dirty="0" smtClean="0">
                <a:solidFill>
                  <a:schemeClr val="tx1"/>
                </a:solidFill>
              </a:rPr>
              <a:t>每个用例都包含一个正常场景以及许多例外场景，因而能提供系统完整行为的描述。</a:t>
            </a:r>
            <a:endParaRPr lang="zh-CN" altLang="en-US" sz="2800" i="0" dirty="0">
              <a:solidFill>
                <a:schemeClr val="tx1"/>
              </a:solidFill>
            </a:endParaRPr>
          </a:p>
        </p:txBody>
      </p:sp>
      <p:sp>
        <p:nvSpPr>
          <p:cNvPr id="9" name="矩形 8"/>
          <p:cNvSpPr/>
          <p:nvPr/>
        </p:nvSpPr>
        <p:spPr>
          <a:xfrm>
            <a:off x="179512" y="4645184"/>
            <a:ext cx="2928931" cy="400110"/>
          </a:xfrm>
          <a:prstGeom prst="rect">
            <a:avLst/>
          </a:prstGeom>
        </p:spPr>
        <p:txBody>
          <a:bodyPr wrap="square">
            <a:spAutoFit/>
          </a:bodyPr>
          <a:lstStyle/>
          <a:p>
            <a:r>
              <a:rPr lang="zh-CN" altLang="en-US" sz="2000" dirty="0" smtClean="0"/>
              <a:t>独立分词结构，表结果</a:t>
            </a:r>
            <a:endParaRPr lang="zh-CN" altLang="en-US" sz="2000" dirty="0"/>
          </a:p>
        </p:txBody>
      </p:sp>
      <p:cxnSp>
        <p:nvCxnSpPr>
          <p:cNvPr id="10" name="直接箭头连接符 9"/>
          <p:cNvCxnSpPr/>
          <p:nvPr/>
        </p:nvCxnSpPr>
        <p:spPr bwMode="auto">
          <a:xfrm>
            <a:off x="1331640" y="3140968"/>
            <a:ext cx="0" cy="152610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49895472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a:t>Part 1, Dialogue: Communication with </a:t>
            </a:r>
            <a:r>
              <a:rPr lang="en-US" altLang="zh-CN" dirty="0" smtClean="0"/>
              <a:t>Customers</a:t>
            </a:r>
          </a:p>
          <a:p>
            <a:r>
              <a:rPr lang="en-US" altLang="zh-CN" dirty="0">
                <a:solidFill>
                  <a:schemeClr val="bg1">
                    <a:lumMod val="75000"/>
                  </a:schemeClr>
                </a:solidFill>
              </a:rPr>
              <a:t>Part 2, Translating: Software </a:t>
            </a:r>
            <a:r>
              <a:rPr lang="en-US" altLang="zh-CN" dirty="0" smtClean="0">
                <a:solidFill>
                  <a:schemeClr val="bg1">
                    <a:lumMod val="75000"/>
                  </a:schemeClr>
                </a:solidFill>
              </a:rPr>
              <a:t>Requirements</a:t>
            </a:r>
            <a:endParaRPr lang="zh-CN" altLang="en-US" dirty="0">
              <a:solidFill>
                <a:schemeClr val="bg1">
                  <a:lumMod val="75000"/>
                </a:schemeClr>
              </a:solidFill>
            </a:endParaRPr>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2</a:t>
            </a:fld>
            <a:endParaRPr lang="en-US" altLang="zh-CN"/>
          </a:p>
        </p:txBody>
      </p:sp>
    </p:spTree>
    <p:extLst>
      <p:ext uri="{BB962C8B-B14F-4D97-AF65-F5344CB8AC3E}">
        <p14:creationId xmlns:p14="http://schemas.microsoft.com/office/powerpoint/2010/main" val="420992755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5</a:t>
            </a:r>
            <a:r>
              <a:rPr lang="en-US" altLang="zh-CN" baseline="30000" dirty="0" smtClean="0">
                <a:solidFill>
                  <a:srgbClr val="FF0000"/>
                </a:solidFill>
              </a:rPr>
              <a:t>th</a:t>
            </a:r>
            <a:r>
              <a:rPr lang="en-US" altLang="zh-CN" dirty="0" smtClean="0"/>
              <a:t> 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579152"/>
            <a:ext cx="8640960" cy="378565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srgbClr val="000000"/>
                </a:solidFill>
                <a:effectLst/>
                <a:uLnTx/>
                <a:uFillTx/>
                <a:latin typeface="Times New Roman"/>
                <a:ea typeface="黑体"/>
                <a:cs typeface="+mn-cs"/>
              </a:rPr>
              <a:t>    </a:t>
            </a:r>
            <a:r>
              <a:rPr kumimoji="0" lang="en-US" altLang="zh-CN" sz="2400" i="0" strike="noStrike" kern="1200" cap="none" spc="0" normalizeH="0" baseline="0" noProof="0" dirty="0" smtClean="0">
                <a:ln>
                  <a:noFill/>
                </a:ln>
                <a:solidFill>
                  <a:schemeClr val="bg1">
                    <a:lumMod val="50000"/>
                  </a:schemeClr>
                </a:solidFill>
                <a:effectLst/>
                <a:uLnTx/>
                <a:uFillTx/>
                <a:latin typeface="Times New Roman"/>
                <a:ea typeface="黑体"/>
                <a:cs typeface="+mn-cs"/>
              </a:rPr>
              <a:t>One </a:t>
            </a:r>
            <a:r>
              <a:rPr kumimoji="0" lang="en-US" altLang="zh-CN" sz="2400" i="0" strike="noStrike" kern="1200" cap="none" spc="0" normalizeH="0" baseline="0" noProof="0" dirty="0">
                <a:ln>
                  <a:noFill/>
                </a:ln>
                <a:solidFill>
                  <a:schemeClr val="bg1">
                    <a:lumMod val="50000"/>
                  </a:schemeClr>
                </a:solidFill>
                <a:effectLst/>
                <a:uLnTx/>
                <a:uFillTx/>
                <a:latin typeface="Times New Roman"/>
                <a:ea typeface="黑体"/>
                <a:cs typeface="+mn-cs"/>
              </a:rPr>
              <a:t>method for specifying the functional specifications that has become popular is the use case approach. </a:t>
            </a:r>
            <a:r>
              <a:rPr kumimoji="0" lang="en-US" altLang="zh-CN" sz="2400" i="0" u="none" strike="noStrike" kern="1200" cap="none" spc="0" normalizeH="0" baseline="0" noProof="0" dirty="0">
                <a:ln>
                  <a:noFill/>
                </a:ln>
                <a:solidFill>
                  <a:schemeClr val="bg1">
                    <a:lumMod val="50000"/>
                  </a:schemeClr>
                </a:solidFill>
                <a:effectLst/>
                <a:uLnTx/>
                <a:uFillTx/>
                <a:latin typeface="Times New Roman"/>
                <a:ea typeface="黑体"/>
                <a:cs typeface="+mn-cs"/>
              </a:rPr>
              <a:t>With this approach, the functionality of the system is specified for use cases, with each use case specifying the behavior of the system when a user interacts with it for achieving some goal. Each use case contains a normal scenario, as well as many exceptional scenarios, thereby providing the complete behavior of the system. </a:t>
            </a:r>
            <a:r>
              <a:rPr kumimoji="0" lang="en-US" altLang="zh-CN" sz="2400" b="1" i="0" u="none" strike="noStrike" kern="1200" cap="none" spc="0" normalizeH="0" baseline="0" noProof="0" dirty="0">
                <a:ln>
                  <a:noFill/>
                </a:ln>
                <a:solidFill>
                  <a:schemeClr val="tx1"/>
                </a:solidFill>
                <a:effectLst/>
                <a:uLnTx/>
                <a:uFillTx/>
                <a:latin typeface="Times New Roman"/>
                <a:ea typeface="黑体"/>
                <a:cs typeface="+mn-cs"/>
              </a:rPr>
              <a:t>Though use cases are meant for specification, </a:t>
            </a:r>
            <a:r>
              <a:rPr kumimoji="0" lang="en-US" altLang="zh-CN" sz="2400" b="1" i="0" u="sng" strike="noStrike" kern="1200" cap="none" spc="0" normalizeH="0" baseline="0" noProof="0" dirty="0">
                <a:ln>
                  <a:noFill/>
                </a:ln>
                <a:solidFill>
                  <a:srgbClr val="C00000"/>
                </a:solidFill>
                <a:effectLst/>
                <a:uLnTx/>
                <a:uFillTx/>
                <a:latin typeface="Times New Roman"/>
                <a:ea typeface="黑体"/>
                <a:cs typeface="+mn-cs"/>
              </a:rPr>
              <a:t>as they are natural and story-like</a:t>
            </a:r>
            <a:r>
              <a:rPr kumimoji="0" lang="en-US" altLang="zh-CN" sz="2400" b="1" i="0" u="none" strike="noStrike" kern="1200" cap="none" spc="0" normalizeH="0" baseline="0" noProof="0" dirty="0">
                <a:ln>
                  <a:noFill/>
                </a:ln>
                <a:solidFill>
                  <a:schemeClr val="tx1"/>
                </a:solidFill>
                <a:effectLst/>
                <a:uLnTx/>
                <a:uFillTx/>
                <a:latin typeface="Times New Roman"/>
                <a:ea typeface="黑体"/>
                <a:cs typeface="+mn-cs"/>
              </a:rPr>
              <a:t>, </a:t>
            </a:r>
            <a:r>
              <a:rPr kumimoji="0" lang="en-US" altLang="zh-CN" sz="2400" b="1" i="0" u="sng" strike="noStrike" kern="1200" cap="none" spc="0" normalizeH="0" baseline="0" noProof="0" dirty="0">
                <a:ln>
                  <a:noFill/>
                </a:ln>
                <a:solidFill>
                  <a:srgbClr val="7030A0"/>
                </a:solidFill>
                <a:effectLst/>
                <a:uLnTx/>
                <a:uFillTx/>
                <a:latin typeface="Times New Roman"/>
                <a:ea typeface="黑体"/>
                <a:cs typeface="+mn-cs"/>
              </a:rPr>
              <a:t>by expressing them at different levels of abstraction</a:t>
            </a:r>
            <a:r>
              <a:rPr kumimoji="0" lang="en-US" altLang="zh-CN" sz="2400" b="1" i="0" u="none" strike="noStrike" kern="1200" cap="none" spc="0" normalizeH="0" baseline="0" noProof="0" dirty="0">
                <a:ln>
                  <a:noFill/>
                </a:ln>
                <a:solidFill>
                  <a:schemeClr val="tx1"/>
                </a:solidFill>
                <a:effectLst/>
                <a:uLnTx/>
                <a:uFillTx/>
                <a:latin typeface="Times New Roman"/>
                <a:ea typeface="黑体"/>
                <a:cs typeface="+mn-cs"/>
              </a:rPr>
              <a:t> they can also be used for problem analysis.</a:t>
            </a:r>
          </a:p>
        </p:txBody>
      </p:sp>
      <p:sp>
        <p:nvSpPr>
          <p:cNvPr id="8" name="矩形 7"/>
          <p:cNvSpPr/>
          <p:nvPr/>
        </p:nvSpPr>
        <p:spPr>
          <a:xfrm>
            <a:off x="251520" y="5036983"/>
            <a:ext cx="8640960" cy="1200329"/>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400" i="0" dirty="0" smtClean="0">
                <a:solidFill>
                  <a:schemeClr val="tx1"/>
                </a:solidFill>
              </a:rPr>
              <a:t>尽管用例是为规格说明而设定的，但由于其自然性和故事性，通过在不同的抽象级别上表达用例，用例也可以用于问题分析。</a:t>
            </a:r>
            <a:endParaRPr lang="zh-CN" altLang="en-US" sz="2400" i="0" dirty="0">
              <a:solidFill>
                <a:schemeClr val="tx1"/>
              </a:solidFill>
            </a:endParaRPr>
          </a:p>
        </p:txBody>
      </p:sp>
      <p:cxnSp>
        <p:nvCxnSpPr>
          <p:cNvPr id="9" name="直接箭头连接符 8"/>
          <p:cNvCxnSpPr/>
          <p:nvPr/>
        </p:nvCxnSpPr>
        <p:spPr bwMode="auto">
          <a:xfrm>
            <a:off x="4067944" y="3528142"/>
            <a:ext cx="21970" cy="100811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0" name="矩形 9"/>
          <p:cNvSpPr/>
          <p:nvPr/>
        </p:nvSpPr>
        <p:spPr>
          <a:xfrm>
            <a:off x="3590890" y="4517903"/>
            <a:ext cx="954107" cy="400110"/>
          </a:xfrm>
          <a:prstGeom prst="rect">
            <a:avLst/>
          </a:prstGeom>
        </p:spPr>
        <p:txBody>
          <a:bodyPr wrap="none">
            <a:spAutoFit/>
          </a:bodyPr>
          <a:lstStyle/>
          <a:p>
            <a:r>
              <a:rPr lang="zh-CN" altLang="en-US" sz="2000" dirty="0"/>
              <a:t>插入</a:t>
            </a:r>
            <a:r>
              <a:rPr lang="zh-CN" altLang="en-US" sz="2000" dirty="0" smtClean="0"/>
              <a:t>语</a:t>
            </a:r>
            <a:endParaRPr lang="zh-CN" altLang="en-US" sz="2000" dirty="0"/>
          </a:p>
        </p:txBody>
      </p:sp>
      <p:cxnSp>
        <p:nvCxnSpPr>
          <p:cNvPr id="11" name="直接箭头连接符 10"/>
          <p:cNvCxnSpPr/>
          <p:nvPr/>
        </p:nvCxnSpPr>
        <p:spPr bwMode="auto">
          <a:xfrm>
            <a:off x="7668344" y="3536317"/>
            <a:ext cx="0" cy="100811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2" name="矩形 11"/>
          <p:cNvSpPr/>
          <p:nvPr/>
        </p:nvSpPr>
        <p:spPr>
          <a:xfrm>
            <a:off x="7063050" y="4550316"/>
            <a:ext cx="1210588" cy="400110"/>
          </a:xfrm>
          <a:prstGeom prst="rect">
            <a:avLst/>
          </a:prstGeom>
        </p:spPr>
        <p:txBody>
          <a:bodyPr wrap="none">
            <a:spAutoFit/>
          </a:bodyPr>
          <a:lstStyle/>
          <a:p>
            <a:r>
              <a:rPr lang="zh-CN" altLang="en-US" sz="2000" dirty="0" smtClean="0"/>
              <a:t>方式状语</a:t>
            </a:r>
            <a:endParaRPr lang="zh-CN" altLang="en-US" sz="2000" dirty="0"/>
          </a:p>
        </p:txBody>
      </p:sp>
    </p:spTree>
    <p:extLst>
      <p:ext uri="{BB962C8B-B14F-4D97-AF65-F5344CB8AC3E}">
        <p14:creationId xmlns:p14="http://schemas.microsoft.com/office/powerpoint/2010/main" val="131348122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last</a:t>
            </a:r>
            <a:r>
              <a:rPr lang="en-US" altLang="zh-CN" dirty="0" smtClean="0"/>
              <a:t> 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79220"/>
            <a:ext cx="8640960" cy="224676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800" i="0" dirty="0" smtClean="0">
                <a:solidFill>
                  <a:srgbClr val="000000"/>
                </a:solidFill>
              </a:rPr>
              <a:t>    For </a:t>
            </a:r>
            <a:r>
              <a:rPr lang="en-US" altLang="zh-CN" sz="2800" i="0" dirty="0">
                <a:solidFill>
                  <a:srgbClr val="000000"/>
                </a:solidFill>
              </a:rPr>
              <a:t>validation, the most commonly used method is reviewing or inspecting the requirements. In requirements inspections, the team of reviews also includes a representative of the client to ensure that all requirements are captured.</a:t>
            </a:r>
            <a:endParaRPr kumimoji="0" lang="en-US" altLang="zh-CN" sz="2800" b="0" i="0" u="none" strike="noStrike" kern="1200" cap="none" spc="0" normalizeH="0" baseline="0" noProof="0" dirty="0">
              <a:ln>
                <a:noFill/>
              </a:ln>
              <a:solidFill>
                <a:srgbClr val="000000"/>
              </a:solidFill>
              <a:effectLst/>
              <a:uLnTx/>
              <a:uFillTx/>
              <a:latin typeface="Times New Roman"/>
              <a:ea typeface="黑体"/>
            </a:endParaRPr>
          </a:p>
        </p:txBody>
      </p:sp>
    </p:spTree>
    <p:extLst>
      <p:ext uri="{BB962C8B-B14F-4D97-AF65-F5344CB8AC3E}">
        <p14:creationId xmlns:p14="http://schemas.microsoft.com/office/powerpoint/2010/main" val="378746846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t>Part 1, Dialogue: Communication with Customers</a:t>
            </a:r>
            <a:endParaRPr lang="zh-CN" altLang="en-US" sz="2800" dirty="0"/>
          </a:p>
        </p:txBody>
      </p:sp>
      <p:sp>
        <p:nvSpPr>
          <p:cNvPr id="3" name="内容占位符 2"/>
          <p:cNvSpPr>
            <a:spLocks noGrp="1"/>
          </p:cNvSpPr>
          <p:nvPr>
            <p:ph idx="1"/>
          </p:nvPr>
        </p:nvSpPr>
        <p:spPr/>
        <p:txBody>
          <a:bodyPr/>
          <a:lstStyle/>
          <a:p>
            <a:r>
              <a:rPr lang="en-US" altLang="zh-CN" dirty="0" smtClean="0"/>
              <a:t>Main Content</a:t>
            </a:r>
          </a:p>
          <a:p>
            <a:pPr lvl="1"/>
            <a:r>
              <a:rPr lang="zh-CN" altLang="en-US" dirty="0" smtClean="0"/>
              <a:t>三名学生到</a:t>
            </a:r>
            <a:r>
              <a:rPr lang="en-US" altLang="zh-CN" dirty="0" smtClean="0"/>
              <a:t>Four Seasons Hotel</a:t>
            </a:r>
            <a:r>
              <a:rPr lang="zh-CN" altLang="en-US" dirty="0" smtClean="0"/>
              <a:t>，与酒店的业务经理</a:t>
            </a:r>
            <a:r>
              <a:rPr lang="en-US" altLang="zh-CN" dirty="0" smtClean="0"/>
              <a:t>Mr. White</a:t>
            </a:r>
            <a:r>
              <a:rPr lang="zh-CN" altLang="en-US" dirty="0" smtClean="0"/>
              <a:t>进行沟通，了解业务需求。</a:t>
            </a:r>
            <a:endParaRPr lang="en-US" altLang="zh-CN" dirty="0" smtClean="0"/>
          </a:p>
          <a:p>
            <a:pPr lvl="1"/>
            <a:r>
              <a:rPr lang="zh-CN" altLang="en-US" dirty="0" smtClean="0"/>
              <a:t>重点了解了当顾客没有按时入住时，酒店如何给客户退还押金（预付金）。</a:t>
            </a:r>
            <a:endParaRPr lang="en-US" altLang="zh-CN" dirty="0" smtClean="0"/>
          </a:p>
          <a:p>
            <a:pPr lvl="2"/>
            <a:r>
              <a:rPr lang="zh-CN" altLang="en-US" dirty="0" smtClean="0"/>
              <a:t>视顾客取消预订的及时性的不同，酒店退还不同数额的押金；</a:t>
            </a:r>
            <a:endParaRPr lang="en-US" altLang="zh-CN" dirty="0" smtClean="0"/>
          </a:p>
          <a:p>
            <a:pPr lvl="2"/>
            <a:r>
              <a:rPr lang="zh-CN" altLang="en-US" dirty="0" smtClean="0"/>
              <a:t>普通客户 </a:t>
            </a:r>
            <a:r>
              <a:rPr lang="en-US" altLang="zh-CN" dirty="0" smtClean="0"/>
              <a:t>vs. VIP</a:t>
            </a:r>
          </a:p>
          <a:p>
            <a:pPr lvl="2"/>
            <a:r>
              <a:rPr lang="zh-CN" altLang="en-US" dirty="0" smtClean="0"/>
              <a:t>旺季（</a:t>
            </a:r>
            <a:r>
              <a:rPr lang="en-US" altLang="zh-CN" dirty="0" smtClean="0"/>
              <a:t>high season</a:t>
            </a:r>
            <a:r>
              <a:rPr lang="zh-CN" altLang="en-US" dirty="0" smtClean="0"/>
              <a:t>） </a:t>
            </a:r>
            <a:r>
              <a:rPr lang="en-US" altLang="zh-CN" dirty="0" smtClean="0"/>
              <a:t>vs. </a:t>
            </a:r>
            <a:r>
              <a:rPr lang="zh-CN" altLang="en-US" dirty="0" smtClean="0"/>
              <a:t>淡季（</a:t>
            </a:r>
            <a:r>
              <a:rPr lang="en-US" altLang="zh-CN" dirty="0" smtClean="0"/>
              <a:t>low season</a:t>
            </a:r>
            <a:r>
              <a:rPr lang="zh-CN" altLang="en-US" dirty="0" smtClean="0"/>
              <a:t>）</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2990450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4</a:t>
            </a:fld>
            <a:endParaRPr lang="en-US" altLang="zh-CN"/>
          </a:p>
        </p:txBody>
      </p:sp>
      <p:sp>
        <p:nvSpPr>
          <p:cNvPr id="7" name="矩形 6"/>
          <p:cNvSpPr/>
          <p:nvPr/>
        </p:nvSpPr>
        <p:spPr>
          <a:xfrm>
            <a:off x="251520" y="953433"/>
            <a:ext cx="8640960" cy="132343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zh-CN" altLang="en-US" sz="2400" i="0" dirty="0"/>
              <a:t>（</a:t>
            </a:r>
            <a:r>
              <a:rPr lang="en-US" altLang="zh-CN" sz="2400" i="0" dirty="0"/>
              <a:t>Kevin, Sharon and Jason come to the four seasons hotel and have a meeting with MR. White, the business manager of the hotel and representative of the </a:t>
            </a:r>
            <a:r>
              <a:rPr lang="en-US" altLang="zh-CN" sz="3200" i="0" dirty="0">
                <a:solidFill>
                  <a:srgbClr val="FF0000"/>
                </a:solidFill>
              </a:rPr>
              <a:t>end user</a:t>
            </a:r>
            <a:r>
              <a:rPr lang="en-US" altLang="zh-CN" sz="2400" i="0" dirty="0"/>
              <a:t>.</a:t>
            </a:r>
            <a:r>
              <a:rPr lang="zh-CN" altLang="en-US" sz="2400" i="0" dirty="0"/>
              <a:t>）</a:t>
            </a:r>
          </a:p>
        </p:txBody>
      </p:sp>
      <p:sp>
        <p:nvSpPr>
          <p:cNvPr id="8" name="矩形 7"/>
          <p:cNvSpPr/>
          <p:nvPr/>
        </p:nvSpPr>
        <p:spPr>
          <a:xfrm>
            <a:off x="251520" y="2663041"/>
            <a:ext cx="8640960"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i="0" dirty="0" smtClean="0"/>
              <a:t>end user</a:t>
            </a:r>
          </a:p>
          <a:p>
            <a:r>
              <a:rPr lang="zh-CN" altLang="en-US" sz="2400" i="0" dirty="0" smtClean="0"/>
              <a:t>终端用户，最终用户</a:t>
            </a:r>
            <a:endParaRPr lang="zh-CN" altLang="en-US" sz="2400" i="0" dirty="0"/>
          </a:p>
        </p:txBody>
      </p:sp>
      <p:sp>
        <p:nvSpPr>
          <p:cNvPr id="9" name="矩形 8"/>
          <p:cNvSpPr/>
          <p:nvPr/>
        </p:nvSpPr>
        <p:spPr>
          <a:xfrm>
            <a:off x="251520" y="3861048"/>
            <a:ext cx="8640960"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altLang="zh-CN" sz="2400" i="0" dirty="0"/>
              <a:t> The system user serves as the bridge between the </a:t>
            </a:r>
            <a:r>
              <a:rPr lang="en-US" altLang="zh-CN" sz="2400" i="0" dirty="0">
                <a:solidFill>
                  <a:srgbClr val="FF0000"/>
                </a:solidFill>
              </a:rPr>
              <a:t>end user</a:t>
            </a:r>
            <a:r>
              <a:rPr lang="en-US" altLang="zh-CN" sz="2400" i="0" dirty="0"/>
              <a:t> and the data stored in MDM Server.</a:t>
            </a:r>
          </a:p>
          <a:p>
            <a:pPr algn="just"/>
            <a:r>
              <a:rPr lang="zh-CN" altLang="en-US" sz="2400" i="0" dirty="0" smtClean="0"/>
              <a:t>这个</a:t>
            </a:r>
            <a:r>
              <a:rPr lang="zh-CN" altLang="en-US" sz="2400" i="0" dirty="0"/>
              <a:t>系统用户充当终端用户与</a:t>
            </a:r>
            <a:r>
              <a:rPr lang="en-US" altLang="zh-CN" sz="2400" i="0" dirty="0"/>
              <a:t>MDM Server</a:t>
            </a:r>
            <a:r>
              <a:rPr lang="zh-CN" altLang="en-US" sz="2400" i="0" dirty="0"/>
              <a:t>中存储的数据之间的桥梁。 </a:t>
            </a:r>
          </a:p>
        </p:txBody>
      </p:sp>
    </p:spTree>
    <p:extLst>
      <p:ext uri="{BB962C8B-B14F-4D97-AF65-F5344CB8AC3E}">
        <p14:creationId xmlns:p14="http://schemas.microsoft.com/office/powerpoint/2010/main" val="145765284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矩形 6"/>
          <p:cNvSpPr/>
          <p:nvPr/>
        </p:nvSpPr>
        <p:spPr>
          <a:xfrm>
            <a:off x="251520" y="156396"/>
            <a:ext cx="8640960" cy="458587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400" b="1" i="0" dirty="0" smtClean="0">
                <a:solidFill>
                  <a:srgbClr val="000000"/>
                </a:solidFill>
              </a:rPr>
              <a:t>Mr. </a:t>
            </a:r>
            <a:r>
              <a:rPr lang="en-US" altLang="zh-CN" sz="2400" b="1" i="0" dirty="0">
                <a:solidFill>
                  <a:srgbClr val="000000"/>
                </a:solidFill>
              </a:rPr>
              <a:t>White</a:t>
            </a:r>
            <a:r>
              <a:rPr lang="zh-CN" altLang="en-US" sz="2400" i="0" dirty="0">
                <a:solidFill>
                  <a:srgbClr val="000000"/>
                </a:solidFill>
              </a:rPr>
              <a:t>：</a:t>
            </a:r>
            <a:r>
              <a:rPr lang="en-US" altLang="zh-CN" sz="2400" i="0" dirty="0">
                <a:solidFill>
                  <a:srgbClr val="000000"/>
                </a:solidFill>
              </a:rPr>
              <a:t>Welcome to our hotel.</a:t>
            </a:r>
          </a:p>
          <a:p>
            <a:pPr lvl="0" algn="just"/>
            <a:r>
              <a:rPr lang="en-US" altLang="zh-CN" sz="2400" b="1" i="0" dirty="0" smtClean="0">
                <a:solidFill>
                  <a:srgbClr val="000000"/>
                </a:solidFill>
              </a:rPr>
              <a:t>Kevin</a:t>
            </a:r>
            <a:r>
              <a:rPr lang="en-US" altLang="zh-CN" sz="2400" i="0" dirty="0">
                <a:solidFill>
                  <a:srgbClr val="000000"/>
                </a:solidFill>
              </a:rPr>
              <a:t>: Thank you for giving us the important information about your hotel management </a:t>
            </a:r>
            <a:r>
              <a:rPr lang="en-US" altLang="zh-CN" sz="2400" i="0" dirty="0">
                <a:solidFill>
                  <a:srgbClr val="FF0000"/>
                </a:solidFill>
              </a:rPr>
              <a:t>needs</a:t>
            </a:r>
            <a:r>
              <a:rPr lang="en-US" altLang="zh-CN" sz="2400" i="0" dirty="0">
                <a:solidFill>
                  <a:srgbClr val="000000"/>
                </a:solidFill>
              </a:rPr>
              <a:t> in your business requirements document. But I am afraid that there are still some questions that we need to </a:t>
            </a:r>
            <a:r>
              <a:rPr lang="en-US" altLang="zh-CN" sz="2400" i="0" dirty="0">
                <a:solidFill>
                  <a:srgbClr val="FF0000"/>
                </a:solidFill>
              </a:rPr>
              <a:t>be clear about</a:t>
            </a:r>
            <a:r>
              <a:rPr lang="en-US" altLang="zh-CN" sz="2400" i="0" dirty="0">
                <a:solidFill>
                  <a:srgbClr val="000000"/>
                </a:solidFill>
              </a:rPr>
              <a:t>. </a:t>
            </a:r>
            <a:r>
              <a:rPr lang="en-US" altLang="zh-CN" sz="2400" i="0" dirty="0">
                <a:solidFill>
                  <a:srgbClr val="FF0000"/>
                </a:solidFill>
              </a:rPr>
              <a:t>In order that </a:t>
            </a:r>
            <a:r>
              <a:rPr lang="en-US" altLang="zh-CN" sz="2400" i="0" dirty="0">
                <a:solidFill>
                  <a:srgbClr val="000000"/>
                </a:solidFill>
              </a:rPr>
              <a:t>we can accomplish the system according to your meanings consistently, we would like to ask you a few questions. </a:t>
            </a:r>
            <a:endParaRPr lang="en-US" altLang="zh-CN" sz="2400" i="0" dirty="0" smtClean="0">
              <a:solidFill>
                <a:srgbClr val="000000"/>
              </a:solidFill>
            </a:endParaRPr>
          </a:p>
          <a:p>
            <a:pPr lvl="0" algn="just"/>
            <a:r>
              <a:rPr lang="en-US" altLang="zh-CN" sz="2400" b="1" i="0" dirty="0" smtClean="0">
                <a:solidFill>
                  <a:srgbClr val="000000"/>
                </a:solidFill>
              </a:rPr>
              <a:t>Mr. </a:t>
            </a:r>
            <a:r>
              <a:rPr lang="en-US" altLang="zh-CN" sz="2400" b="1" i="0" dirty="0">
                <a:solidFill>
                  <a:srgbClr val="000000"/>
                </a:solidFill>
              </a:rPr>
              <a:t>White: </a:t>
            </a:r>
            <a:r>
              <a:rPr lang="en-US" altLang="zh-CN" sz="2400" i="0" dirty="0">
                <a:solidFill>
                  <a:srgbClr val="000000"/>
                </a:solidFill>
              </a:rPr>
              <a:t>Sure.</a:t>
            </a:r>
          </a:p>
          <a:p>
            <a:pPr lvl="0" algn="just"/>
            <a:r>
              <a:rPr lang="en-US" altLang="zh-CN" sz="2400" b="1" i="0" dirty="0" smtClean="0">
                <a:solidFill>
                  <a:srgbClr val="000000"/>
                </a:solidFill>
              </a:rPr>
              <a:t>Sharon</a:t>
            </a:r>
            <a:r>
              <a:rPr lang="en-US" altLang="zh-CN" sz="2400" b="1" i="0" dirty="0">
                <a:solidFill>
                  <a:srgbClr val="000000"/>
                </a:solidFill>
              </a:rPr>
              <a:t>: </a:t>
            </a:r>
            <a:r>
              <a:rPr lang="en-US" altLang="zh-CN" sz="2400" i="0" dirty="0" smtClean="0">
                <a:solidFill>
                  <a:srgbClr val="000000"/>
                </a:solidFill>
              </a:rPr>
              <a:t>Mr. </a:t>
            </a:r>
            <a:r>
              <a:rPr lang="en-US" altLang="zh-CN" sz="2400" i="0" dirty="0">
                <a:solidFill>
                  <a:srgbClr val="000000"/>
                </a:solidFill>
              </a:rPr>
              <a:t>White. I am </a:t>
            </a:r>
            <a:r>
              <a:rPr lang="en-US" altLang="zh-CN" sz="2800" i="0" dirty="0">
                <a:solidFill>
                  <a:srgbClr val="FF0000"/>
                </a:solidFill>
              </a:rPr>
              <a:t>drafting</a:t>
            </a:r>
            <a:r>
              <a:rPr lang="en-US" altLang="zh-CN" sz="2400" i="0" dirty="0">
                <a:solidFill>
                  <a:srgbClr val="000000"/>
                </a:solidFill>
              </a:rPr>
              <a:t> the specifications for the Four Seasons Hotel Management Information System, but I found that there may be an important function that is not clear.</a:t>
            </a:r>
          </a:p>
          <a:p>
            <a:pPr lvl="0" algn="just"/>
            <a:r>
              <a:rPr lang="en-US" altLang="zh-CN" sz="2400" b="1" i="0" dirty="0" smtClean="0">
                <a:solidFill>
                  <a:srgbClr val="000000"/>
                </a:solidFill>
              </a:rPr>
              <a:t>Mr. </a:t>
            </a:r>
            <a:r>
              <a:rPr lang="en-US" altLang="zh-CN" sz="2400" b="1" i="0" dirty="0">
                <a:solidFill>
                  <a:srgbClr val="000000"/>
                </a:solidFill>
              </a:rPr>
              <a:t>White: </a:t>
            </a:r>
            <a:r>
              <a:rPr lang="en-US" altLang="zh-CN" sz="2400" i="0" dirty="0">
                <a:solidFill>
                  <a:srgbClr val="000000"/>
                </a:solidFill>
              </a:rPr>
              <a:t>Well, what's that?</a:t>
            </a:r>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 name="矩形 7"/>
          <p:cNvSpPr/>
          <p:nvPr/>
        </p:nvSpPr>
        <p:spPr>
          <a:xfrm>
            <a:off x="251520" y="5373216"/>
            <a:ext cx="8640960" cy="1323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lgn="just"/>
            <a:r>
              <a:rPr lang="en-US" altLang="zh-CN" sz="2000" i="0" dirty="0">
                <a:solidFill>
                  <a:srgbClr val="000000"/>
                </a:solidFill>
              </a:rPr>
              <a:t>I've made a </a:t>
            </a:r>
            <a:r>
              <a:rPr lang="en-US" altLang="zh-CN" sz="2000" i="0" dirty="0">
                <a:solidFill>
                  <a:srgbClr val="FF0000"/>
                </a:solidFill>
              </a:rPr>
              <a:t>rough draft</a:t>
            </a:r>
            <a:r>
              <a:rPr lang="en-US" altLang="zh-CN" sz="2000" i="0" dirty="0">
                <a:solidFill>
                  <a:srgbClr val="000000"/>
                </a:solidFill>
              </a:rPr>
              <a:t> of the letter.</a:t>
            </a:r>
          </a:p>
          <a:p>
            <a:pPr lvl="0" algn="just"/>
            <a:r>
              <a:rPr lang="zh-CN" altLang="en-US" sz="2000" i="0" dirty="0">
                <a:solidFill>
                  <a:srgbClr val="000000"/>
                </a:solidFill>
              </a:rPr>
              <a:t>我已经写好这封信的草稿。</a:t>
            </a:r>
            <a:endParaRPr lang="en-US" altLang="zh-CN" sz="2000" i="0" dirty="0">
              <a:solidFill>
                <a:srgbClr val="000000"/>
              </a:solidFill>
            </a:endParaRPr>
          </a:p>
          <a:p>
            <a:pPr lvl="0" algn="just"/>
            <a:r>
              <a:rPr lang="en-US" altLang="zh-CN" sz="2000" i="0" dirty="0" smtClean="0">
                <a:solidFill>
                  <a:srgbClr val="000000"/>
                </a:solidFill>
              </a:rPr>
              <a:t>He </a:t>
            </a:r>
            <a:r>
              <a:rPr lang="en-US" altLang="zh-CN" sz="2000" i="0" dirty="0">
                <a:solidFill>
                  <a:srgbClr val="FF0000"/>
                </a:solidFill>
              </a:rPr>
              <a:t>drafted a standard letter </a:t>
            </a:r>
            <a:r>
              <a:rPr lang="en-US" altLang="zh-CN" sz="2000" i="0" dirty="0">
                <a:solidFill>
                  <a:srgbClr val="000000"/>
                </a:solidFill>
              </a:rPr>
              <a:t>to the editors.</a:t>
            </a:r>
          </a:p>
          <a:p>
            <a:pPr lvl="0" algn="just"/>
            <a:r>
              <a:rPr lang="zh-CN" altLang="en-US" sz="2000" i="0" dirty="0">
                <a:solidFill>
                  <a:srgbClr val="000000"/>
                </a:solidFill>
              </a:rPr>
              <a:t>他起草了一份给编辑的标准信函。</a:t>
            </a:r>
          </a:p>
        </p:txBody>
      </p:sp>
      <p:sp>
        <p:nvSpPr>
          <p:cNvPr id="9" name="矩形 8"/>
          <p:cNvSpPr/>
          <p:nvPr/>
        </p:nvSpPr>
        <p:spPr>
          <a:xfrm>
            <a:off x="251520" y="4869160"/>
            <a:ext cx="8640960"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lgn="just"/>
            <a:r>
              <a:rPr lang="en-US" altLang="zh-CN" sz="2000" i="0" dirty="0" smtClean="0">
                <a:solidFill>
                  <a:srgbClr val="000000"/>
                </a:solidFill>
              </a:rPr>
              <a:t>draft  [</a:t>
            </a:r>
            <a:r>
              <a:rPr lang="en-US" altLang="zh-CN" sz="2000" i="0" dirty="0">
                <a:solidFill>
                  <a:srgbClr val="000000"/>
                </a:solidFill>
              </a:rPr>
              <a:t>C] </a:t>
            </a:r>
            <a:r>
              <a:rPr lang="zh-CN" altLang="en-US" sz="2000" i="0" dirty="0">
                <a:solidFill>
                  <a:srgbClr val="000000"/>
                </a:solidFill>
              </a:rPr>
              <a:t>草稿；草案；</a:t>
            </a:r>
            <a:r>
              <a:rPr lang="zh-CN" altLang="en-US" sz="2000" i="0" dirty="0" smtClean="0">
                <a:solidFill>
                  <a:srgbClr val="000000"/>
                </a:solidFill>
              </a:rPr>
              <a:t>草图   </a:t>
            </a:r>
            <a:r>
              <a:rPr lang="en-US" altLang="zh-CN" sz="2000" i="0" dirty="0" smtClean="0">
                <a:solidFill>
                  <a:srgbClr val="000000"/>
                </a:solidFill>
              </a:rPr>
              <a:t>[</a:t>
            </a:r>
            <a:r>
              <a:rPr lang="en-US" altLang="zh-CN" sz="2000" i="0" dirty="0">
                <a:solidFill>
                  <a:srgbClr val="000000"/>
                </a:solidFill>
              </a:rPr>
              <a:t>VN] </a:t>
            </a:r>
            <a:r>
              <a:rPr lang="zh-CN" altLang="en-US" sz="2000" i="0" dirty="0">
                <a:solidFill>
                  <a:srgbClr val="000000"/>
                </a:solidFill>
              </a:rPr>
              <a:t>起草；</a:t>
            </a:r>
            <a:r>
              <a:rPr lang="zh-CN" altLang="en-US" sz="2000" i="0" dirty="0" smtClean="0">
                <a:solidFill>
                  <a:srgbClr val="000000"/>
                </a:solidFill>
              </a:rPr>
              <a:t>草拟   </a:t>
            </a:r>
            <a:r>
              <a:rPr lang="en-US" altLang="zh-CN" sz="2000" i="0" dirty="0" smtClean="0">
                <a:solidFill>
                  <a:srgbClr val="000000"/>
                </a:solidFill>
              </a:rPr>
              <a:t>[</a:t>
            </a:r>
            <a:r>
              <a:rPr lang="en-US" altLang="zh-CN" sz="2000" i="0" dirty="0">
                <a:solidFill>
                  <a:srgbClr val="000000"/>
                </a:solidFill>
              </a:rPr>
              <a:t>VN] </a:t>
            </a:r>
            <a:r>
              <a:rPr lang="zh-CN" altLang="en-US" sz="2000" i="0" dirty="0">
                <a:solidFill>
                  <a:srgbClr val="000000"/>
                </a:solidFill>
              </a:rPr>
              <a:t>选派；抽调 </a:t>
            </a:r>
          </a:p>
        </p:txBody>
      </p:sp>
      <p:sp>
        <p:nvSpPr>
          <p:cNvPr id="5" name="矩形 4"/>
          <p:cNvSpPr/>
          <p:nvPr/>
        </p:nvSpPr>
        <p:spPr>
          <a:xfrm>
            <a:off x="5889364" y="5696381"/>
            <a:ext cx="2545890" cy="40011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lvl="0" algn="just"/>
            <a:r>
              <a:rPr lang="en-US" altLang="zh-CN" sz="2000" i="0" dirty="0">
                <a:solidFill>
                  <a:srgbClr val="000000"/>
                </a:solidFill>
              </a:rPr>
              <a:t>final </a:t>
            </a:r>
            <a:r>
              <a:rPr lang="en-US" altLang="zh-CN" sz="2000" i="0" dirty="0">
                <a:solidFill>
                  <a:srgbClr val="FF0000"/>
                </a:solidFill>
              </a:rPr>
              <a:t>draft</a:t>
            </a:r>
            <a:r>
              <a:rPr lang="en-US" altLang="zh-CN" sz="2000" i="0" dirty="0">
                <a:solidFill>
                  <a:srgbClr val="000000"/>
                </a:solidFill>
              </a:rPr>
              <a:t> </a:t>
            </a:r>
            <a:r>
              <a:rPr lang="zh-CN" altLang="en-US" sz="2000" i="0" dirty="0">
                <a:solidFill>
                  <a:srgbClr val="000000"/>
                </a:solidFill>
              </a:rPr>
              <a:t>定稿，终稿</a:t>
            </a:r>
            <a:endParaRPr lang="en-US" altLang="zh-CN" sz="2000" i="0" dirty="0">
              <a:solidFill>
                <a:srgbClr val="000000"/>
              </a:solidFill>
            </a:endParaRPr>
          </a:p>
        </p:txBody>
      </p:sp>
    </p:spTree>
    <p:extLst>
      <p:ext uri="{BB962C8B-B14F-4D97-AF65-F5344CB8AC3E}">
        <p14:creationId xmlns:p14="http://schemas.microsoft.com/office/powerpoint/2010/main" val="32400542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 name="矩形 6"/>
          <p:cNvSpPr/>
          <p:nvPr/>
        </p:nvSpPr>
        <p:spPr>
          <a:xfrm>
            <a:off x="251520" y="156396"/>
            <a:ext cx="8640960" cy="206210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400" b="1" i="0" dirty="0">
                <a:solidFill>
                  <a:srgbClr val="000000"/>
                </a:solidFill>
              </a:rPr>
              <a:t>Sharon: </a:t>
            </a:r>
            <a:r>
              <a:rPr lang="en-US" altLang="zh-CN" sz="2400" i="0" dirty="0">
                <a:solidFill>
                  <a:srgbClr val="000000"/>
                </a:solidFill>
              </a:rPr>
              <a:t>In the case that a customer books a room in your hotel, but doesn't check in on time. How do you </a:t>
            </a:r>
            <a:r>
              <a:rPr lang="en-US" altLang="zh-CN" sz="2400" i="0" dirty="0">
                <a:solidFill>
                  <a:srgbClr val="FF0000"/>
                </a:solidFill>
              </a:rPr>
              <a:t>refund</a:t>
            </a:r>
            <a:r>
              <a:rPr lang="en-US" altLang="zh-CN" sz="2400" i="0" dirty="0">
                <a:solidFill>
                  <a:srgbClr val="000000"/>
                </a:solidFill>
              </a:rPr>
              <a:t> his </a:t>
            </a:r>
            <a:r>
              <a:rPr lang="en-US" altLang="zh-CN" sz="2400" i="0" dirty="0">
                <a:solidFill>
                  <a:srgbClr val="FF0000"/>
                </a:solidFill>
              </a:rPr>
              <a:t>deposit </a:t>
            </a:r>
            <a:r>
              <a:rPr lang="en-US" altLang="zh-CN" sz="2400" i="0" dirty="0">
                <a:solidFill>
                  <a:srgbClr val="0000FF"/>
                </a:solidFill>
              </a:rPr>
              <a:t>[</a:t>
            </a:r>
            <a:r>
              <a:rPr lang="en-US" altLang="zh-CN" sz="2400" i="0" dirty="0" err="1">
                <a:solidFill>
                  <a:srgbClr val="0000FF"/>
                </a:solidFill>
              </a:rPr>
              <a:t>dɪˈpɒzɪt</a:t>
            </a:r>
            <a:r>
              <a:rPr lang="en-US" altLang="zh-CN" sz="2400" i="0" dirty="0">
                <a:solidFill>
                  <a:srgbClr val="0000FF"/>
                </a:solidFill>
              </a:rPr>
              <a:t>]</a:t>
            </a:r>
            <a:r>
              <a:rPr lang="en-US" altLang="zh-CN" sz="2400" i="0" dirty="0" smtClean="0">
                <a:solidFill>
                  <a:srgbClr val="0000FF"/>
                </a:solidFill>
              </a:rPr>
              <a:t>, </a:t>
            </a:r>
            <a:r>
              <a:rPr lang="en-US" altLang="zh-CN" sz="2400" i="0" dirty="0">
                <a:solidFill>
                  <a:srgbClr val="000000"/>
                </a:solidFill>
              </a:rPr>
              <a:t>the whole, part or none? It will </a:t>
            </a:r>
            <a:r>
              <a:rPr lang="en-US" altLang="zh-CN" sz="3200" i="0" dirty="0">
                <a:solidFill>
                  <a:srgbClr val="FF0000"/>
                </a:solidFill>
              </a:rPr>
              <a:t>relate</a:t>
            </a:r>
            <a:r>
              <a:rPr lang="en-US" altLang="zh-CN" sz="2400" i="0" dirty="0">
                <a:solidFill>
                  <a:srgbClr val="000000"/>
                </a:solidFill>
              </a:rPr>
              <a:t> to how to </a:t>
            </a:r>
            <a:r>
              <a:rPr lang="en-US" altLang="zh-CN" sz="2400" i="0" dirty="0">
                <a:solidFill>
                  <a:srgbClr val="FF0000"/>
                </a:solidFill>
              </a:rPr>
              <a:t>depict</a:t>
            </a:r>
            <a:r>
              <a:rPr lang="en-US" altLang="zh-CN" sz="2400" i="0" dirty="0">
                <a:solidFill>
                  <a:srgbClr val="000000"/>
                </a:solidFill>
              </a:rPr>
              <a:t> </a:t>
            </a:r>
            <a:r>
              <a:rPr lang="en-US" altLang="zh-CN" sz="2400" i="0" dirty="0">
                <a:solidFill>
                  <a:srgbClr val="0000FF"/>
                </a:solidFill>
              </a:rPr>
              <a:t>[</a:t>
            </a:r>
            <a:r>
              <a:rPr lang="en-US" altLang="zh-CN" sz="2400" i="0" dirty="0" err="1">
                <a:solidFill>
                  <a:srgbClr val="0000FF"/>
                </a:solidFill>
              </a:rPr>
              <a:t>dɪˈpɪkt</a:t>
            </a:r>
            <a:r>
              <a:rPr lang="en-US" altLang="zh-CN" sz="2400" i="0" dirty="0">
                <a:solidFill>
                  <a:srgbClr val="0000FF"/>
                </a:solidFill>
              </a:rPr>
              <a:t>]</a:t>
            </a:r>
            <a:r>
              <a:rPr lang="en-US" altLang="zh-CN" sz="2400" i="0" dirty="0">
                <a:solidFill>
                  <a:srgbClr val="000000"/>
                </a:solidFill>
              </a:rPr>
              <a:t> and model the scenario of the deposit refund and how to design the module.</a:t>
            </a:r>
            <a:endParaRPr kumimoji="0" lang="en-US" altLang="zh-CN" sz="2400" i="0" u="none" strike="noStrike" kern="1200" cap="none" spc="0" normalizeH="0" baseline="0" noProof="0" dirty="0">
              <a:ln>
                <a:noFill/>
              </a:ln>
              <a:solidFill>
                <a:srgbClr val="000000"/>
              </a:solidFill>
              <a:effectLst/>
              <a:uLnTx/>
              <a:uFillTx/>
              <a:latin typeface="Times New Roman"/>
              <a:ea typeface="黑体"/>
            </a:endParaRPr>
          </a:p>
        </p:txBody>
      </p:sp>
      <p:sp>
        <p:nvSpPr>
          <p:cNvPr id="8" name="矩形 7"/>
          <p:cNvSpPr/>
          <p:nvPr/>
        </p:nvSpPr>
        <p:spPr>
          <a:xfrm>
            <a:off x="251520" y="4505052"/>
            <a:ext cx="8640960"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lgn="just"/>
            <a:r>
              <a:rPr lang="en-US" altLang="zh-CN" sz="2400" i="0" dirty="0">
                <a:solidFill>
                  <a:srgbClr val="000000"/>
                </a:solidFill>
              </a:rPr>
              <a:t>In the future, pay increases will </a:t>
            </a:r>
            <a:r>
              <a:rPr lang="en-US" altLang="zh-CN" sz="2400" i="0" dirty="0">
                <a:solidFill>
                  <a:srgbClr val="FF0000"/>
                </a:solidFill>
              </a:rPr>
              <a:t>be related to</a:t>
            </a:r>
            <a:r>
              <a:rPr lang="en-US" altLang="zh-CN" sz="2400" i="0" dirty="0">
                <a:solidFill>
                  <a:srgbClr val="000000"/>
                </a:solidFill>
              </a:rPr>
              <a:t> productivity.</a:t>
            </a:r>
          </a:p>
          <a:p>
            <a:pPr lvl="0" algn="just"/>
            <a:r>
              <a:rPr lang="zh-CN" altLang="en-US" sz="2400" i="0" dirty="0">
                <a:solidFill>
                  <a:srgbClr val="000000"/>
                </a:solidFill>
              </a:rPr>
              <a:t>以后，工资的增加将和业绩挂钩。</a:t>
            </a:r>
            <a:endParaRPr lang="en-US" altLang="zh-CN" sz="2400" i="0" dirty="0">
              <a:solidFill>
                <a:srgbClr val="000000"/>
              </a:solidFill>
            </a:endParaRPr>
          </a:p>
          <a:p>
            <a:pPr lvl="0" algn="just"/>
            <a:r>
              <a:rPr lang="en-US" altLang="zh-CN" sz="2400" i="0" dirty="0">
                <a:solidFill>
                  <a:srgbClr val="000000"/>
                </a:solidFill>
              </a:rPr>
              <a:t>He </a:t>
            </a:r>
            <a:r>
              <a:rPr lang="en-US" altLang="zh-CN" sz="2400" i="0" dirty="0">
                <a:solidFill>
                  <a:srgbClr val="FF0000"/>
                </a:solidFill>
              </a:rPr>
              <a:t>related</a:t>
            </a:r>
            <a:r>
              <a:rPr lang="en-US" altLang="zh-CN" sz="2400" i="0" dirty="0">
                <a:solidFill>
                  <a:srgbClr val="000000"/>
                </a:solidFill>
              </a:rPr>
              <a:t> the facts of the case </a:t>
            </a:r>
            <a:r>
              <a:rPr lang="en-US" altLang="zh-CN" sz="2400" i="0" dirty="0">
                <a:solidFill>
                  <a:srgbClr val="FF0000"/>
                </a:solidFill>
              </a:rPr>
              <a:t>to</a:t>
            </a:r>
            <a:r>
              <a:rPr lang="en-US" altLang="zh-CN" sz="2400" i="0" dirty="0">
                <a:solidFill>
                  <a:srgbClr val="000000"/>
                </a:solidFill>
              </a:rPr>
              <a:t> journalists. </a:t>
            </a:r>
          </a:p>
          <a:p>
            <a:pPr lvl="0" algn="just"/>
            <a:r>
              <a:rPr lang="zh-CN" altLang="en-US" sz="2400" i="0" dirty="0">
                <a:solidFill>
                  <a:srgbClr val="000000"/>
                </a:solidFill>
              </a:rPr>
              <a:t>他给记者们讲述了这件事的实际情况。</a:t>
            </a:r>
          </a:p>
          <a:p>
            <a:pPr lvl="0" algn="just"/>
            <a:r>
              <a:rPr lang="en-US" altLang="zh-CN" sz="2400" i="0" dirty="0">
                <a:solidFill>
                  <a:srgbClr val="000000"/>
                </a:solidFill>
              </a:rPr>
              <a:t>We shall discuss the problem as it </a:t>
            </a:r>
            <a:r>
              <a:rPr lang="en-US" altLang="zh-CN" sz="2400" i="0" dirty="0">
                <a:solidFill>
                  <a:srgbClr val="FF0000"/>
                </a:solidFill>
              </a:rPr>
              <a:t>relates to </a:t>
            </a:r>
            <a:r>
              <a:rPr lang="en-US" altLang="zh-CN" sz="2400" i="0" dirty="0">
                <a:solidFill>
                  <a:srgbClr val="000000"/>
                </a:solidFill>
              </a:rPr>
              <a:t>our specific case.</a:t>
            </a:r>
          </a:p>
          <a:p>
            <a:pPr lvl="0" algn="just"/>
            <a:r>
              <a:rPr lang="zh-CN" altLang="en-US" sz="2400" i="0" dirty="0">
                <a:solidFill>
                  <a:srgbClr val="000000"/>
                </a:solidFill>
              </a:rPr>
              <a:t>我们应针对我们的具体情况来讨论这个问题</a:t>
            </a:r>
          </a:p>
        </p:txBody>
      </p:sp>
      <p:sp>
        <p:nvSpPr>
          <p:cNvPr id="9" name="矩形 8"/>
          <p:cNvSpPr/>
          <p:nvPr/>
        </p:nvSpPr>
        <p:spPr>
          <a:xfrm>
            <a:off x="251520" y="2426112"/>
            <a:ext cx="8640960" cy="193899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lgn="just"/>
            <a:r>
              <a:rPr lang="en-US" altLang="zh-CN" sz="2000" i="0" dirty="0">
                <a:solidFill>
                  <a:srgbClr val="000000"/>
                </a:solidFill>
              </a:rPr>
              <a:t>relate</a:t>
            </a:r>
          </a:p>
          <a:p>
            <a:pPr lvl="0" algn="just"/>
            <a:r>
              <a:rPr lang="en-US" altLang="zh-CN" sz="2000" i="0" dirty="0">
                <a:solidFill>
                  <a:srgbClr val="000000"/>
                </a:solidFill>
              </a:rPr>
              <a:t> [VN] ~ A (to B) </a:t>
            </a:r>
            <a:r>
              <a:rPr lang="zh-CN" altLang="en-US" sz="2000" i="0" dirty="0">
                <a:solidFill>
                  <a:srgbClr val="000000"/>
                </a:solidFill>
              </a:rPr>
              <a:t>联系；把</a:t>
            </a:r>
            <a:r>
              <a:rPr lang="en-US" altLang="zh-CN" sz="2000" i="0" dirty="0">
                <a:solidFill>
                  <a:srgbClr val="000000"/>
                </a:solidFill>
              </a:rPr>
              <a:t>…</a:t>
            </a:r>
            <a:r>
              <a:rPr lang="zh-CN" altLang="en-US" sz="2000" i="0" dirty="0">
                <a:solidFill>
                  <a:srgbClr val="000000"/>
                </a:solidFill>
              </a:rPr>
              <a:t>联系起来</a:t>
            </a:r>
          </a:p>
          <a:p>
            <a:pPr lvl="0" algn="just"/>
            <a:r>
              <a:rPr lang="zh-CN" altLang="en-US" sz="2000" i="0" dirty="0">
                <a:solidFill>
                  <a:srgbClr val="000000"/>
                </a:solidFill>
              </a:rPr>
              <a:t> </a:t>
            </a:r>
            <a:r>
              <a:rPr lang="en-US" altLang="zh-CN" sz="2000" i="0" dirty="0">
                <a:solidFill>
                  <a:srgbClr val="000000"/>
                </a:solidFill>
              </a:rPr>
              <a:t>[VN] ~ </a:t>
            </a:r>
            <a:r>
              <a:rPr lang="en-US" altLang="zh-CN" sz="2000" i="0" dirty="0" err="1">
                <a:solidFill>
                  <a:srgbClr val="000000"/>
                </a:solidFill>
              </a:rPr>
              <a:t>sth</a:t>
            </a:r>
            <a:r>
              <a:rPr lang="en-US" altLang="zh-CN" sz="2000" i="0" dirty="0">
                <a:solidFill>
                  <a:srgbClr val="000000"/>
                </a:solidFill>
              </a:rPr>
              <a:t> (to </a:t>
            </a:r>
            <a:r>
              <a:rPr lang="en-US" altLang="zh-CN" sz="2000" i="0" dirty="0" err="1">
                <a:solidFill>
                  <a:srgbClr val="000000"/>
                </a:solidFill>
              </a:rPr>
              <a:t>sb</a:t>
            </a:r>
            <a:r>
              <a:rPr lang="en-US" altLang="zh-CN" sz="2000" i="0" dirty="0">
                <a:solidFill>
                  <a:srgbClr val="000000"/>
                </a:solidFill>
              </a:rPr>
              <a:t>) </a:t>
            </a:r>
            <a:r>
              <a:rPr lang="zh-CN" altLang="en-US" sz="2000" i="0" dirty="0">
                <a:solidFill>
                  <a:srgbClr val="000000"/>
                </a:solidFill>
              </a:rPr>
              <a:t>叙述；讲述；讲（故事</a:t>
            </a:r>
            <a:r>
              <a:rPr lang="zh-CN" altLang="en-US" sz="2000" i="0" dirty="0" smtClean="0">
                <a:solidFill>
                  <a:srgbClr val="000000"/>
                </a:solidFill>
              </a:rPr>
              <a:t>）</a:t>
            </a:r>
            <a:endParaRPr lang="en-US" altLang="zh-CN" sz="2000" i="0" dirty="0" smtClean="0">
              <a:solidFill>
                <a:srgbClr val="000000"/>
              </a:solidFill>
            </a:endParaRPr>
          </a:p>
          <a:p>
            <a:pPr lvl="0" algn="just"/>
            <a:r>
              <a:rPr lang="en-US" altLang="zh-CN" sz="2000" i="0" dirty="0">
                <a:solidFill>
                  <a:srgbClr val="000000"/>
                </a:solidFill>
              </a:rPr>
              <a:t>relate to </a:t>
            </a:r>
            <a:r>
              <a:rPr lang="en-US" altLang="zh-CN" sz="2000" i="0" dirty="0" err="1">
                <a:solidFill>
                  <a:srgbClr val="000000"/>
                </a:solidFill>
              </a:rPr>
              <a:t>sth</a:t>
            </a:r>
            <a:r>
              <a:rPr lang="en-US" altLang="zh-CN" sz="2000" i="0" dirty="0">
                <a:solidFill>
                  <a:srgbClr val="000000"/>
                </a:solidFill>
              </a:rPr>
              <a:t>/</a:t>
            </a:r>
            <a:r>
              <a:rPr lang="en-US" altLang="zh-CN" sz="2000" i="0" dirty="0" err="1">
                <a:solidFill>
                  <a:srgbClr val="000000"/>
                </a:solidFill>
              </a:rPr>
              <a:t>sb</a:t>
            </a:r>
            <a:r>
              <a:rPr lang="en-US" altLang="zh-CN" sz="2000" i="0" dirty="0">
                <a:solidFill>
                  <a:srgbClr val="000000"/>
                </a:solidFill>
              </a:rPr>
              <a:t> </a:t>
            </a:r>
          </a:p>
          <a:p>
            <a:pPr lvl="0" algn="just"/>
            <a:r>
              <a:rPr lang="zh-CN" altLang="en-US" sz="2000" i="0" dirty="0">
                <a:solidFill>
                  <a:srgbClr val="000000"/>
                </a:solidFill>
              </a:rPr>
              <a:t>涉及；与</a:t>
            </a:r>
            <a:r>
              <a:rPr lang="en-US" altLang="zh-CN" sz="2000" i="0" dirty="0">
                <a:solidFill>
                  <a:srgbClr val="000000"/>
                </a:solidFill>
              </a:rPr>
              <a:t>…</a:t>
            </a:r>
            <a:r>
              <a:rPr lang="zh-CN" altLang="en-US" sz="2000" i="0" dirty="0">
                <a:solidFill>
                  <a:srgbClr val="000000"/>
                </a:solidFill>
              </a:rPr>
              <a:t>相关；谈到 </a:t>
            </a:r>
          </a:p>
          <a:p>
            <a:pPr lvl="0" algn="just"/>
            <a:r>
              <a:rPr lang="zh-CN" altLang="en-US" sz="2000" i="0" dirty="0">
                <a:solidFill>
                  <a:srgbClr val="000000"/>
                </a:solidFill>
              </a:rPr>
              <a:t>了解；体恤 </a:t>
            </a:r>
          </a:p>
        </p:txBody>
      </p:sp>
    </p:spTree>
    <p:extLst>
      <p:ext uri="{BB962C8B-B14F-4D97-AF65-F5344CB8AC3E}">
        <p14:creationId xmlns:p14="http://schemas.microsoft.com/office/powerpoint/2010/main" val="30628380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 name="矩形 6"/>
          <p:cNvSpPr/>
          <p:nvPr/>
        </p:nvSpPr>
        <p:spPr>
          <a:xfrm>
            <a:off x="323528" y="404664"/>
            <a:ext cx="8640960" cy="489364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400" b="1" i="0" dirty="0">
                <a:solidFill>
                  <a:srgbClr val="000000"/>
                </a:solidFill>
              </a:rPr>
              <a:t>Kevin: </a:t>
            </a:r>
            <a:r>
              <a:rPr lang="en-US" altLang="zh-CN" sz="2400" i="0" dirty="0">
                <a:solidFill>
                  <a:srgbClr val="000000"/>
                </a:solidFill>
              </a:rPr>
              <a:t>Yes, it is indeed significant for us to define a clear deposit refund mechanism in the system, because it will </a:t>
            </a:r>
            <a:r>
              <a:rPr lang="en-US" altLang="zh-CN" sz="2400" i="0" dirty="0">
                <a:solidFill>
                  <a:srgbClr val="FF0000"/>
                </a:solidFill>
              </a:rPr>
              <a:t>not only</a:t>
            </a:r>
            <a:r>
              <a:rPr lang="en-US" altLang="zh-CN" sz="2400" i="0" dirty="0">
                <a:solidFill>
                  <a:srgbClr val="000000"/>
                </a:solidFill>
              </a:rPr>
              <a:t> determine the design of the module itself, </a:t>
            </a:r>
            <a:r>
              <a:rPr lang="en-US" altLang="zh-CN" sz="2400" i="0" dirty="0">
                <a:solidFill>
                  <a:srgbClr val="FF0000"/>
                </a:solidFill>
              </a:rPr>
              <a:t>but also </a:t>
            </a:r>
            <a:r>
              <a:rPr lang="en-US" altLang="zh-CN" sz="2400" i="0" dirty="0">
                <a:solidFill>
                  <a:srgbClr val="000000"/>
                </a:solidFill>
              </a:rPr>
              <a:t>relate to other modules such as the total amount of the charge. After defining the </a:t>
            </a:r>
            <a:r>
              <a:rPr lang="en-US" altLang="zh-CN" sz="2400" i="0" dirty="0">
                <a:solidFill>
                  <a:srgbClr val="FF0000"/>
                </a:solidFill>
              </a:rPr>
              <a:t>work flow </a:t>
            </a:r>
            <a:r>
              <a:rPr lang="en-US" altLang="zh-CN" sz="2400" i="0" dirty="0">
                <a:solidFill>
                  <a:srgbClr val="000000"/>
                </a:solidFill>
              </a:rPr>
              <a:t>exactly, we will able to know how to deal with it in the system accordingly</a:t>
            </a:r>
            <a:r>
              <a:rPr lang="en-US" altLang="zh-CN" sz="2400" i="0" dirty="0" smtClean="0">
                <a:solidFill>
                  <a:srgbClr val="000000"/>
                </a:solidFill>
              </a:rPr>
              <a:t>.</a:t>
            </a:r>
          </a:p>
          <a:p>
            <a:pPr lvl="0" algn="just"/>
            <a:endParaRPr lang="en-US" altLang="zh-CN" sz="2400" i="0" dirty="0" smtClean="0">
              <a:solidFill>
                <a:srgbClr val="000000"/>
              </a:solidFill>
            </a:endParaRPr>
          </a:p>
          <a:p>
            <a:pPr lvl="0" algn="just"/>
            <a:r>
              <a:rPr lang="en-US" altLang="zh-CN" sz="2400" b="1" i="0" dirty="0" smtClean="0">
                <a:solidFill>
                  <a:srgbClr val="000000"/>
                </a:solidFill>
              </a:rPr>
              <a:t>Mr. </a:t>
            </a:r>
            <a:r>
              <a:rPr lang="en-US" altLang="zh-CN" sz="2400" b="1" i="0" dirty="0">
                <a:solidFill>
                  <a:srgbClr val="000000"/>
                </a:solidFill>
              </a:rPr>
              <a:t>White: </a:t>
            </a:r>
            <a:r>
              <a:rPr lang="en-US" altLang="zh-CN" sz="2400" i="0" dirty="0">
                <a:solidFill>
                  <a:srgbClr val="000000"/>
                </a:solidFill>
              </a:rPr>
              <a:t>Well, I see. It is indeed a necessary item in the room booking service. Now let me explain to you our way in that </a:t>
            </a:r>
            <a:r>
              <a:rPr lang="en-US" altLang="zh-CN" sz="2400" i="0" dirty="0" smtClean="0">
                <a:solidFill>
                  <a:srgbClr val="000000"/>
                </a:solidFill>
              </a:rPr>
              <a:t>situation</a:t>
            </a:r>
            <a:r>
              <a:rPr lang="en-US" altLang="zh-CN" sz="2400" i="0" dirty="0">
                <a:solidFill>
                  <a:srgbClr val="000000"/>
                </a:solidFill>
              </a:rPr>
              <a:t>.</a:t>
            </a:r>
            <a:r>
              <a:rPr lang="en-US" altLang="zh-CN" sz="2400" i="0" dirty="0" smtClean="0">
                <a:solidFill>
                  <a:srgbClr val="000000"/>
                </a:solidFill>
              </a:rPr>
              <a:t> Usually, </a:t>
            </a:r>
            <a:r>
              <a:rPr lang="en-US" altLang="zh-CN" sz="2400" i="0" dirty="0">
                <a:solidFill>
                  <a:srgbClr val="000000"/>
                </a:solidFill>
              </a:rPr>
              <a:t>if a customer cancels his booking </a:t>
            </a:r>
            <a:r>
              <a:rPr lang="en-US" altLang="zh-CN" sz="2400" i="0" dirty="0">
                <a:solidFill>
                  <a:srgbClr val="FF0000"/>
                </a:solidFill>
              </a:rPr>
              <a:t>up to</a:t>
            </a:r>
            <a:r>
              <a:rPr lang="en-US" altLang="zh-CN" sz="2400" i="0" dirty="0">
                <a:solidFill>
                  <a:srgbClr val="000000"/>
                </a:solidFill>
              </a:rPr>
              <a:t> 24 hours before check-in, we will refund the deposit; and up to 12 hours before </a:t>
            </a:r>
            <a:r>
              <a:rPr lang="en-US" altLang="zh-CN" sz="2400" i="0" dirty="0" smtClean="0">
                <a:solidFill>
                  <a:srgbClr val="000000"/>
                </a:solidFill>
              </a:rPr>
              <a:t>check-in</a:t>
            </a:r>
            <a:r>
              <a:rPr lang="en-US" altLang="zh-CN" sz="2400" i="0" dirty="0">
                <a:solidFill>
                  <a:srgbClr val="000000"/>
                </a:solidFill>
              </a:rPr>
              <a:t>, we will refund half, but if the cancellation comes within 12 hours, we don't refund anything.</a:t>
            </a:r>
            <a:endParaRPr kumimoji="0" lang="en-US" altLang="zh-CN" sz="2400" i="0" u="none" strike="noStrike" kern="1200" cap="none" spc="0" normalizeH="0" baseline="0" noProof="0" dirty="0">
              <a:ln>
                <a:noFill/>
              </a:ln>
              <a:solidFill>
                <a:srgbClr val="000000"/>
              </a:solidFill>
              <a:effectLst/>
              <a:uLnTx/>
              <a:uFillTx/>
              <a:latin typeface="Times New Roman"/>
              <a:ea typeface="黑体"/>
            </a:endParaRPr>
          </a:p>
        </p:txBody>
      </p:sp>
    </p:spTree>
    <p:extLst>
      <p:ext uri="{BB962C8B-B14F-4D97-AF65-F5344CB8AC3E}">
        <p14:creationId xmlns:p14="http://schemas.microsoft.com/office/powerpoint/2010/main" val="232315139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 name="矩形 6"/>
          <p:cNvSpPr/>
          <p:nvPr/>
        </p:nvSpPr>
        <p:spPr>
          <a:xfrm>
            <a:off x="251520" y="156396"/>
            <a:ext cx="8640960" cy="44627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000" b="1" i="0" dirty="0">
                <a:solidFill>
                  <a:srgbClr val="000000"/>
                </a:solidFill>
              </a:rPr>
              <a:t>Kevin: </a:t>
            </a:r>
            <a:r>
              <a:rPr lang="en-US" altLang="zh-CN" sz="2000" i="0" dirty="0">
                <a:solidFill>
                  <a:srgbClr val="000000"/>
                </a:solidFill>
              </a:rPr>
              <a:t>OK. Well, besides that, how is the rate of the refund deposit determined? Is there any difference between the VIP and common customers, or between the </a:t>
            </a:r>
            <a:r>
              <a:rPr lang="en-US" altLang="zh-CN" sz="2000" i="0" dirty="0">
                <a:solidFill>
                  <a:srgbClr val="FF0000"/>
                </a:solidFill>
              </a:rPr>
              <a:t>high season</a:t>
            </a:r>
            <a:r>
              <a:rPr lang="en-US" altLang="zh-CN" sz="2000" i="0" dirty="0">
                <a:solidFill>
                  <a:srgbClr val="000000"/>
                </a:solidFill>
              </a:rPr>
              <a:t> and </a:t>
            </a:r>
            <a:r>
              <a:rPr lang="en-US" altLang="zh-CN" sz="2000" i="0" dirty="0">
                <a:solidFill>
                  <a:srgbClr val="FF0000"/>
                </a:solidFill>
              </a:rPr>
              <a:t>low season</a:t>
            </a:r>
            <a:r>
              <a:rPr lang="en-US" altLang="zh-CN" sz="2000" i="0" dirty="0" smtClean="0">
                <a:solidFill>
                  <a:srgbClr val="000000"/>
                </a:solidFill>
              </a:rPr>
              <a:t>?</a:t>
            </a:r>
          </a:p>
          <a:p>
            <a:pPr lvl="0" algn="just"/>
            <a:r>
              <a:rPr lang="en-US" altLang="zh-CN" sz="2000" b="1" i="0" dirty="0" smtClean="0">
                <a:solidFill>
                  <a:srgbClr val="000000"/>
                </a:solidFill>
              </a:rPr>
              <a:t>Mr. </a:t>
            </a:r>
            <a:r>
              <a:rPr lang="en-US" altLang="zh-CN" sz="2000" b="1" i="0" dirty="0">
                <a:solidFill>
                  <a:srgbClr val="000000"/>
                </a:solidFill>
              </a:rPr>
              <a:t>White: </a:t>
            </a:r>
            <a:r>
              <a:rPr lang="en-US" altLang="zh-CN" sz="2000" i="0" dirty="0">
                <a:solidFill>
                  <a:srgbClr val="000000"/>
                </a:solidFill>
              </a:rPr>
              <a:t>In our hotel, there is no difference on the rate between the VIP and common customers. But we have </a:t>
            </a:r>
            <a:r>
              <a:rPr lang="en-US" altLang="zh-CN" sz="2000" i="0" dirty="0" smtClean="0">
                <a:solidFill>
                  <a:srgbClr val="000000"/>
                </a:solidFill>
              </a:rPr>
              <a:t>distinctive </a:t>
            </a:r>
            <a:r>
              <a:rPr lang="en-US" altLang="zh-CN" sz="2000" i="0" dirty="0" smtClean="0">
                <a:solidFill>
                  <a:srgbClr val="0000FF"/>
                </a:solidFill>
              </a:rPr>
              <a:t>[</a:t>
            </a:r>
            <a:r>
              <a:rPr lang="en-US" altLang="zh-CN" sz="2000" i="0" dirty="0" err="1" smtClean="0">
                <a:solidFill>
                  <a:srgbClr val="0000FF"/>
                </a:solidFill>
              </a:rPr>
              <a:t>dɪ</a:t>
            </a:r>
            <a:r>
              <a:rPr lang="en-US" altLang="zh-CN" sz="2000" i="0" dirty="0" err="1">
                <a:solidFill>
                  <a:srgbClr val="0000FF"/>
                </a:solidFill>
              </a:rPr>
              <a:t>ˈstɪŋktɪv</a:t>
            </a:r>
            <a:r>
              <a:rPr lang="en-US" altLang="zh-CN" sz="2000" i="0" dirty="0">
                <a:solidFill>
                  <a:srgbClr val="0000FF"/>
                </a:solidFill>
              </a:rPr>
              <a:t>] </a:t>
            </a:r>
            <a:r>
              <a:rPr lang="en-US" altLang="zh-CN" sz="2000" i="0" dirty="0">
                <a:solidFill>
                  <a:srgbClr val="000000"/>
                </a:solidFill>
              </a:rPr>
              <a:t>criteria </a:t>
            </a:r>
            <a:r>
              <a:rPr lang="en-US" altLang="zh-CN" sz="2000" i="0" dirty="0">
                <a:solidFill>
                  <a:srgbClr val="0000FF"/>
                </a:solidFill>
              </a:rPr>
              <a:t>[</a:t>
            </a:r>
            <a:r>
              <a:rPr lang="en-US" altLang="zh-CN" sz="2000" i="0" dirty="0" err="1">
                <a:solidFill>
                  <a:srgbClr val="0000FF"/>
                </a:solidFill>
              </a:rPr>
              <a:t>kraɪ'tɪriə</a:t>
            </a:r>
            <a:r>
              <a:rPr lang="en-US" altLang="zh-CN" sz="2000" i="0" dirty="0">
                <a:solidFill>
                  <a:srgbClr val="0000FF"/>
                </a:solidFill>
              </a:rPr>
              <a:t>]</a:t>
            </a:r>
            <a:r>
              <a:rPr lang="en-US" altLang="zh-CN" sz="2000" i="0" dirty="0">
                <a:solidFill>
                  <a:srgbClr val="000000"/>
                </a:solidFill>
              </a:rPr>
              <a:t> in different seasons. From May to October of every year, because of the high season, the timeline for booking cancellation is moved forward, 12 hours earlier than the low season which is from this November to next April. The customer must cancel his booking up to 36 hours before check-in if he determines and wants the whole deposit refunded. If the cancellation is between 36 and 24 hours </a:t>
            </a:r>
            <a:r>
              <a:rPr lang="en-US" altLang="zh-CN" sz="2400" i="0" dirty="0">
                <a:solidFill>
                  <a:srgbClr val="FF0000"/>
                </a:solidFill>
              </a:rPr>
              <a:t>prior to </a:t>
            </a:r>
            <a:r>
              <a:rPr lang="en-US" altLang="zh-CN" sz="2000" i="0" dirty="0">
                <a:solidFill>
                  <a:srgbClr val="000000"/>
                </a:solidFill>
              </a:rPr>
              <a:t>expected arrival, the refund would be half, and in case of within 24 hours, no refund</a:t>
            </a:r>
            <a:r>
              <a:rPr lang="en-US" altLang="zh-CN" sz="2000" i="0" dirty="0" smtClean="0">
                <a:solidFill>
                  <a:srgbClr val="000000"/>
                </a:solidFill>
              </a:rPr>
              <a:t>.</a:t>
            </a:r>
          </a:p>
          <a:p>
            <a:pPr lvl="0" algn="just"/>
            <a:r>
              <a:rPr lang="en-US" altLang="zh-CN" sz="2000" b="1" i="0" dirty="0">
                <a:solidFill>
                  <a:srgbClr val="000000"/>
                </a:solidFill>
              </a:rPr>
              <a:t>Kevin: </a:t>
            </a:r>
            <a:r>
              <a:rPr lang="en-US" altLang="zh-CN" sz="2000" i="0" dirty="0">
                <a:solidFill>
                  <a:srgbClr val="000000"/>
                </a:solidFill>
              </a:rPr>
              <a:t>Yes, I've got it. And now it seems clear and more detailed. We will finish the requirements specification in the next three days, and then send it to you this Friday by E-mail.</a:t>
            </a:r>
            <a:endParaRPr kumimoji="0" lang="en-US" altLang="zh-CN" sz="2000" b="0" i="0" u="none" strike="noStrike" kern="1200" cap="none" spc="0" normalizeH="0" baseline="0" noProof="0" dirty="0">
              <a:ln>
                <a:noFill/>
              </a:ln>
              <a:solidFill>
                <a:srgbClr val="000000"/>
              </a:solidFill>
              <a:effectLst/>
              <a:uLnTx/>
              <a:uFillTx/>
              <a:latin typeface="Times New Roman"/>
              <a:ea typeface="黑体"/>
              <a:cs typeface="+mn-cs"/>
            </a:endParaRPr>
          </a:p>
        </p:txBody>
      </p:sp>
      <p:sp>
        <p:nvSpPr>
          <p:cNvPr id="8" name="矩形 7"/>
          <p:cNvSpPr/>
          <p:nvPr/>
        </p:nvSpPr>
        <p:spPr>
          <a:xfrm>
            <a:off x="251520" y="5487615"/>
            <a:ext cx="8640960"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lgn="just"/>
            <a:r>
              <a:rPr lang="en-US" altLang="zh-CN" sz="2400" i="0" dirty="0">
                <a:solidFill>
                  <a:srgbClr val="000000"/>
                </a:solidFill>
              </a:rPr>
              <a:t>Note that you must reboot </a:t>
            </a:r>
            <a:r>
              <a:rPr lang="en-US" altLang="zh-CN" sz="2400" i="0" dirty="0">
                <a:solidFill>
                  <a:srgbClr val="FF0000"/>
                </a:solidFill>
              </a:rPr>
              <a:t>prior to </a:t>
            </a:r>
            <a:r>
              <a:rPr lang="en-US" altLang="zh-CN" sz="2400" i="0" dirty="0">
                <a:solidFill>
                  <a:srgbClr val="000000"/>
                </a:solidFill>
              </a:rPr>
              <a:t>this change taking effect.</a:t>
            </a:r>
          </a:p>
          <a:p>
            <a:pPr lvl="0" algn="just"/>
            <a:r>
              <a:rPr lang="zh-CN" altLang="en-US" sz="2400" i="0" dirty="0">
                <a:solidFill>
                  <a:srgbClr val="000000"/>
                </a:solidFill>
              </a:rPr>
              <a:t>请注意，在这项更改生效之前，您必须重新启动。 </a:t>
            </a:r>
          </a:p>
        </p:txBody>
      </p:sp>
      <p:sp>
        <p:nvSpPr>
          <p:cNvPr id="9" name="矩形 8"/>
          <p:cNvSpPr/>
          <p:nvPr/>
        </p:nvSpPr>
        <p:spPr>
          <a:xfrm>
            <a:off x="251520" y="4816931"/>
            <a:ext cx="8640960"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lgn="just"/>
            <a:r>
              <a:rPr lang="en-US" altLang="zh-CN" sz="2400" i="0" dirty="0">
                <a:solidFill>
                  <a:srgbClr val="000000"/>
                </a:solidFill>
              </a:rPr>
              <a:t>prior </a:t>
            </a:r>
            <a:r>
              <a:rPr lang="en-US" altLang="zh-CN" sz="2400" i="0" dirty="0" smtClean="0">
                <a:solidFill>
                  <a:srgbClr val="000000"/>
                </a:solidFill>
              </a:rPr>
              <a:t>to </a:t>
            </a:r>
            <a:r>
              <a:rPr lang="zh-CN" altLang="en-US" sz="2400" i="0" dirty="0" smtClean="0">
                <a:solidFill>
                  <a:srgbClr val="000000"/>
                </a:solidFill>
              </a:rPr>
              <a:t>在</a:t>
            </a:r>
            <a:r>
              <a:rPr lang="en-US" altLang="zh-CN" sz="2400" i="0" dirty="0">
                <a:solidFill>
                  <a:srgbClr val="000000"/>
                </a:solidFill>
              </a:rPr>
              <a:t>…</a:t>
            </a:r>
            <a:r>
              <a:rPr lang="zh-CN" altLang="en-US" sz="2400" i="0" dirty="0">
                <a:solidFill>
                  <a:srgbClr val="000000"/>
                </a:solidFill>
              </a:rPr>
              <a:t>之前</a:t>
            </a:r>
          </a:p>
        </p:txBody>
      </p:sp>
    </p:spTree>
    <p:extLst>
      <p:ext uri="{BB962C8B-B14F-4D97-AF65-F5344CB8AC3E}">
        <p14:creationId xmlns:p14="http://schemas.microsoft.com/office/powerpoint/2010/main" val="307988100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9</a:t>
            </a:fld>
            <a:endParaRPr lang="en-US" altLang="zh-C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81921"/>
            <a:ext cx="9036496" cy="6776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29594" y="54861"/>
            <a:ext cx="1161152" cy="400110"/>
          </a:xfrm>
          <a:prstGeom prst="rect">
            <a:avLst/>
          </a:prstGeom>
        </p:spPr>
        <p:txBody>
          <a:bodyPr wrap="none">
            <a:spAutoFit/>
          </a:bodyPr>
          <a:lstStyle/>
          <a:p>
            <a:r>
              <a:rPr lang="en-US" altLang="zh-CN" sz="2000" dirty="0" smtClean="0">
                <a:solidFill>
                  <a:srgbClr val="FF0000"/>
                </a:solidFill>
              </a:rPr>
              <a:t>Fun Time</a:t>
            </a:r>
            <a:endParaRPr lang="zh-CN" altLang="en-US" sz="2000" dirty="0">
              <a:solidFill>
                <a:srgbClr val="FF0000"/>
              </a:solidFill>
            </a:endParaRPr>
          </a:p>
        </p:txBody>
      </p:sp>
    </p:spTree>
    <p:extLst>
      <p:ext uri="{BB962C8B-B14F-4D97-AF65-F5344CB8AC3E}">
        <p14:creationId xmlns:p14="http://schemas.microsoft.com/office/powerpoint/2010/main" val="425064511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课件模板-温剑丰">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200" b="0" i="1"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200" b="0" i="1"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演示文稿1" id="{73F7342D-7294-4A7E-8611-3188C6A457D4}" vid="{80AF26E9-873D-4631-9720-1C305F014A05}"/>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课件模板-温剑丰</Template>
  <TotalTime>4767</TotalTime>
  <Words>2401</Words>
  <Application>Microsoft Office PowerPoint</Application>
  <PresentationFormat>全屏显示(4:3)</PresentationFormat>
  <Paragraphs>119</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黑体</vt:lpstr>
      <vt:lpstr>华文行楷</vt:lpstr>
      <vt:lpstr>宋体</vt:lpstr>
      <vt:lpstr>微软雅黑</vt:lpstr>
      <vt:lpstr>Arial</vt:lpstr>
      <vt:lpstr>Times New Roman</vt:lpstr>
      <vt:lpstr>Wingdings</vt:lpstr>
      <vt:lpstr>课件模板-温剑丰</vt:lpstr>
      <vt:lpstr>软件工程专业英语</vt:lpstr>
      <vt:lpstr>Outline</vt:lpstr>
      <vt:lpstr>Part 1, Dialogue: Communication with Customers</vt:lpstr>
      <vt:lpstr>PowerPoint 演示文稿</vt:lpstr>
      <vt:lpstr>PowerPoint 演示文稿</vt:lpstr>
      <vt:lpstr>PowerPoint 演示文稿</vt:lpstr>
      <vt:lpstr>PowerPoint 演示文稿</vt:lpstr>
      <vt:lpstr>PowerPoint 演示文稿</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软件工程专业英语</dc:title>
  <dc:creator>lenovo</dc:creator>
  <cp:lastModifiedBy>lenovo</cp:lastModifiedBy>
  <cp:revision>82</cp:revision>
  <dcterms:created xsi:type="dcterms:W3CDTF">2017-12-29T02:31:48Z</dcterms:created>
  <dcterms:modified xsi:type="dcterms:W3CDTF">2020-03-10T14:08:32Z</dcterms:modified>
</cp:coreProperties>
</file>