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8"/>
  </p:notesMasterIdLst>
  <p:handoutMasterIdLst>
    <p:handoutMasterId r:id="rId29"/>
  </p:handoutMasterIdLst>
  <p:sldIdLst>
    <p:sldId id="256" r:id="rId2"/>
    <p:sldId id="292" r:id="rId3"/>
    <p:sldId id="313" r:id="rId4"/>
    <p:sldId id="293" r:id="rId5"/>
    <p:sldId id="294" r:id="rId6"/>
    <p:sldId id="295" r:id="rId7"/>
    <p:sldId id="296" r:id="rId8"/>
    <p:sldId id="297" r:id="rId9"/>
    <p:sldId id="286" r:id="rId10"/>
    <p:sldId id="281" r:id="rId11"/>
    <p:sldId id="291" r:id="rId12"/>
    <p:sldId id="298" r:id="rId13"/>
    <p:sldId id="299" r:id="rId14"/>
    <p:sldId id="300" r:id="rId15"/>
    <p:sldId id="301" r:id="rId16"/>
    <p:sldId id="304" r:id="rId17"/>
    <p:sldId id="303" r:id="rId18"/>
    <p:sldId id="311" r:id="rId19"/>
    <p:sldId id="302" r:id="rId20"/>
    <p:sldId id="305" r:id="rId21"/>
    <p:sldId id="306" r:id="rId22"/>
    <p:sldId id="307" r:id="rId23"/>
    <p:sldId id="308" r:id="rId24"/>
    <p:sldId id="309" r:id="rId25"/>
    <p:sldId id="310" r:id="rId26"/>
    <p:sldId id="312" r:id="rId27"/>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900"/>
    <a:srgbClr val="99FFCC"/>
    <a:srgbClr val="FF9900"/>
    <a:srgbClr val="292929"/>
    <a:srgbClr val="0099FF"/>
    <a:srgbClr val="33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6" autoAdjust="0"/>
    <p:restoredTop sz="93796" autoAdjust="0"/>
  </p:normalViewPr>
  <p:slideViewPr>
    <p:cSldViewPr>
      <p:cViewPr varScale="1">
        <p:scale>
          <a:sx n="70" d="100"/>
          <a:sy n="70" d="100"/>
        </p:scale>
        <p:origin x="1204" y="52"/>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smtClean="0"/>
              <a:t>Unit 3</a:t>
            </a:r>
            <a:r>
              <a:rPr lang="zh-CN" altLang="en-US" sz="3600" dirty="0" smtClean="0"/>
              <a:t>：</a:t>
            </a:r>
            <a:r>
              <a:rPr lang="en-US" altLang="zh-CN" sz="3600" dirty="0" smtClean="0"/>
              <a:t>Planning the Project</a:t>
            </a:r>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10</a:t>
            </a:fld>
            <a:endParaRPr lang="en-US" altLang="zh-CN"/>
          </a:p>
        </p:txBody>
      </p:sp>
      <p:pic>
        <p:nvPicPr>
          <p:cNvPr id="6" name="Picture 2" descr="6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302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451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11</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78204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Part 1, Dialogue: Software Project Planning</a:t>
            </a:r>
          </a:p>
          <a:p>
            <a:r>
              <a:rPr lang="en-US" altLang="zh-CN" dirty="0"/>
              <a:t>Part 2, Translating: </a:t>
            </a:r>
            <a:r>
              <a:rPr lang="en-US" altLang="zh-CN" dirty="0" smtClean="0"/>
              <a:t>Big Data</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9077576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kumimoji="0" lang="en-US" altLang="zh-CN" sz="2000" i="0" u="none" strike="noStrike" kern="1200" cap="none" spc="0" normalizeH="0" baseline="0" noProof="0" dirty="0" smtClean="0">
                <a:ln>
                  <a:noFill/>
                </a:ln>
                <a:solidFill>
                  <a:srgbClr val="000000"/>
                </a:solidFill>
                <a:effectLst/>
                <a:uLnTx/>
                <a:uFillTx/>
                <a:latin typeface="Times New Roman"/>
                <a:ea typeface="黑体"/>
              </a:rPr>
              <a:t>  </a:t>
            </a:r>
            <a:r>
              <a:rPr kumimoji="0" lang="en-US" altLang="zh-CN" sz="2000" i="0" u="none" strike="noStrike" kern="1200" cap="none" spc="0" normalizeH="0" noProof="0" dirty="0" smtClean="0">
                <a:ln>
                  <a:noFill/>
                </a:ln>
                <a:solidFill>
                  <a:srgbClr val="000000"/>
                </a:solidFill>
                <a:effectLst/>
                <a:uLnTx/>
                <a:uFillTx/>
                <a:latin typeface="Times New Roman"/>
                <a:ea typeface="黑体"/>
              </a:rPr>
              <a:t>   </a:t>
            </a:r>
            <a:r>
              <a:rPr lang="en-US" altLang="zh-CN" sz="2000" b="1" i="0" dirty="0" smtClean="0">
                <a:solidFill>
                  <a:srgbClr val="000000"/>
                </a:solidFill>
              </a:rPr>
              <a:t>Up </a:t>
            </a:r>
            <a:r>
              <a:rPr lang="en-US" altLang="zh-CN" sz="2000" b="1" i="0" dirty="0">
                <a:solidFill>
                  <a:srgbClr val="000000"/>
                </a:solidFill>
              </a:rPr>
              <a:t>until about five years ago, most data collected by organizations consisted of </a:t>
            </a:r>
            <a:r>
              <a:rPr lang="en-US" altLang="zh-CN" sz="2000" b="1" i="0" dirty="0">
                <a:solidFill>
                  <a:srgbClr val="FF0000"/>
                </a:solidFill>
              </a:rPr>
              <a:t>structured</a:t>
            </a:r>
            <a:r>
              <a:rPr lang="en-US" altLang="zh-CN" sz="2000" b="1" i="0" dirty="0">
                <a:solidFill>
                  <a:srgbClr val="000000"/>
                </a:solidFill>
              </a:rPr>
              <a:t> transaction data that could easily fit into rows and columns of </a:t>
            </a:r>
            <a:r>
              <a:rPr lang="en-US" altLang="zh-CN" sz="2000" b="1" i="0" dirty="0">
                <a:solidFill>
                  <a:srgbClr val="0000FF"/>
                </a:solidFill>
              </a:rPr>
              <a:t>relational database management systems</a:t>
            </a:r>
            <a:r>
              <a:rPr lang="en-US" altLang="zh-CN" sz="2000" b="1" i="0" dirty="0">
                <a:solidFill>
                  <a:srgbClr val="000000"/>
                </a:solidFill>
              </a:rPr>
              <a:t>.</a:t>
            </a:r>
            <a:r>
              <a:rPr lang="en-US" altLang="zh-CN" sz="2000" i="0" dirty="0">
                <a:solidFill>
                  <a:srgbClr val="000000"/>
                </a:solidFill>
              </a:rPr>
              <a:t> </a:t>
            </a:r>
            <a:r>
              <a:rPr lang="en-US" altLang="zh-CN" sz="2000" i="0" dirty="0">
                <a:solidFill>
                  <a:schemeClr val="bg1">
                    <a:lumMod val="85000"/>
                  </a:schemeClr>
                </a:solidFill>
              </a:rPr>
              <a:t>Since then, there has been an explosion of beta from Web traffic, E-mail messages, and social media content (Tweets, status messages), even music playlist, as well as machine generated data from sensors. These data may be unstructured or semi-structured and thus not suitable for relational database products that organize data in the form of columns and rows. The popular term “big data” refers to this avalanche of digital data flowing into firms around the world largely from websites and Internet click string data. Some examples of “big data” challenges are analyzing 12 terabytes of tweets created each day to improve your understanding of consumer sentiment towards your products; 100 million E-mails in order to place appropriate ads alongside the E-mail messages; or 500 million call detail records to find patterns of fraud and churn. …,…</a:t>
            </a:r>
            <a:endParaRPr kumimoji="0" lang="en-US" altLang="zh-CN" sz="2000" i="0" u="none" strike="noStrike" kern="1200" cap="none" spc="0" normalizeH="0" baseline="0" noProof="0" dirty="0">
              <a:ln>
                <a:noFill/>
              </a:ln>
              <a:solidFill>
                <a:schemeClr val="bg1">
                  <a:lumMod val="85000"/>
                </a:schemeClr>
              </a:solidFill>
              <a:effectLst/>
              <a:uLnTx/>
              <a:uFillTx/>
              <a:latin typeface="Times New Roman"/>
              <a:ea typeface="黑体"/>
            </a:endParaRPr>
          </a:p>
        </p:txBody>
      </p:sp>
      <p:sp>
        <p:nvSpPr>
          <p:cNvPr id="8" name="矩形 7"/>
          <p:cNvSpPr/>
          <p:nvPr/>
        </p:nvSpPr>
        <p:spPr>
          <a:xfrm>
            <a:off x="251520" y="5085184"/>
            <a:ext cx="4824536"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457200" indent="-457200">
              <a:buFont typeface="Arial" panose="020B0604020202020204" pitchFamily="34" charset="0"/>
              <a:buChar char="•"/>
            </a:pPr>
            <a:r>
              <a:rPr lang="en-US" altLang="zh-CN" sz="2800" i="0" dirty="0" smtClean="0"/>
              <a:t>structured </a:t>
            </a:r>
            <a:r>
              <a:rPr lang="zh-CN" altLang="en-US" sz="2800" i="0" dirty="0" smtClean="0"/>
              <a:t>结构化的</a:t>
            </a:r>
            <a:endParaRPr lang="en-US" altLang="zh-CN" sz="2800" i="0" dirty="0" smtClean="0"/>
          </a:p>
          <a:p>
            <a:pPr marL="457200" indent="-457200">
              <a:buFont typeface="Arial" panose="020B0604020202020204" pitchFamily="34" charset="0"/>
              <a:buChar char="•"/>
            </a:pPr>
            <a:r>
              <a:rPr lang="en-US" altLang="zh-CN" sz="2800" i="0" dirty="0" smtClean="0"/>
              <a:t>unstructured </a:t>
            </a:r>
            <a:r>
              <a:rPr lang="zh-CN" altLang="en-US" sz="2800" i="0" dirty="0" smtClean="0"/>
              <a:t>非结构化的</a:t>
            </a:r>
            <a:endParaRPr lang="en-US" altLang="zh-CN" sz="2800" i="0" dirty="0" smtClean="0"/>
          </a:p>
          <a:p>
            <a:pPr marL="457200" indent="-457200">
              <a:buFont typeface="Arial" panose="020B0604020202020204" pitchFamily="34" charset="0"/>
              <a:buChar char="•"/>
            </a:pPr>
            <a:r>
              <a:rPr lang="en-US" altLang="zh-CN" sz="2800" i="0" dirty="0" smtClean="0"/>
              <a:t>semi-structured </a:t>
            </a:r>
            <a:r>
              <a:rPr lang="zh-CN" altLang="en-US" sz="2800" i="0" dirty="0" smtClean="0"/>
              <a:t>半结构化的</a:t>
            </a:r>
            <a:endParaRPr lang="en-US" altLang="zh-CN" sz="2800" i="0" dirty="0" smtClean="0"/>
          </a:p>
        </p:txBody>
      </p:sp>
      <p:sp>
        <p:nvSpPr>
          <p:cNvPr id="9" name="矩形 8"/>
          <p:cNvSpPr/>
          <p:nvPr/>
        </p:nvSpPr>
        <p:spPr>
          <a:xfrm>
            <a:off x="5292080" y="5108991"/>
            <a:ext cx="3600401"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a:t>relational database management </a:t>
            </a:r>
            <a:r>
              <a:rPr lang="en-US" altLang="zh-CN" sz="2400" i="0" dirty="0" smtClean="0"/>
              <a:t>systems</a:t>
            </a:r>
          </a:p>
          <a:p>
            <a:r>
              <a:rPr lang="zh-CN" altLang="en-US" sz="2400" i="0" dirty="0" smtClean="0"/>
              <a:t>关系型数据库管理系统</a:t>
            </a:r>
            <a:endParaRPr lang="en-US" altLang="zh-CN" sz="2400" i="0" dirty="0" smtClean="0"/>
          </a:p>
        </p:txBody>
      </p:sp>
    </p:spTree>
    <p:extLst>
      <p:ext uri="{BB962C8B-B14F-4D97-AF65-F5344CB8AC3E}">
        <p14:creationId xmlns:p14="http://schemas.microsoft.com/office/powerpoint/2010/main" val="26480481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kumimoji="0" lang="en-US" altLang="zh-CN" sz="2000" i="0" u="none" strike="noStrike" kern="1200" cap="none" spc="0" normalizeH="0" baseline="0" noProof="0" dirty="0" smtClean="0">
                <a:ln>
                  <a:noFill/>
                </a:ln>
                <a:solidFill>
                  <a:srgbClr val="000000"/>
                </a:solidFill>
                <a:effectLst/>
                <a:uLnTx/>
                <a:uFillTx/>
                <a:latin typeface="Times New Roman"/>
                <a:ea typeface="黑体"/>
              </a:rPr>
              <a:t>  </a:t>
            </a:r>
            <a:r>
              <a:rPr kumimoji="0" lang="en-US" altLang="zh-CN" sz="2000" i="0" u="none" strike="noStrike" kern="1200" cap="none" spc="0" normalizeH="0" noProof="0" dirty="0" smtClean="0">
                <a:ln>
                  <a:noFill/>
                </a:ln>
                <a:solidFill>
                  <a:srgbClr val="000000"/>
                </a:solidFill>
                <a:effectLst/>
                <a:uLnTx/>
                <a:uFillTx/>
                <a:latin typeface="Times New Roman"/>
                <a:ea typeface="黑体"/>
              </a:rPr>
              <a:t>   </a:t>
            </a:r>
            <a:r>
              <a:rPr lang="en-US" altLang="zh-CN" sz="2000" i="0" dirty="0" smtClean="0">
                <a:solidFill>
                  <a:schemeClr val="bg1">
                    <a:lumMod val="50000"/>
                  </a:schemeClr>
                </a:solidFill>
              </a:rPr>
              <a:t>Up </a:t>
            </a:r>
            <a:r>
              <a:rPr lang="en-US" altLang="zh-CN" sz="2000" i="0" dirty="0">
                <a:solidFill>
                  <a:schemeClr val="bg1">
                    <a:lumMod val="50000"/>
                  </a:schemeClr>
                </a:solidFill>
              </a:rPr>
              <a:t>until about five years ago, most data collected by organizations consisted of structured transaction data that could easily fit into rows and columns of relational database management systems. </a:t>
            </a:r>
            <a:r>
              <a:rPr lang="en-US" altLang="zh-CN" sz="2000" b="1" i="0" dirty="0">
                <a:solidFill>
                  <a:srgbClr val="0070C0"/>
                </a:solidFill>
              </a:rPr>
              <a:t>Since then, there has been </a:t>
            </a:r>
            <a:r>
              <a:rPr lang="en-US" altLang="zh-CN" sz="2000" b="1" i="0" dirty="0">
                <a:solidFill>
                  <a:srgbClr val="FF0000"/>
                </a:solidFill>
              </a:rPr>
              <a:t>an explosion o</a:t>
            </a:r>
            <a:r>
              <a:rPr lang="en-US" altLang="zh-CN" sz="2000" b="1" i="0" dirty="0">
                <a:solidFill>
                  <a:srgbClr val="0070C0"/>
                </a:solidFill>
              </a:rPr>
              <a:t>f </a:t>
            </a:r>
            <a:r>
              <a:rPr lang="en-US" altLang="zh-CN" sz="2000" b="1" i="0" dirty="0" smtClean="0">
                <a:solidFill>
                  <a:srgbClr val="0070C0"/>
                </a:solidFill>
              </a:rPr>
              <a:t>data </a:t>
            </a:r>
            <a:r>
              <a:rPr lang="en-US" altLang="zh-CN" sz="2000" b="1" i="0" dirty="0">
                <a:solidFill>
                  <a:srgbClr val="0070C0"/>
                </a:solidFill>
              </a:rPr>
              <a:t>from Web traffic, E-mail messages, and social media content (Tweets, status messages), even music playlist, as well as machine generated data from sensors. </a:t>
            </a:r>
            <a:r>
              <a:rPr lang="en-US" altLang="zh-CN" sz="2000" b="1" i="0" dirty="0">
                <a:solidFill>
                  <a:srgbClr val="000000"/>
                </a:solidFill>
              </a:rPr>
              <a:t>These data may be </a:t>
            </a:r>
            <a:r>
              <a:rPr lang="en-US" altLang="zh-CN" sz="2000" b="1" i="0" dirty="0">
                <a:solidFill>
                  <a:srgbClr val="C00000"/>
                </a:solidFill>
              </a:rPr>
              <a:t>unstructured</a:t>
            </a:r>
            <a:r>
              <a:rPr lang="en-US" altLang="zh-CN" sz="2000" b="1" i="0" dirty="0">
                <a:solidFill>
                  <a:srgbClr val="000000"/>
                </a:solidFill>
              </a:rPr>
              <a:t> or </a:t>
            </a:r>
            <a:r>
              <a:rPr lang="en-US" altLang="zh-CN" sz="2000" b="1" i="0" dirty="0">
                <a:solidFill>
                  <a:srgbClr val="C00000"/>
                </a:solidFill>
              </a:rPr>
              <a:t>semi-structured</a:t>
            </a:r>
            <a:r>
              <a:rPr lang="en-US" altLang="zh-CN" sz="2000" b="1" i="0" dirty="0">
                <a:solidFill>
                  <a:srgbClr val="000000"/>
                </a:solidFill>
              </a:rPr>
              <a:t> and thus not suitable for relational database products that organize data in the form of columns and rows. </a:t>
            </a:r>
            <a:r>
              <a:rPr lang="en-US" altLang="zh-CN" sz="2000" i="0" dirty="0">
                <a:solidFill>
                  <a:schemeClr val="bg1">
                    <a:lumMod val="85000"/>
                  </a:schemeClr>
                </a:solidFill>
              </a:rPr>
              <a:t>The popular term “big data” refers to this avalanche of digital data flowing into firms around the world largely from websites and Internet click string data. Some examples of “big data” challenges are analyzing 12 terabytes of tweets created each day to improve your understanding of consumer sentiment towards your products; 100 million E-mails in order to place appropriate ads alongside the E-mail messages; or 500 million call detail records to find patterns of fraud and churn</a:t>
            </a:r>
            <a:r>
              <a:rPr lang="en-US" altLang="zh-CN" sz="2000" i="0" dirty="0" smtClean="0">
                <a:solidFill>
                  <a:schemeClr val="bg1">
                    <a:lumMod val="85000"/>
                  </a:schemeClr>
                </a:solidFill>
              </a:rPr>
              <a:t>.</a:t>
            </a:r>
            <a:r>
              <a:rPr lang="zh-CN" altLang="en-US" sz="2000" i="0" dirty="0">
                <a:solidFill>
                  <a:schemeClr val="bg1">
                    <a:lumMod val="85000"/>
                  </a:schemeClr>
                </a:solidFill>
              </a:rPr>
              <a:t>  </a:t>
            </a:r>
            <a:r>
              <a:rPr lang="en-US" altLang="zh-CN" sz="2000" i="0" dirty="0" smtClean="0">
                <a:solidFill>
                  <a:schemeClr val="bg1">
                    <a:lumMod val="85000"/>
                  </a:schemeClr>
                </a:solidFill>
              </a:rPr>
              <a:t>…,… </a:t>
            </a:r>
            <a:endParaRPr kumimoji="0" lang="en-US" altLang="zh-CN" sz="2000" i="0" u="none" strike="noStrike" kern="1200" cap="none" spc="0" normalizeH="0" baseline="0" noProof="0" dirty="0">
              <a:ln>
                <a:noFill/>
              </a:ln>
              <a:solidFill>
                <a:schemeClr val="bg1">
                  <a:lumMod val="85000"/>
                </a:schemeClr>
              </a:solidFill>
              <a:effectLst/>
              <a:uLnTx/>
              <a:uFillTx/>
              <a:latin typeface="Times New Roman"/>
              <a:ea typeface="黑体"/>
            </a:endParaRPr>
          </a:p>
        </p:txBody>
      </p:sp>
      <p:sp>
        <p:nvSpPr>
          <p:cNvPr id="6" name="矩形 5"/>
          <p:cNvSpPr/>
          <p:nvPr/>
        </p:nvSpPr>
        <p:spPr>
          <a:xfrm>
            <a:off x="251124" y="5040608"/>
            <a:ext cx="8641356"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a:t>an explosion </a:t>
            </a:r>
            <a:r>
              <a:rPr lang="en-US" altLang="zh-CN" sz="2400" i="0" dirty="0" smtClean="0"/>
              <a:t>of </a:t>
            </a:r>
            <a:r>
              <a:rPr lang="zh-CN" altLang="en-US" sz="2400" i="0" dirty="0" smtClean="0"/>
              <a:t>爆发；爆炸；扩张，激增</a:t>
            </a:r>
            <a:r>
              <a:rPr lang="en-US" altLang="zh-CN" sz="2400" i="0" dirty="0" smtClean="0"/>
              <a:t> </a:t>
            </a:r>
          </a:p>
        </p:txBody>
      </p:sp>
      <p:sp>
        <p:nvSpPr>
          <p:cNvPr id="7" name="矩形 6"/>
          <p:cNvSpPr/>
          <p:nvPr/>
        </p:nvSpPr>
        <p:spPr>
          <a:xfrm>
            <a:off x="242376" y="5575185"/>
            <a:ext cx="865010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i="0" dirty="0" smtClean="0"/>
              <a:t>In </a:t>
            </a:r>
            <a:r>
              <a:rPr lang="en-US" altLang="zh-CN" sz="2400" i="0" dirty="0"/>
              <a:t>recent years, both the web and the enterprise have seen </a:t>
            </a:r>
            <a:r>
              <a:rPr lang="en-US" altLang="zh-CN" sz="2400" i="0" dirty="0">
                <a:solidFill>
                  <a:srgbClr val="FF0000"/>
                </a:solidFill>
              </a:rPr>
              <a:t>an explosion of </a:t>
            </a:r>
            <a:r>
              <a:rPr lang="en-US" altLang="zh-CN" sz="2400" i="0" dirty="0"/>
              <a:t>data. </a:t>
            </a:r>
          </a:p>
          <a:p>
            <a:pPr algn="just"/>
            <a:r>
              <a:rPr lang="zh-CN" altLang="en-US" sz="2400" i="0" dirty="0"/>
              <a:t>最近几年中，</a:t>
            </a:r>
            <a:r>
              <a:rPr lang="en-US" altLang="zh-CN" sz="2400" i="0" dirty="0"/>
              <a:t>web</a:t>
            </a:r>
            <a:r>
              <a:rPr lang="zh-CN" altLang="en-US" sz="2400" i="0" dirty="0"/>
              <a:t>和企业已经见证了数据膨胀。</a:t>
            </a:r>
          </a:p>
        </p:txBody>
      </p:sp>
    </p:spTree>
    <p:extLst>
      <p:ext uri="{BB962C8B-B14F-4D97-AF65-F5344CB8AC3E}">
        <p14:creationId xmlns:p14="http://schemas.microsoft.com/office/powerpoint/2010/main" val="15046455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46758" y="880259"/>
            <a:ext cx="8640960"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kumimoji="0" lang="en-US" altLang="zh-CN" sz="2000" i="0" u="none" strike="noStrike" kern="1200" cap="none" spc="0" normalizeH="0" baseline="0" noProof="0" dirty="0" smtClean="0">
                <a:ln>
                  <a:noFill/>
                </a:ln>
                <a:solidFill>
                  <a:srgbClr val="000000"/>
                </a:solidFill>
                <a:effectLst/>
                <a:uLnTx/>
                <a:uFillTx/>
                <a:latin typeface="Times New Roman"/>
                <a:ea typeface="黑体"/>
              </a:rPr>
              <a:t>  </a:t>
            </a:r>
            <a:r>
              <a:rPr kumimoji="0" lang="en-US" altLang="zh-CN" sz="2000" i="0" u="none" strike="noStrike" kern="1200" cap="none" spc="0" normalizeH="0" noProof="0" dirty="0" smtClean="0">
                <a:ln>
                  <a:noFill/>
                </a:ln>
                <a:solidFill>
                  <a:srgbClr val="000000"/>
                </a:solidFill>
                <a:effectLst/>
                <a:uLnTx/>
                <a:uFillTx/>
                <a:latin typeface="Times New Roman"/>
                <a:ea typeface="黑体"/>
              </a:rPr>
              <a:t>   </a:t>
            </a:r>
            <a:r>
              <a:rPr lang="en-US" altLang="zh-CN" sz="2000" i="0" dirty="0" smtClean="0">
                <a:solidFill>
                  <a:schemeClr val="bg1">
                    <a:lumMod val="50000"/>
                  </a:schemeClr>
                </a:solidFill>
              </a:rPr>
              <a:t>Up </a:t>
            </a:r>
            <a:r>
              <a:rPr lang="en-US" altLang="zh-CN" sz="2000" i="0" dirty="0">
                <a:solidFill>
                  <a:schemeClr val="bg1">
                    <a:lumMod val="50000"/>
                  </a:schemeClr>
                </a:solidFill>
              </a:rPr>
              <a:t>until about five years ago, most data collected by organizations consisted of structured transaction data that could easily fit into rows and columns of relational database management systems. Since then, there has been an explosion of beta from Web traffic, E-mail messages, and social media content (Tweets, status messages), even music playlist, as well as machine generated data from sensors. These data may be unstructured or semi-structured and thus not suitable for relational database products that organize data in the form of columns and rows. </a:t>
            </a:r>
            <a:r>
              <a:rPr lang="en-US" altLang="zh-CN" sz="2000" b="1" i="0" dirty="0">
                <a:solidFill>
                  <a:schemeClr val="tx1"/>
                </a:solidFill>
              </a:rPr>
              <a:t>The popular term “big data” </a:t>
            </a:r>
            <a:r>
              <a:rPr lang="en-US" altLang="zh-CN" sz="2000" b="1" i="0" dirty="0" smtClean="0">
                <a:solidFill>
                  <a:schemeClr val="tx1"/>
                </a:solidFill>
              </a:rPr>
              <a:t>refers to this </a:t>
            </a:r>
            <a:r>
              <a:rPr lang="en-US" altLang="zh-CN" sz="2000" b="1" i="0" dirty="0" smtClean="0">
                <a:solidFill>
                  <a:srgbClr val="FF0000"/>
                </a:solidFill>
              </a:rPr>
              <a:t>avalanche</a:t>
            </a:r>
            <a:r>
              <a:rPr lang="zh-CN" altLang="en-US" b="1" i="0" dirty="0" smtClean="0">
                <a:solidFill>
                  <a:srgbClr val="0000FF"/>
                </a:solidFill>
              </a:rPr>
              <a:t>（</a:t>
            </a:r>
            <a:r>
              <a:rPr lang="en-US" altLang="zh-CN" b="1" i="0" dirty="0">
                <a:solidFill>
                  <a:srgbClr val="0000FF"/>
                </a:solidFill>
              </a:rPr>
              <a:t>[ˈ</a:t>
            </a:r>
            <a:r>
              <a:rPr lang="en-US" altLang="zh-CN" b="1" i="0" dirty="0" err="1">
                <a:solidFill>
                  <a:srgbClr val="0000FF"/>
                </a:solidFill>
              </a:rPr>
              <a:t>ævəlɑːnʃ</a:t>
            </a:r>
            <a:r>
              <a:rPr lang="en-US" altLang="zh-CN" b="1" i="0" dirty="0" smtClean="0">
                <a:solidFill>
                  <a:srgbClr val="0000FF"/>
                </a:solidFill>
              </a:rPr>
              <a:t>]</a:t>
            </a:r>
            <a:r>
              <a:rPr lang="zh-CN" altLang="en-US" b="1" i="0" dirty="0" smtClean="0">
                <a:solidFill>
                  <a:srgbClr val="0000FF"/>
                </a:solidFill>
              </a:rPr>
              <a:t>，纷至沓来，雪崩）</a:t>
            </a:r>
            <a:r>
              <a:rPr lang="en-US" altLang="zh-CN" sz="2000" b="1" i="0" dirty="0" smtClean="0">
                <a:solidFill>
                  <a:schemeClr val="tx1"/>
                </a:solidFill>
              </a:rPr>
              <a:t>of </a:t>
            </a:r>
            <a:r>
              <a:rPr lang="en-US" altLang="zh-CN" sz="2000" b="1" i="0" dirty="0">
                <a:solidFill>
                  <a:schemeClr val="tx1"/>
                </a:solidFill>
              </a:rPr>
              <a:t>digital data flowing into firms around the world largely from websites and Internet </a:t>
            </a:r>
            <a:r>
              <a:rPr lang="en-US" altLang="zh-CN" sz="2000" b="1" i="0" dirty="0">
                <a:solidFill>
                  <a:srgbClr val="C00000"/>
                </a:solidFill>
              </a:rPr>
              <a:t>click string </a:t>
            </a:r>
            <a:r>
              <a:rPr lang="en-US" altLang="zh-CN" sz="2000" b="1" i="0" dirty="0">
                <a:solidFill>
                  <a:schemeClr val="tx1"/>
                </a:solidFill>
              </a:rPr>
              <a:t>data. </a:t>
            </a:r>
            <a:r>
              <a:rPr lang="en-US" altLang="zh-CN" sz="2000" b="1" i="0" dirty="0">
                <a:solidFill>
                  <a:schemeClr val="bg1">
                    <a:lumMod val="75000"/>
                  </a:schemeClr>
                </a:solidFill>
              </a:rPr>
              <a:t>Some examples of “big data” challenges are analyzing 12 terabytes of tweets created each day to improve your understanding of consumer </a:t>
            </a:r>
            <a:r>
              <a:rPr lang="en-US" altLang="zh-CN" sz="2000" b="1" i="0" dirty="0" smtClean="0">
                <a:solidFill>
                  <a:schemeClr val="bg1">
                    <a:lumMod val="75000"/>
                  </a:schemeClr>
                </a:solidFill>
              </a:rPr>
              <a:t>sentiment </a:t>
            </a:r>
            <a:r>
              <a:rPr lang="zh-CN" altLang="en-US" b="1" i="0" dirty="0" smtClean="0">
                <a:solidFill>
                  <a:schemeClr val="bg1">
                    <a:lumMod val="75000"/>
                  </a:schemeClr>
                </a:solidFill>
              </a:rPr>
              <a:t>（观点，情绪）</a:t>
            </a:r>
            <a:r>
              <a:rPr lang="en-US" altLang="zh-CN" sz="2000" b="1" i="0" dirty="0" smtClean="0">
                <a:solidFill>
                  <a:schemeClr val="bg1">
                    <a:lumMod val="75000"/>
                  </a:schemeClr>
                </a:solidFill>
              </a:rPr>
              <a:t> </a:t>
            </a:r>
            <a:r>
              <a:rPr lang="en-US" altLang="zh-CN" sz="2000" b="1" i="0" dirty="0">
                <a:solidFill>
                  <a:schemeClr val="bg1">
                    <a:lumMod val="75000"/>
                  </a:schemeClr>
                </a:solidFill>
              </a:rPr>
              <a:t>towards your products; 100 million E-mails in order to place appropriate ads alongside the E-mail messages; or 500 million call detail records to find patterns of fraud and </a:t>
            </a:r>
            <a:r>
              <a:rPr lang="en-US" altLang="zh-CN" sz="2000" b="1" i="0" dirty="0" smtClean="0">
                <a:solidFill>
                  <a:schemeClr val="bg1">
                    <a:lumMod val="75000"/>
                  </a:schemeClr>
                </a:solidFill>
              </a:rPr>
              <a:t>churn </a:t>
            </a:r>
            <a:r>
              <a:rPr lang="zh-CN" altLang="en-US" b="1" i="0" dirty="0" smtClean="0">
                <a:solidFill>
                  <a:schemeClr val="bg1">
                    <a:lumMod val="75000"/>
                  </a:schemeClr>
                </a:solidFill>
              </a:rPr>
              <a:t>（粗</a:t>
            </a:r>
            <a:r>
              <a:rPr lang="zh-CN" altLang="en-US" b="1" i="0" dirty="0">
                <a:solidFill>
                  <a:schemeClr val="bg1">
                    <a:lumMod val="75000"/>
                  </a:schemeClr>
                </a:solidFill>
              </a:rPr>
              <a:t>制</a:t>
            </a:r>
            <a:r>
              <a:rPr lang="zh-CN" altLang="en-US" b="1" i="0" dirty="0" smtClean="0">
                <a:solidFill>
                  <a:schemeClr val="bg1">
                    <a:lumMod val="75000"/>
                  </a:schemeClr>
                </a:solidFill>
              </a:rPr>
              <a:t>滥糙）</a:t>
            </a:r>
            <a:r>
              <a:rPr lang="en-US" altLang="zh-CN" sz="2000" i="0" dirty="0" smtClean="0">
                <a:solidFill>
                  <a:schemeClr val="bg1">
                    <a:lumMod val="75000"/>
                  </a:schemeClr>
                </a:solidFill>
              </a:rPr>
              <a:t>. </a:t>
            </a:r>
            <a:r>
              <a:rPr lang="en-US" altLang="zh-CN" sz="2000" i="0" dirty="0">
                <a:solidFill>
                  <a:schemeClr val="bg1">
                    <a:lumMod val="75000"/>
                  </a:schemeClr>
                </a:solidFill>
              </a:rPr>
              <a:t>…,…</a:t>
            </a:r>
            <a:endParaRPr kumimoji="0" lang="en-US" altLang="zh-CN" sz="2000" i="0" u="none" strike="noStrike" kern="1200" cap="none" spc="0" normalizeH="0" baseline="0" noProof="0" dirty="0">
              <a:ln>
                <a:noFill/>
              </a:ln>
              <a:solidFill>
                <a:schemeClr val="bg1">
                  <a:lumMod val="75000"/>
                </a:schemeClr>
              </a:solidFill>
              <a:effectLst/>
              <a:uLnTx/>
              <a:uFillTx/>
              <a:latin typeface="Times New Roman"/>
              <a:ea typeface="黑体"/>
            </a:endParaRPr>
          </a:p>
        </p:txBody>
      </p:sp>
    </p:spTree>
    <p:extLst>
      <p:ext uri="{BB962C8B-B14F-4D97-AF65-F5344CB8AC3E}">
        <p14:creationId xmlns:p14="http://schemas.microsoft.com/office/powerpoint/2010/main" val="189167122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46758" y="2196147"/>
            <a:ext cx="864096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kumimoji="0" lang="en-US" altLang="zh-CN" sz="2000" i="0" u="none" strike="noStrike" kern="1200" cap="none" spc="0" normalizeH="0" baseline="0" noProof="0" dirty="0" smtClean="0">
                <a:ln>
                  <a:noFill/>
                </a:ln>
                <a:solidFill>
                  <a:srgbClr val="000000"/>
                </a:solidFill>
                <a:effectLst/>
                <a:uLnTx/>
                <a:uFillTx/>
                <a:latin typeface="Times New Roman"/>
                <a:ea typeface="黑体"/>
              </a:rPr>
              <a:t>  </a:t>
            </a:r>
            <a:r>
              <a:rPr kumimoji="0" lang="en-US" altLang="zh-CN" sz="2000" i="0" u="none" strike="noStrike" kern="1200" cap="none" spc="0" normalizeH="0" noProof="0" dirty="0" smtClean="0">
                <a:ln>
                  <a:noFill/>
                </a:ln>
                <a:solidFill>
                  <a:srgbClr val="000000"/>
                </a:solidFill>
                <a:effectLst/>
                <a:uLnTx/>
                <a:uFillTx/>
                <a:latin typeface="Times New Roman"/>
                <a:ea typeface="黑体"/>
              </a:rPr>
              <a:t>   </a:t>
            </a:r>
            <a:r>
              <a:rPr lang="en-US" altLang="zh-CN" sz="2000" i="0" dirty="0" smtClean="0">
                <a:solidFill>
                  <a:srgbClr val="000000"/>
                </a:solidFill>
              </a:rPr>
              <a:t>Up </a:t>
            </a:r>
            <a:r>
              <a:rPr lang="en-US" altLang="zh-CN" sz="2000" i="0" dirty="0">
                <a:solidFill>
                  <a:srgbClr val="000000"/>
                </a:solidFill>
              </a:rPr>
              <a:t>until about five years ago, most data collected by organizations consisted of structured transaction data that could easily fit into rows and columns of relational database management systems. Since then, there has been an explosion of beta from Web traffic, E-mail messages, and social media content (Tweets, status messages), even music playlist, as well as machine generated data from sensors. These data may be unstructured or semi-structured and thus not suitable for relational database products that organize data in the form of columns and rows. </a:t>
            </a:r>
            <a:r>
              <a:rPr lang="en-US" altLang="zh-CN" sz="2000" i="0" dirty="0">
                <a:solidFill>
                  <a:schemeClr val="tx1"/>
                </a:solidFill>
              </a:rPr>
              <a:t>The popular term “big data” refers to this </a:t>
            </a:r>
            <a:r>
              <a:rPr lang="en-US" altLang="zh-CN" sz="2000" i="0" dirty="0" smtClean="0">
                <a:solidFill>
                  <a:schemeClr val="tx1"/>
                </a:solidFill>
              </a:rPr>
              <a:t>avalanche</a:t>
            </a:r>
            <a:r>
              <a:rPr lang="zh-CN" altLang="en-US" i="0" dirty="0" smtClean="0">
                <a:solidFill>
                  <a:schemeClr val="tx1"/>
                </a:solidFill>
              </a:rPr>
              <a:t>（</a:t>
            </a:r>
            <a:r>
              <a:rPr lang="en-US" altLang="zh-CN" i="0" dirty="0">
                <a:solidFill>
                  <a:schemeClr val="tx1"/>
                </a:solidFill>
              </a:rPr>
              <a:t>[ˈ</a:t>
            </a:r>
            <a:r>
              <a:rPr lang="en-US" altLang="zh-CN" i="0" dirty="0" err="1">
                <a:solidFill>
                  <a:schemeClr val="tx1"/>
                </a:solidFill>
              </a:rPr>
              <a:t>ævəlɑːnʃ</a:t>
            </a:r>
            <a:r>
              <a:rPr lang="en-US" altLang="zh-CN" i="0" dirty="0" smtClean="0">
                <a:solidFill>
                  <a:schemeClr val="tx1"/>
                </a:solidFill>
              </a:rPr>
              <a:t>]</a:t>
            </a:r>
            <a:r>
              <a:rPr lang="zh-CN" altLang="en-US" i="0" dirty="0" smtClean="0">
                <a:solidFill>
                  <a:schemeClr val="tx1"/>
                </a:solidFill>
              </a:rPr>
              <a:t>，纷至沓来，雪崩）</a:t>
            </a:r>
            <a:r>
              <a:rPr lang="en-US" altLang="zh-CN" sz="2000" i="0" dirty="0" smtClean="0">
                <a:solidFill>
                  <a:schemeClr val="tx1"/>
                </a:solidFill>
              </a:rPr>
              <a:t>of </a:t>
            </a:r>
            <a:r>
              <a:rPr lang="en-US" altLang="zh-CN" sz="2000" i="0" dirty="0">
                <a:solidFill>
                  <a:schemeClr val="tx1"/>
                </a:solidFill>
              </a:rPr>
              <a:t>digital data flowing into firms around the world largely from websites and Internet click string data. </a:t>
            </a:r>
            <a:r>
              <a:rPr lang="en-US" altLang="zh-CN" sz="2000" b="1" i="0" dirty="0">
                <a:solidFill>
                  <a:srgbClr val="000000"/>
                </a:solidFill>
              </a:rPr>
              <a:t>Some examples of “big data” challenges are analyzing 12 </a:t>
            </a:r>
            <a:r>
              <a:rPr lang="en-US" altLang="zh-CN" sz="2000" b="1" i="0" dirty="0">
                <a:solidFill>
                  <a:srgbClr val="FF0000"/>
                </a:solidFill>
              </a:rPr>
              <a:t>terabytes</a:t>
            </a:r>
            <a:r>
              <a:rPr lang="en-US" altLang="zh-CN" sz="2000" b="1" i="0" dirty="0">
                <a:solidFill>
                  <a:srgbClr val="000000"/>
                </a:solidFill>
              </a:rPr>
              <a:t> of tweets created each day to improve your understanding of consumer </a:t>
            </a:r>
            <a:r>
              <a:rPr lang="en-US" altLang="zh-CN" sz="2000" b="1" i="0" dirty="0" smtClean="0">
                <a:solidFill>
                  <a:srgbClr val="0000FF"/>
                </a:solidFill>
              </a:rPr>
              <a:t>sentiment </a:t>
            </a:r>
            <a:r>
              <a:rPr lang="zh-CN" altLang="en-US" b="1" i="0" dirty="0" smtClean="0">
                <a:solidFill>
                  <a:srgbClr val="0000FF"/>
                </a:solidFill>
              </a:rPr>
              <a:t>（观点，情绪）</a:t>
            </a:r>
            <a:r>
              <a:rPr lang="en-US" altLang="zh-CN" sz="2000" b="1" i="0" dirty="0" smtClean="0">
                <a:solidFill>
                  <a:srgbClr val="000000"/>
                </a:solidFill>
              </a:rPr>
              <a:t> </a:t>
            </a:r>
            <a:r>
              <a:rPr lang="en-US" altLang="zh-CN" sz="2000" b="1" i="0" dirty="0">
                <a:solidFill>
                  <a:srgbClr val="000000"/>
                </a:solidFill>
              </a:rPr>
              <a:t>towards your products; 100 million E-mails in order to place appropriate ads alongside the E-mail messages; or 500 million call detail records to find patterns of fraud and </a:t>
            </a:r>
            <a:r>
              <a:rPr lang="en-US" altLang="zh-CN" sz="2000" b="1" i="0" dirty="0" smtClean="0">
                <a:solidFill>
                  <a:srgbClr val="0000FF"/>
                </a:solidFill>
              </a:rPr>
              <a:t>churn </a:t>
            </a:r>
            <a:r>
              <a:rPr lang="zh-CN" altLang="en-US" b="1" i="0" dirty="0" smtClean="0">
                <a:solidFill>
                  <a:srgbClr val="0000FF"/>
                </a:solidFill>
              </a:rPr>
              <a:t>（粗</a:t>
            </a:r>
            <a:r>
              <a:rPr lang="zh-CN" altLang="en-US" b="1" i="0" dirty="0">
                <a:solidFill>
                  <a:srgbClr val="0000FF"/>
                </a:solidFill>
              </a:rPr>
              <a:t>制</a:t>
            </a:r>
            <a:r>
              <a:rPr lang="zh-CN" altLang="en-US" b="1" i="0" dirty="0" smtClean="0">
                <a:solidFill>
                  <a:srgbClr val="0000FF"/>
                </a:solidFill>
              </a:rPr>
              <a:t>滥糙）</a:t>
            </a:r>
            <a:r>
              <a:rPr lang="en-US" altLang="zh-CN" sz="2000" i="0" dirty="0" smtClean="0">
                <a:solidFill>
                  <a:srgbClr val="000000"/>
                </a:solidFill>
              </a:rPr>
              <a:t>. </a:t>
            </a:r>
            <a:r>
              <a:rPr lang="en-US" altLang="zh-CN" sz="2000" i="0" dirty="0">
                <a:solidFill>
                  <a:srgbClr val="000000"/>
                </a:solidFill>
              </a:rPr>
              <a:t>…,…</a:t>
            </a:r>
            <a:endParaRPr kumimoji="0" lang="en-US" altLang="zh-CN" sz="2000" i="0" u="none" strike="noStrike" kern="1200" cap="none" spc="0" normalizeH="0" baseline="0" noProof="0" dirty="0">
              <a:ln>
                <a:noFill/>
              </a:ln>
              <a:solidFill>
                <a:srgbClr val="FFFFFF">
                  <a:lumMod val="65000"/>
                </a:srgbClr>
              </a:solidFill>
              <a:effectLst/>
              <a:uLnTx/>
              <a:uFillTx/>
              <a:latin typeface="Times New Roman"/>
              <a:ea typeface="黑体"/>
            </a:endParaRPr>
          </a:p>
        </p:txBody>
      </p:sp>
      <p:sp>
        <p:nvSpPr>
          <p:cNvPr id="6" name="矩形 5"/>
          <p:cNvSpPr/>
          <p:nvPr/>
        </p:nvSpPr>
        <p:spPr>
          <a:xfrm>
            <a:off x="179512" y="847740"/>
            <a:ext cx="8784976" cy="40934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600" i="0" dirty="0" smtClean="0">
                <a:solidFill>
                  <a:schemeClr val="tx1"/>
                </a:solidFill>
              </a:rPr>
              <a:t>Some </a:t>
            </a:r>
            <a:r>
              <a:rPr lang="en-US" altLang="zh-CN" sz="2600" i="0" u="sng" dirty="0">
                <a:solidFill>
                  <a:srgbClr val="FF0000"/>
                </a:solidFill>
              </a:rPr>
              <a:t>examples</a:t>
            </a:r>
            <a:r>
              <a:rPr lang="en-US" altLang="zh-CN" sz="2600" i="0" dirty="0">
                <a:solidFill>
                  <a:schemeClr val="tx1"/>
                </a:solidFill>
              </a:rPr>
              <a:t> of “big data” challenges </a:t>
            </a:r>
            <a:r>
              <a:rPr lang="en-US" altLang="zh-CN" sz="2600" i="0" u="sng" dirty="0">
                <a:solidFill>
                  <a:srgbClr val="0000FF"/>
                </a:solidFill>
              </a:rPr>
              <a:t>are</a:t>
            </a:r>
            <a:r>
              <a:rPr lang="en-US" altLang="zh-CN" sz="2600" i="0" dirty="0">
                <a:solidFill>
                  <a:schemeClr val="tx1"/>
                </a:solidFill>
              </a:rPr>
              <a:t> </a:t>
            </a:r>
            <a:r>
              <a:rPr lang="en-US" altLang="zh-CN" sz="2600" i="0" u="sng" dirty="0">
                <a:solidFill>
                  <a:srgbClr val="7030A0"/>
                </a:solidFill>
              </a:rPr>
              <a:t>analyzing</a:t>
            </a:r>
            <a:r>
              <a:rPr lang="en-US" altLang="zh-CN" sz="2600" i="0" dirty="0">
                <a:solidFill>
                  <a:schemeClr val="tx1"/>
                </a:solidFill>
              </a:rPr>
              <a:t> </a:t>
            </a:r>
            <a:r>
              <a:rPr lang="en-US" altLang="zh-CN" sz="2600" i="0" u="sng" dirty="0">
                <a:solidFill>
                  <a:srgbClr val="009900"/>
                </a:solidFill>
              </a:rPr>
              <a:t>12 terabytes of tweets</a:t>
            </a:r>
            <a:r>
              <a:rPr lang="en-US" altLang="zh-CN" sz="2600" i="0" dirty="0">
                <a:solidFill>
                  <a:schemeClr val="tx1"/>
                </a:solidFill>
              </a:rPr>
              <a:t> created each day to improve your understanding of consumer sentiment towards your products</a:t>
            </a:r>
            <a:r>
              <a:rPr lang="zh-CN" altLang="en-US" sz="2600" i="0" dirty="0" smtClean="0">
                <a:solidFill>
                  <a:schemeClr val="tx1"/>
                </a:solidFill>
              </a:rPr>
              <a:t>；</a:t>
            </a:r>
            <a:r>
              <a:rPr lang="en-US" altLang="zh-CN" sz="2600" i="0" dirty="0" smtClean="0">
                <a:solidFill>
                  <a:schemeClr val="bg1">
                    <a:lumMod val="85000"/>
                  </a:schemeClr>
                </a:solidFill>
              </a:rPr>
              <a:t>(</a:t>
            </a:r>
            <a:r>
              <a:rPr lang="en-US" altLang="zh-CN" sz="2600" i="0" u="sng" dirty="0">
                <a:solidFill>
                  <a:schemeClr val="bg1">
                    <a:lumMod val="85000"/>
                  </a:schemeClr>
                </a:solidFill>
              </a:rPr>
              <a:t>analyzing</a:t>
            </a:r>
            <a:r>
              <a:rPr lang="en-US" altLang="zh-CN" sz="2600" i="0" dirty="0" smtClean="0">
                <a:solidFill>
                  <a:schemeClr val="bg1">
                    <a:lumMod val="85000"/>
                  </a:schemeClr>
                </a:solidFill>
              </a:rPr>
              <a:t>) </a:t>
            </a:r>
            <a:r>
              <a:rPr lang="en-US" altLang="zh-CN" sz="2600" i="0" u="sng" dirty="0" smtClean="0">
                <a:solidFill>
                  <a:srgbClr val="009900"/>
                </a:solidFill>
              </a:rPr>
              <a:t>100 </a:t>
            </a:r>
            <a:r>
              <a:rPr lang="en-US" altLang="zh-CN" sz="2600" i="0" u="sng" dirty="0">
                <a:solidFill>
                  <a:srgbClr val="009900"/>
                </a:solidFill>
              </a:rPr>
              <a:t>million emails</a:t>
            </a:r>
            <a:r>
              <a:rPr lang="en-US" altLang="zh-CN" sz="2600" i="0" dirty="0">
                <a:solidFill>
                  <a:schemeClr val="tx1"/>
                </a:solidFill>
              </a:rPr>
              <a:t> in order to place appropriate ads alongside the email messages; or </a:t>
            </a:r>
            <a:r>
              <a:rPr lang="en-US" altLang="zh-CN" sz="2600" i="0" dirty="0">
                <a:solidFill>
                  <a:schemeClr val="bg1">
                    <a:lumMod val="85000"/>
                  </a:schemeClr>
                </a:solidFill>
              </a:rPr>
              <a:t>(</a:t>
            </a:r>
            <a:r>
              <a:rPr lang="en-US" altLang="zh-CN" sz="2600" i="0" u="sng" dirty="0">
                <a:solidFill>
                  <a:schemeClr val="bg1">
                    <a:lumMod val="85000"/>
                  </a:schemeClr>
                </a:solidFill>
              </a:rPr>
              <a:t>analyzing</a:t>
            </a:r>
            <a:r>
              <a:rPr lang="en-US" altLang="zh-CN" sz="2600" i="0" dirty="0">
                <a:solidFill>
                  <a:schemeClr val="bg1">
                    <a:lumMod val="85000"/>
                  </a:schemeClr>
                </a:solidFill>
              </a:rPr>
              <a:t>) </a:t>
            </a:r>
            <a:r>
              <a:rPr lang="en-US" altLang="zh-CN" sz="2600" i="0" u="sng" dirty="0" smtClean="0">
                <a:solidFill>
                  <a:srgbClr val="009900"/>
                </a:solidFill>
              </a:rPr>
              <a:t>500 </a:t>
            </a:r>
            <a:r>
              <a:rPr lang="en-US" altLang="zh-CN" sz="2600" i="0" u="sng" dirty="0">
                <a:solidFill>
                  <a:srgbClr val="009900"/>
                </a:solidFill>
              </a:rPr>
              <a:t>million call detail records</a:t>
            </a:r>
            <a:r>
              <a:rPr lang="en-US" altLang="zh-CN" sz="2600" i="0" dirty="0">
                <a:solidFill>
                  <a:schemeClr val="tx1"/>
                </a:solidFill>
              </a:rPr>
              <a:t> to find patterns of fraud and churn. </a:t>
            </a:r>
          </a:p>
          <a:p>
            <a:pPr algn="just"/>
            <a:r>
              <a:rPr lang="en-US" altLang="zh-CN" sz="2400" i="0" dirty="0" smtClean="0">
                <a:solidFill>
                  <a:schemeClr val="tx1"/>
                </a:solidFill>
              </a:rPr>
              <a:t>“</a:t>
            </a:r>
            <a:r>
              <a:rPr lang="zh-CN" altLang="en-US" sz="2400" i="0" dirty="0">
                <a:solidFill>
                  <a:schemeClr val="tx1"/>
                </a:solidFill>
              </a:rPr>
              <a:t>大数据”带来的挑战如：通过分析每天产生的</a:t>
            </a:r>
            <a:r>
              <a:rPr lang="en-US" altLang="zh-CN" sz="2400" i="0" dirty="0">
                <a:solidFill>
                  <a:schemeClr val="tx1"/>
                </a:solidFill>
              </a:rPr>
              <a:t>12</a:t>
            </a:r>
            <a:r>
              <a:rPr lang="zh-CN" altLang="en-US" sz="2400" i="0" dirty="0">
                <a:solidFill>
                  <a:schemeClr val="tx1"/>
                </a:solidFill>
              </a:rPr>
              <a:t>兆兆字节的微博数据来更好地了解用户对你的产品的看法；分析</a:t>
            </a:r>
            <a:r>
              <a:rPr lang="en-US" altLang="zh-CN" sz="2400" i="0" dirty="0">
                <a:solidFill>
                  <a:schemeClr val="tx1"/>
                </a:solidFill>
              </a:rPr>
              <a:t>1</a:t>
            </a:r>
            <a:r>
              <a:rPr lang="zh-CN" altLang="en-US" sz="2400" i="0" dirty="0">
                <a:solidFill>
                  <a:schemeClr val="tx1"/>
                </a:solidFill>
              </a:rPr>
              <a:t>亿封邮件以便在邮件旁边投放合适的广告；分析</a:t>
            </a:r>
            <a:r>
              <a:rPr lang="en-US" altLang="zh-CN" sz="2400" i="0" dirty="0">
                <a:solidFill>
                  <a:schemeClr val="tx1"/>
                </a:solidFill>
              </a:rPr>
              <a:t>5</a:t>
            </a:r>
            <a:r>
              <a:rPr lang="zh-CN" altLang="en-US" sz="2400" i="0" dirty="0">
                <a:solidFill>
                  <a:schemeClr val="tx1"/>
                </a:solidFill>
              </a:rPr>
              <a:t>亿条呼叫记录来寻找诈骗和粗制滥造的方式。</a:t>
            </a:r>
          </a:p>
        </p:txBody>
      </p:sp>
    </p:spTree>
    <p:extLst>
      <p:ext uri="{BB962C8B-B14F-4D97-AF65-F5344CB8AC3E}">
        <p14:creationId xmlns:p14="http://schemas.microsoft.com/office/powerpoint/2010/main" val="161555647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40934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smtClean="0">
                <a:ln>
                  <a:noFill/>
                </a:ln>
                <a:solidFill>
                  <a:srgbClr val="000000"/>
                </a:solidFill>
                <a:effectLst/>
                <a:uLnTx/>
                <a:uFillTx/>
                <a:latin typeface="Times New Roman"/>
                <a:ea typeface="黑体"/>
                <a:cs typeface="+mn-cs"/>
              </a:rPr>
              <a:t>…,… </a:t>
            </a:r>
            <a:r>
              <a:rPr kumimoji="0" lang="en-US" altLang="zh-CN" sz="2000" b="1" i="0" u="none" strike="noStrike" kern="1200" cap="none" spc="0" normalizeH="0" baseline="0" noProof="0" dirty="0" smtClean="0">
                <a:ln>
                  <a:noFill/>
                </a:ln>
                <a:solidFill>
                  <a:srgbClr val="000000"/>
                </a:solidFill>
                <a:effectLst/>
                <a:uLnTx/>
                <a:uFillTx/>
                <a:latin typeface="Times New Roman"/>
                <a:ea typeface="黑体"/>
                <a:cs typeface="+mn-cs"/>
              </a:rPr>
              <a:t>Big </a:t>
            </a:r>
            <a:r>
              <a:rPr kumimoji="0" lang="en-US" altLang="zh-CN" sz="2000" b="1" i="0" u="none" strike="noStrike" kern="1200" cap="none" spc="0" normalizeH="0" baseline="0" noProof="0" dirty="0">
                <a:ln>
                  <a:noFill/>
                </a:ln>
                <a:solidFill>
                  <a:srgbClr val="000000"/>
                </a:solidFill>
                <a:effectLst/>
                <a:uLnTx/>
                <a:uFillTx/>
                <a:latin typeface="Times New Roman"/>
                <a:ea typeface="黑体"/>
                <a:cs typeface="+mn-cs"/>
              </a:rPr>
              <a:t>data and the tools needed to deal with it really started with Google and other search engines. </a:t>
            </a:r>
            <a:r>
              <a:rPr kumimoji="0" lang="en-US" altLang="zh-CN" sz="2000" b="1" i="0" u="none" strike="noStrike" kern="1200" cap="none" spc="0" normalizeH="0" baseline="0" noProof="0" dirty="0">
                <a:ln>
                  <a:noFill/>
                </a:ln>
                <a:solidFill>
                  <a:srgbClr val="0070C0"/>
                </a:solidFill>
                <a:effectLst/>
                <a:uLnTx/>
                <a:uFillTx/>
                <a:latin typeface="Times New Roman"/>
                <a:ea typeface="黑体"/>
                <a:cs typeface="+mn-cs"/>
              </a:rPr>
              <a:t>Google’s problem: it has to deal with 500 million searches a day, and within </a:t>
            </a:r>
            <a:r>
              <a:rPr kumimoji="0" lang="en-US" altLang="zh-CN" sz="2000" b="1" i="0" u="none" strike="noStrike" kern="1200" cap="none" spc="0" normalizeH="0" baseline="0" noProof="0" dirty="0" smtClean="0">
                <a:ln>
                  <a:noFill/>
                </a:ln>
                <a:solidFill>
                  <a:srgbClr val="0070C0"/>
                </a:solidFill>
                <a:effectLst/>
                <a:uLnTx/>
                <a:uFillTx/>
                <a:latin typeface="Times New Roman"/>
                <a:ea typeface="黑体"/>
                <a:cs typeface="+mn-cs"/>
              </a:rPr>
              <a:t>milliseconds</a:t>
            </a:r>
            <a:r>
              <a:rPr kumimoji="0" lang="en-US" altLang="zh-CN" sz="2000" b="1" i="0" u="none" strike="noStrike" kern="1200" cap="none" spc="0" normalizeH="0" baseline="0" noProof="0" dirty="0">
                <a:ln>
                  <a:noFill/>
                </a:ln>
                <a:solidFill>
                  <a:srgbClr val="0070C0"/>
                </a:solidFill>
                <a:effectLst/>
                <a:uLnTx/>
                <a:uFillTx/>
                <a:latin typeface="Times New Roman"/>
                <a:ea typeface="黑体"/>
                <a:cs typeface="+mn-cs"/>
              </a:rPr>
              <a:t>, display search results and place ads. </a:t>
            </a:r>
            <a:r>
              <a:rPr kumimoji="0" lang="en-US" altLang="zh-CN" sz="2000" b="1" i="0" u="none" strike="noStrike" kern="1200" cap="none" spc="0" normalizeH="0" baseline="0" noProof="0" dirty="0">
                <a:ln>
                  <a:noFill/>
                </a:ln>
                <a:solidFill>
                  <a:srgbClr val="000000"/>
                </a:solidFill>
                <a:effectLst/>
                <a:uLnTx/>
                <a:uFillTx/>
                <a:latin typeface="Times New Roman"/>
                <a:ea typeface="黑体"/>
                <a:cs typeface="+mn-cs"/>
              </a:rPr>
              <a:t>For fun, do a search on “big data” and you will see Google respond with more than 1 billion results in 38 milliseconds (about a third of a second). </a:t>
            </a:r>
            <a:r>
              <a:rPr kumimoji="0" lang="en-US" altLang="zh-CN" sz="2000" b="1" i="0" u="none" strike="noStrike" kern="1200" cap="none" spc="0" normalizeH="0" baseline="0" noProof="0" dirty="0">
                <a:ln>
                  <a:noFill/>
                </a:ln>
                <a:solidFill>
                  <a:srgbClr val="0070C0"/>
                </a:solidFill>
                <a:effectLst/>
                <a:uLnTx/>
                <a:uFillTx/>
                <a:latin typeface="Times New Roman"/>
                <a:ea typeface="黑体"/>
                <a:cs typeface="+mn-cs"/>
              </a:rPr>
              <a:t>That's much faster than you can read this sentence! Big data usually </a:t>
            </a:r>
            <a:r>
              <a:rPr kumimoji="0" lang="en-US" altLang="zh-CN" sz="2000" b="1" i="0" u="none" strike="noStrike" kern="1200" cap="none" spc="0" normalizeH="0" baseline="0" noProof="0" dirty="0">
                <a:ln>
                  <a:noFill/>
                </a:ln>
                <a:solidFill>
                  <a:srgbClr val="FF0000"/>
                </a:solidFill>
                <a:effectLst/>
                <a:uLnTx/>
                <a:uFillTx/>
                <a:latin typeface="Times New Roman"/>
                <a:ea typeface="黑体"/>
                <a:cs typeface="+mn-cs"/>
              </a:rPr>
              <a:t>refers to </a:t>
            </a:r>
            <a:r>
              <a:rPr kumimoji="0" lang="en-US" altLang="zh-CN" sz="2000" b="1" i="0" u="none" strike="noStrike" kern="1200" cap="none" spc="0" normalizeH="0" baseline="0" noProof="0" dirty="0">
                <a:ln>
                  <a:noFill/>
                </a:ln>
                <a:solidFill>
                  <a:srgbClr val="0070C0"/>
                </a:solidFill>
                <a:effectLst/>
                <a:uLnTx/>
                <a:uFillTx/>
                <a:latin typeface="Times New Roman"/>
                <a:ea typeface="黑体"/>
                <a:cs typeface="+mn-cs"/>
              </a:rPr>
              <a:t>data in the </a:t>
            </a:r>
            <a:r>
              <a:rPr kumimoji="0" lang="en-US" altLang="zh-CN" sz="2000" b="1" i="0" u="none" strike="noStrike" kern="1200" cap="none" spc="0" normalizeH="0" baseline="0" noProof="0" dirty="0">
                <a:ln>
                  <a:noFill/>
                </a:ln>
                <a:solidFill>
                  <a:srgbClr val="FF0000"/>
                </a:solidFill>
                <a:effectLst/>
                <a:uLnTx/>
                <a:uFillTx/>
                <a:latin typeface="Times New Roman"/>
                <a:ea typeface="黑体"/>
                <a:cs typeface="+mn-cs"/>
              </a:rPr>
              <a:t>petabyte</a:t>
            </a:r>
            <a:r>
              <a:rPr kumimoji="0" lang="en-US" altLang="zh-CN" sz="2000" b="1" i="0" u="none" strike="noStrike" kern="1200" cap="none" spc="0" normalizeH="0" baseline="0" noProof="0" dirty="0">
                <a:ln>
                  <a:noFill/>
                </a:ln>
                <a:solidFill>
                  <a:srgbClr val="0070C0"/>
                </a:solidFill>
                <a:effectLst/>
                <a:uLnTx/>
                <a:uFillTx/>
                <a:latin typeface="Times New Roman"/>
                <a:ea typeface="黑体"/>
                <a:cs typeface="+mn-cs"/>
              </a:rPr>
              <a:t> and </a:t>
            </a:r>
            <a:r>
              <a:rPr kumimoji="0" lang="en-US" altLang="zh-CN" sz="2000" b="1" i="0" u="none" strike="noStrike" kern="1200" cap="none" spc="0" normalizeH="0" baseline="0" noProof="0" dirty="0" err="1">
                <a:ln>
                  <a:noFill/>
                </a:ln>
                <a:solidFill>
                  <a:srgbClr val="FF0000"/>
                </a:solidFill>
                <a:effectLst/>
                <a:uLnTx/>
                <a:uFillTx/>
                <a:latin typeface="Times New Roman"/>
                <a:ea typeface="黑体"/>
                <a:cs typeface="+mn-cs"/>
              </a:rPr>
              <a:t>exabyte</a:t>
            </a:r>
            <a:r>
              <a:rPr kumimoji="0" lang="en-US" altLang="zh-CN" sz="2000" b="1" i="0" u="none" strike="noStrike" kern="1200" cap="none" spc="0" normalizeH="0" baseline="0" noProof="0" dirty="0">
                <a:ln>
                  <a:noFill/>
                </a:ln>
                <a:solidFill>
                  <a:srgbClr val="0070C0"/>
                </a:solidFill>
                <a:effectLst/>
                <a:uLnTx/>
                <a:uFillTx/>
                <a:latin typeface="Times New Roman"/>
                <a:ea typeface="黑体"/>
                <a:cs typeface="+mn-cs"/>
              </a:rPr>
              <a:t> range—in other </a:t>
            </a:r>
            <a:r>
              <a:rPr kumimoji="0" lang="en-US" altLang="zh-CN" sz="2000" b="1" i="0" u="none" strike="noStrike" kern="1200" cap="none" spc="0" normalizeH="0" baseline="0" noProof="0" dirty="0" smtClean="0">
                <a:ln>
                  <a:noFill/>
                </a:ln>
                <a:solidFill>
                  <a:srgbClr val="0070C0"/>
                </a:solidFill>
                <a:effectLst/>
                <a:uLnTx/>
                <a:uFillTx/>
                <a:latin typeface="Times New Roman"/>
                <a:ea typeface="黑体"/>
                <a:cs typeface="+mn-cs"/>
              </a:rPr>
              <a:t>words</a:t>
            </a:r>
            <a:r>
              <a:rPr kumimoji="0" lang="en-US" altLang="zh-CN" sz="2000" b="1" i="0" u="none" strike="noStrike" kern="1200" cap="none" spc="0" normalizeH="0" baseline="0" noProof="0" dirty="0">
                <a:ln>
                  <a:noFill/>
                </a:ln>
                <a:solidFill>
                  <a:srgbClr val="0070C0"/>
                </a:solidFill>
                <a:effectLst/>
                <a:uLnTx/>
                <a:uFillTx/>
                <a:latin typeface="Times New Roman"/>
                <a:ea typeface="黑体"/>
                <a:cs typeface="+mn-cs"/>
              </a:rPr>
              <a:t>, billions to trillions of records, all from different sources. </a:t>
            </a:r>
            <a:r>
              <a:rPr kumimoji="0" lang="en-US" altLang="zh-CN" sz="2000" b="0" i="0" u="none" strike="noStrike" kern="1200" cap="none" spc="0" normalizeH="0" baseline="0" noProof="0" dirty="0">
                <a:ln>
                  <a:noFill/>
                </a:ln>
                <a:solidFill>
                  <a:schemeClr val="bg1">
                    <a:lumMod val="85000"/>
                  </a:schemeClr>
                </a:solidFill>
                <a:effectLst/>
                <a:uLnTx/>
                <a:uFillTx/>
                <a:latin typeface="Times New Roman"/>
                <a:ea typeface="黑体"/>
                <a:cs typeface="+mn-cs"/>
              </a:rPr>
              <a:t>Big data are produced in much larger quantities and much more rapidly than traditional data. Even though “tweets” are limited to 140 characters each, Twitter generates more than 8 terabytes of data daily. According to the IDC technology research firm, data is more than doubling every two years, so the amount of data available to organizations is skyrocketing. Making sense out of it quickly in order to gain a market advantage is critical.</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211" y="3107216"/>
            <a:ext cx="6206054" cy="381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113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i="0" dirty="0" smtClean="0">
                <a:solidFill>
                  <a:schemeClr val="bg1">
                    <a:lumMod val="50000"/>
                  </a:schemeClr>
                </a:solidFill>
              </a:rPr>
              <a:t>…,… Big </a:t>
            </a:r>
            <a:r>
              <a:rPr lang="en-US" altLang="zh-CN" sz="2000" i="0" dirty="0">
                <a:solidFill>
                  <a:schemeClr val="bg1">
                    <a:lumMod val="50000"/>
                  </a:schemeClr>
                </a:solidFill>
              </a:rPr>
              <a:t>data and the tools needed to deal with it really started with Google and other search engines. Google’s problem: it has to deal with 500 million searches a day, and within million milliseconds, display search results and place ads. For fun, do a search on “big data” and you will see Google respond with more than 1 billion results in 38 milliseconds (about a third of a second). </a:t>
            </a:r>
            <a:r>
              <a:rPr lang="en-US" altLang="zh-CN" sz="2000" i="0" dirty="0" smtClean="0">
                <a:solidFill>
                  <a:schemeClr val="bg1">
                    <a:lumMod val="50000"/>
                  </a:schemeClr>
                </a:solidFill>
              </a:rPr>
              <a:t>That‘s </a:t>
            </a:r>
            <a:r>
              <a:rPr lang="en-US" altLang="zh-CN" sz="2000" i="0" dirty="0">
                <a:solidFill>
                  <a:schemeClr val="bg1">
                    <a:lumMod val="50000"/>
                  </a:schemeClr>
                </a:solidFill>
              </a:rPr>
              <a:t>much faster than you can read this sentence! Big data usually refers to data in the petabyte and </a:t>
            </a:r>
            <a:r>
              <a:rPr lang="en-US" altLang="zh-CN" sz="2000" i="0" dirty="0" err="1">
                <a:solidFill>
                  <a:schemeClr val="bg1">
                    <a:lumMod val="50000"/>
                  </a:schemeClr>
                </a:solidFill>
              </a:rPr>
              <a:t>exabyte</a:t>
            </a:r>
            <a:r>
              <a:rPr lang="en-US" altLang="zh-CN" sz="2000" i="0" dirty="0">
                <a:solidFill>
                  <a:schemeClr val="bg1">
                    <a:lumMod val="50000"/>
                  </a:schemeClr>
                </a:solidFill>
              </a:rPr>
              <a:t> range—in other words, billions to trillions of records, all from different sources. </a:t>
            </a:r>
            <a:r>
              <a:rPr lang="en-US" altLang="zh-CN" sz="2000" b="1" i="0" dirty="0">
                <a:solidFill>
                  <a:srgbClr val="000000"/>
                </a:solidFill>
              </a:rPr>
              <a:t>Big data are produced </a:t>
            </a:r>
            <a:r>
              <a:rPr lang="en-US" altLang="zh-CN" sz="2000" b="1" i="0" dirty="0">
                <a:solidFill>
                  <a:srgbClr val="FF0000"/>
                </a:solidFill>
              </a:rPr>
              <a:t>in much larger quantities </a:t>
            </a:r>
            <a:r>
              <a:rPr lang="en-US" altLang="zh-CN" sz="2000" b="1" i="0" dirty="0">
                <a:solidFill>
                  <a:srgbClr val="000000"/>
                </a:solidFill>
              </a:rPr>
              <a:t>and much more rapidly than traditional data. Even though “tweets” are limited to 140 characters each, Twitter generates more than 8 </a:t>
            </a:r>
            <a:r>
              <a:rPr lang="en-US" altLang="zh-CN" sz="2000" b="1" i="0" dirty="0">
                <a:solidFill>
                  <a:srgbClr val="0000FF"/>
                </a:solidFill>
              </a:rPr>
              <a:t>terabytes</a:t>
            </a:r>
            <a:r>
              <a:rPr lang="en-US" altLang="zh-CN" sz="2000" b="1" i="0" dirty="0">
                <a:solidFill>
                  <a:srgbClr val="000000"/>
                </a:solidFill>
              </a:rPr>
              <a:t> of data daily. </a:t>
            </a:r>
            <a:r>
              <a:rPr lang="en-US" altLang="zh-CN" sz="2000" b="1" i="0" dirty="0">
                <a:solidFill>
                  <a:schemeClr val="bg1">
                    <a:lumMod val="75000"/>
                  </a:schemeClr>
                </a:solidFill>
              </a:rPr>
              <a:t>According to the IDC technology research firm, data is more than doubling every two years, so the amount of data available to organizations is </a:t>
            </a:r>
            <a:r>
              <a:rPr lang="en-US" altLang="zh-CN" sz="2000" b="1" i="0" dirty="0" smtClean="0">
                <a:solidFill>
                  <a:schemeClr val="bg1">
                    <a:lumMod val="75000"/>
                  </a:schemeClr>
                </a:solidFill>
              </a:rPr>
              <a:t>skyrocketing </a:t>
            </a:r>
            <a:r>
              <a:rPr lang="en-US" altLang="zh-CN" b="1" i="0" dirty="0" smtClean="0">
                <a:solidFill>
                  <a:schemeClr val="bg1">
                    <a:lumMod val="75000"/>
                  </a:schemeClr>
                </a:solidFill>
              </a:rPr>
              <a:t>(</a:t>
            </a:r>
            <a:r>
              <a:rPr lang="zh-CN" altLang="en-US" b="1" i="0" dirty="0" smtClean="0">
                <a:solidFill>
                  <a:schemeClr val="bg1">
                    <a:lumMod val="75000"/>
                  </a:schemeClr>
                </a:solidFill>
              </a:rPr>
              <a:t>突升，猛涨</a:t>
            </a:r>
            <a:r>
              <a:rPr lang="en-US" altLang="zh-CN" b="1" i="0" dirty="0" smtClean="0">
                <a:solidFill>
                  <a:schemeClr val="bg1">
                    <a:lumMod val="75000"/>
                  </a:schemeClr>
                </a:solidFill>
              </a:rPr>
              <a:t>)</a:t>
            </a:r>
            <a:r>
              <a:rPr lang="en-US" altLang="zh-CN" sz="2000" b="1" i="0" dirty="0" smtClean="0">
                <a:solidFill>
                  <a:schemeClr val="bg1">
                    <a:lumMod val="75000"/>
                  </a:schemeClr>
                </a:solidFill>
              </a:rPr>
              <a:t>. </a:t>
            </a:r>
            <a:r>
              <a:rPr lang="en-US" altLang="zh-CN" sz="2000" b="1" i="0" dirty="0">
                <a:solidFill>
                  <a:schemeClr val="bg1">
                    <a:lumMod val="75000"/>
                  </a:schemeClr>
                </a:solidFill>
              </a:rPr>
              <a:t>Making </a:t>
            </a:r>
            <a:r>
              <a:rPr lang="en-US" altLang="zh-CN" sz="2000" b="1" i="0" dirty="0" smtClean="0">
                <a:solidFill>
                  <a:schemeClr val="bg1">
                    <a:lumMod val="75000"/>
                  </a:schemeClr>
                </a:solidFill>
              </a:rPr>
              <a:t>sense </a:t>
            </a:r>
            <a:r>
              <a:rPr lang="en-US" altLang="zh-CN" b="1" i="0" dirty="0" smtClean="0">
                <a:solidFill>
                  <a:schemeClr val="bg1">
                    <a:lumMod val="75000"/>
                  </a:schemeClr>
                </a:solidFill>
              </a:rPr>
              <a:t>(</a:t>
            </a:r>
            <a:r>
              <a:rPr lang="zh-CN" altLang="en-US" b="1" i="0" dirty="0" smtClean="0">
                <a:solidFill>
                  <a:schemeClr val="bg1">
                    <a:lumMod val="75000"/>
                  </a:schemeClr>
                </a:solidFill>
              </a:rPr>
              <a:t>理解</a:t>
            </a:r>
            <a:r>
              <a:rPr lang="en-US" altLang="zh-CN" b="1" i="0" dirty="0" smtClean="0">
                <a:solidFill>
                  <a:schemeClr val="bg1">
                    <a:lumMod val="75000"/>
                  </a:schemeClr>
                </a:solidFill>
              </a:rPr>
              <a:t>)</a:t>
            </a:r>
            <a:r>
              <a:rPr lang="en-US" altLang="zh-CN" sz="2000" b="1" i="0" dirty="0" smtClean="0">
                <a:solidFill>
                  <a:schemeClr val="bg1">
                    <a:lumMod val="75000"/>
                  </a:schemeClr>
                </a:solidFill>
              </a:rPr>
              <a:t> </a:t>
            </a:r>
            <a:r>
              <a:rPr lang="en-US" altLang="zh-CN" sz="2000" b="1" i="0" dirty="0">
                <a:solidFill>
                  <a:schemeClr val="bg1">
                    <a:lumMod val="75000"/>
                  </a:schemeClr>
                </a:solidFill>
              </a:rPr>
              <a:t>out of it quickly in order to gain a market advantage is critical.</a:t>
            </a:r>
            <a:endParaRPr kumimoji="0" lang="en-US" altLang="zh-CN" sz="2000" b="1" i="0" u="none" strike="noStrike" kern="1200" cap="none" spc="0" normalizeH="0" baseline="0" noProof="0" dirty="0">
              <a:ln>
                <a:noFill/>
              </a:ln>
              <a:solidFill>
                <a:schemeClr val="bg1">
                  <a:lumMod val="75000"/>
                </a:schemeClr>
              </a:solidFill>
              <a:effectLst/>
              <a:uLnTx/>
              <a:uFillTx/>
              <a:latin typeface="Times New Roman"/>
              <a:ea typeface="黑体"/>
            </a:endParaRPr>
          </a:p>
        </p:txBody>
      </p:sp>
      <p:sp>
        <p:nvSpPr>
          <p:cNvPr id="6" name="矩形 5"/>
          <p:cNvSpPr/>
          <p:nvPr/>
        </p:nvSpPr>
        <p:spPr>
          <a:xfrm>
            <a:off x="251124" y="5134358"/>
            <a:ext cx="8641356"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400" i="0" dirty="0">
                <a:solidFill>
                  <a:srgbClr val="000000"/>
                </a:solidFill>
              </a:rPr>
              <a:t>in large/vast </a:t>
            </a:r>
            <a:r>
              <a:rPr lang="en-US" altLang="zh-CN" sz="2400" i="0" dirty="0" smtClean="0">
                <a:solidFill>
                  <a:srgbClr val="000000"/>
                </a:solidFill>
              </a:rPr>
              <a:t>quantities </a:t>
            </a:r>
            <a:r>
              <a:rPr lang="zh-CN" altLang="en-US" sz="2400" i="0" dirty="0" smtClean="0">
                <a:solidFill>
                  <a:srgbClr val="000000"/>
                </a:solidFill>
              </a:rPr>
              <a:t>大量</a:t>
            </a:r>
            <a:r>
              <a:rPr lang="zh-CN" altLang="en-US" sz="2400" i="0" dirty="0">
                <a:solidFill>
                  <a:srgbClr val="000000"/>
                </a:solidFill>
              </a:rPr>
              <a:t>，大规模</a:t>
            </a:r>
          </a:p>
        </p:txBody>
      </p:sp>
      <p:sp>
        <p:nvSpPr>
          <p:cNvPr id="7" name="矩形 6"/>
          <p:cNvSpPr/>
          <p:nvPr/>
        </p:nvSpPr>
        <p:spPr>
          <a:xfrm>
            <a:off x="242376" y="5766355"/>
            <a:ext cx="865010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a:solidFill>
                  <a:srgbClr val="000000"/>
                </a:solidFill>
              </a:rPr>
              <a:t>Do you give a discount if we buy it </a:t>
            </a:r>
            <a:r>
              <a:rPr lang="en-US" altLang="zh-CN" sz="2400" i="0" dirty="0">
                <a:solidFill>
                  <a:srgbClr val="FF0000"/>
                </a:solidFill>
              </a:rPr>
              <a:t>in large quantities</a:t>
            </a:r>
            <a:r>
              <a:rPr lang="en-US" altLang="zh-CN" sz="2400" i="0" dirty="0">
                <a:solidFill>
                  <a:srgbClr val="000000"/>
                </a:solidFill>
              </a:rPr>
              <a:t>? </a:t>
            </a:r>
          </a:p>
          <a:p>
            <a:pPr lvl="0" algn="just"/>
            <a:r>
              <a:rPr lang="zh-CN" altLang="en-US" sz="2400" i="0" dirty="0">
                <a:solidFill>
                  <a:srgbClr val="000000"/>
                </a:solidFill>
              </a:rPr>
              <a:t>如果我们购买的数量多，你能不能给打折扣？。</a:t>
            </a:r>
          </a:p>
        </p:txBody>
      </p:sp>
    </p:spTree>
    <p:extLst>
      <p:ext uri="{BB962C8B-B14F-4D97-AF65-F5344CB8AC3E}">
        <p14:creationId xmlns:p14="http://schemas.microsoft.com/office/powerpoint/2010/main" val="1216196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579152"/>
            <a:ext cx="8640960" cy="40934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i="0" dirty="0" smtClean="0">
                <a:solidFill>
                  <a:schemeClr val="bg1">
                    <a:lumMod val="50000"/>
                  </a:schemeClr>
                </a:solidFill>
              </a:rPr>
              <a:t>…,… Big </a:t>
            </a:r>
            <a:r>
              <a:rPr lang="en-US" altLang="zh-CN" sz="2000" i="0" dirty="0">
                <a:solidFill>
                  <a:schemeClr val="bg1">
                    <a:lumMod val="50000"/>
                  </a:schemeClr>
                </a:solidFill>
              </a:rPr>
              <a:t>data and the tools needed to deal with it really started with Google and other search engines. Google’s problem: it has to deal with 500 million searches a day, and within million milliseconds, display search results and place ads. For fun, do a search on “big data” and you will see Google respond with more than 1 billion results in 38 milliseconds (about a third of a second). </a:t>
            </a:r>
            <a:r>
              <a:rPr lang="en-US" altLang="zh-CN" sz="2000" i="0" dirty="0" smtClean="0">
                <a:solidFill>
                  <a:schemeClr val="bg1">
                    <a:lumMod val="50000"/>
                  </a:schemeClr>
                </a:solidFill>
              </a:rPr>
              <a:t>That‘s </a:t>
            </a:r>
            <a:r>
              <a:rPr lang="en-US" altLang="zh-CN" sz="2000" i="0" dirty="0">
                <a:solidFill>
                  <a:schemeClr val="bg1">
                    <a:lumMod val="50000"/>
                  </a:schemeClr>
                </a:solidFill>
              </a:rPr>
              <a:t>much faster than you can read this sentence! Big data usually refers to data in the petabyte and </a:t>
            </a:r>
            <a:r>
              <a:rPr lang="en-US" altLang="zh-CN" sz="2000" i="0" dirty="0" err="1">
                <a:solidFill>
                  <a:schemeClr val="bg1">
                    <a:lumMod val="50000"/>
                  </a:schemeClr>
                </a:solidFill>
              </a:rPr>
              <a:t>exabyte</a:t>
            </a:r>
            <a:r>
              <a:rPr lang="en-US" altLang="zh-CN" sz="2000" i="0" dirty="0">
                <a:solidFill>
                  <a:schemeClr val="bg1">
                    <a:lumMod val="50000"/>
                  </a:schemeClr>
                </a:solidFill>
              </a:rPr>
              <a:t> range—in other words, billions to trillions of records, all from different sources. Big data are produced in much larger quantities and much more rapidly than traditional data. Even though “tweets” are limited to 140 characters each, Twitter generates more than 8 terabytes of data daily. </a:t>
            </a:r>
            <a:r>
              <a:rPr lang="en-US" altLang="zh-CN" sz="2000" b="1" i="0" dirty="0">
                <a:solidFill>
                  <a:srgbClr val="000000"/>
                </a:solidFill>
              </a:rPr>
              <a:t>According to the IDC technology research firm, data is more than doubling every two years, so the amount of data available to organizations is </a:t>
            </a:r>
            <a:r>
              <a:rPr lang="en-US" altLang="zh-CN" sz="2000" b="1" i="0" dirty="0" smtClean="0">
                <a:solidFill>
                  <a:srgbClr val="0000FF"/>
                </a:solidFill>
              </a:rPr>
              <a:t>skyrocketing </a:t>
            </a:r>
            <a:r>
              <a:rPr lang="en-US" altLang="zh-CN" b="1" i="0" dirty="0" smtClean="0">
                <a:solidFill>
                  <a:srgbClr val="0000FF"/>
                </a:solidFill>
              </a:rPr>
              <a:t>(</a:t>
            </a:r>
            <a:r>
              <a:rPr lang="zh-CN" altLang="en-US" b="1" i="0" dirty="0" smtClean="0">
                <a:solidFill>
                  <a:srgbClr val="0000FF"/>
                </a:solidFill>
              </a:rPr>
              <a:t>突升，猛涨</a:t>
            </a:r>
            <a:r>
              <a:rPr lang="en-US" altLang="zh-CN" b="1" i="0" dirty="0" smtClean="0">
                <a:solidFill>
                  <a:srgbClr val="0000FF"/>
                </a:solidFill>
              </a:rPr>
              <a:t>)</a:t>
            </a:r>
            <a:r>
              <a:rPr lang="en-US" altLang="zh-CN" sz="2000" b="1" i="0" dirty="0" smtClean="0">
                <a:solidFill>
                  <a:srgbClr val="000000"/>
                </a:solidFill>
              </a:rPr>
              <a:t>. </a:t>
            </a:r>
            <a:r>
              <a:rPr lang="en-US" altLang="zh-CN" sz="2000" b="1" i="0" dirty="0">
                <a:solidFill>
                  <a:srgbClr val="FF0000"/>
                </a:solidFill>
              </a:rPr>
              <a:t>Making </a:t>
            </a:r>
            <a:r>
              <a:rPr lang="en-US" altLang="zh-CN" sz="2000" b="1" i="0" dirty="0" smtClean="0">
                <a:solidFill>
                  <a:srgbClr val="FF0000"/>
                </a:solidFill>
              </a:rPr>
              <a:t>sense </a:t>
            </a:r>
            <a:r>
              <a:rPr lang="en-US" altLang="zh-CN" sz="2000" b="1" i="0" dirty="0" smtClean="0">
                <a:solidFill>
                  <a:srgbClr val="000000"/>
                </a:solidFill>
              </a:rPr>
              <a:t>out </a:t>
            </a:r>
            <a:r>
              <a:rPr lang="en-US" altLang="zh-CN" sz="2000" b="1" i="0" dirty="0">
                <a:solidFill>
                  <a:srgbClr val="000000"/>
                </a:solidFill>
              </a:rPr>
              <a:t>of it quickly in order to gain a market advantage is critical.</a:t>
            </a:r>
            <a:endParaRPr kumimoji="0" lang="en-US" altLang="zh-CN" sz="2000" b="1" i="0" u="none" strike="noStrike" kern="1200" cap="none" spc="0" normalizeH="0" baseline="0" noProof="0" dirty="0">
              <a:ln>
                <a:noFill/>
              </a:ln>
              <a:solidFill>
                <a:srgbClr val="FFFFFF">
                  <a:lumMod val="85000"/>
                </a:srgbClr>
              </a:solidFill>
              <a:effectLst/>
              <a:uLnTx/>
              <a:uFillTx/>
              <a:latin typeface="Times New Roman"/>
              <a:ea typeface="黑体"/>
            </a:endParaRPr>
          </a:p>
        </p:txBody>
      </p:sp>
      <p:sp>
        <p:nvSpPr>
          <p:cNvPr id="6" name="矩形 5"/>
          <p:cNvSpPr/>
          <p:nvPr/>
        </p:nvSpPr>
        <p:spPr>
          <a:xfrm>
            <a:off x="251124" y="4725144"/>
            <a:ext cx="8641356"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400" i="0" dirty="0">
                <a:solidFill>
                  <a:srgbClr val="000000"/>
                </a:solidFill>
              </a:rPr>
              <a:t>make sense (out of </a:t>
            </a:r>
            <a:r>
              <a:rPr lang="en-US" altLang="zh-CN" sz="2400" i="0" dirty="0" smtClean="0">
                <a:solidFill>
                  <a:srgbClr val="000000"/>
                </a:solidFill>
              </a:rPr>
              <a:t>…) </a:t>
            </a:r>
            <a:r>
              <a:rPr lang="zh-CN" altLang="en-US" sz="2400" i="0" dirty="0" smtClean="0">
                <a:solidFill>
                  <a:srgbClr val="000000"/>
                </a:solidFill>
              </a:rPr>
              <a:t>有</a:t>
            </a:r>
            <a:r>
              <a:rPr lang="zh-CN" altLang="en-US" sz="2400" i="0" dirty="0">
                <a:solidFill>
                  <a:srgbClr val="000000"/>
                </a:solidFill>
              </a:rPr>
              <a:t>意义</a:t>
            </a:r>
            <a:r>
              <a:rPr lang="en-US" altLang="zh-CN" sz="2400" i="0" dirty="0">
                <a:solidFill>
                  <a:srgbClr val="000000"/>
                </a:solidFill>
              </a:rPr>
              <a:t>; </a:t>
            </a:r>
            <a:r>
              <a:rPr lang="zh-CN" altLang="en-US" sz="2400" i="0" dirty="0">
                <a:solidFill>
                  <a:srgbClr val="000000"/>
                </a:solidFill>
              </a:rPr>
              <a:t>理解</a:t>
            </a:r>
            <a:r>
              <a:rPr lang="en-US" altLang="zh-CN" sz="2400" i="0" dirty="0">
                <a:solidFill>
                  <a:srgbClr val="000000"/>
                </a:solidFill>
              </a:rPr>
              <a:t>; </a:t>
            </a:r>
            <a:r>
              <a:rPr lang="zh-CN" altLang="en-US" sz="2400" i="0" dirty="0">
                <a:solidFill>
                  <a:srgbClr val="000000"/>
                </a:solidFill>
              </a:rPr>
              <a:t>讲得通</a:t>
            </a:r>
            <a:r>
              <a:rPr lang="en-US" altLang="zh-CN" sz="2400" i="0" dirty="0">
                <a:solidFill>
                  <a:srgbClr val="000000"/>
                </a:solidFill>
              </a:rPr>
              <a:t>; </a:t>
            </a:r>
          </a:p>
        </p:txBody>
      </p:sp>
      <p:sp>
        <p:nvSpPr>
          <p:cNvPr id="7" name="矩形 6"/>
          <p:cNvSpPr/>
          <p:nvPr/>
        </p:nvSpPr>
        <p:spPr>
          <a:xfrm>
            <a:off x="251124" y="5229200"/>
            <a:ext cx="865010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1800" i="0" dirty="0">
                <a:solidFill>
                  <a:srgbClr val="000000"/>
                </a:solidFill>
              </a:rPr>
              <a:t>Even without knowing any Ruby or anything about object-oriented </a:t>
            </a:r>
            <a:r>
              <a:rPr lang="en-US" altLang="zh-CN" sz="1800" i="0" dirty="0" smtClean="0">
                <a:solidFill>
                  <a:srgbClr val="000000"/>
                </a:solidFill>
              </a:rPr>
              <a:t>programming I bet you can </a:t>
            </a:r>
            <a:r>
              <a:rPr lang="en-US" altLang="zh-CN" sz="1800" b="1" i="0" dirty="0" smtClean="0">
                <a:solidFill>
                  <a:srgbClr val="FF0000"/>
                </a:solidFill>
              </a:rPr>
              <a:t>make sense out of </a:t>
            </a:r>
            <a:r>
              <a:rPr lang="en-US" altLang="zh-CN" sz="1800" i="0" dirty="0" smtClean="0">
                <a:solidFill>
                  <a:srgbClr val="000000"/>
                </a:solidFill>
              </a:rPr>
              <a:t>the following code examples, </a:t>
            </a:r>
            <a:r>
              <a:rPr lang="en-US" altLang="zh-CN" sz="1800" i="0" dirty="0">
                <a:solidFill>
                  <a:srgbClr val="000000"/>
                </a:solidFill>
              </a:rPr>
              <a:t>which are pieces of actual Ruby on Rails code. </a:t>
            </a:r>
          </a:p>
          <a:p>
            <a:pPr lvl="0" algn="just"/>
            <a:r>
              <a:rPr lang="zh-CN" altLang="en-US" sz="1800" i="0" dirty="0">
                <a:solidFill>
                  <a:srgbClr val="000000"/>
                </a:solidFill>
              </a:rPr>
              <a:t>即使不知道任何</a:t>
            </a:r>
            <a:r>
              <a:rPr lang="en-US" altLang="zh-CN" sz="1800" i="0" dirty="0">
                <a:solidFill>
                  <a:srgbClr val="000000"/>
                </a:solidFill>
              </a:rPr>
              <a:t>Ruby</a:t>
            </a:r>
            <a:r>
              <a:rPr lang="zh-CN" altLang="en-US" sz="1800" i="0" dirty="0">
                <a:solidFill>
                  <a:srgbClr val="000000"/>
                </a:solidFill>
              </a:rPr>
              <a:t>或任何物件导向语言，我打赌你也可以对下列的程式码范例有感觉，以下是实际的</a:t>
            </a:r>
            <a:r>
              <a:rPr lang="en-US" altLang="zh-CN" sz="1800" i="0" dirty="0">
                <a:solidFill>
                  <a:srgbClr val="000000"/>
                </a:solidFill>
              </a:rPr>
              <a:t>Ruby on Rails</a:t>
            </a:r>
            <a:r>
              <a:rPr lang="zh-CN" altLang="en-US" sz="1800" i="0" dirty="0">
                <a:solidFill>
                  <a:srgbClr val="000000"/>
                </a:solidFill>
              </a:rPr>
              <a:t>程式码。</a:t>
            </a:r>
          </a:p>
        </p:txBody>
      </p:sp>
    </p:spTree>
    <p:extLst>
      <p:ext uri="{BB962C8B-B14F-4D97-AF65-F5344CB8AC3E}">
        <p14:creationId xmlns:p14="http://schemas.microsoft.com/office/powerpoint/2010/main" val="423760144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t>Part 1, Dialogue: </a:t>
            </a:r>
            <a:r>
              <a:rPr lang="en-US" altLang="zh-CN" dirty="0" smtClean="0"/>
              <a:t>Software Project Planning</a:t>
            </a:r>
          </a:p>
          <a:p>
            <a:r>
              <a:rPr lang="en-US" altLang="zh-CN" dirty="0">
                <a:solidFill>
                  <a:schemeClr val="bg1">
                    <a:lumMod val="75000"/>
                  </a:schemeClr>
                </a:solidFill>
              </a:rPr>
              <a:t>Part 2, Translating: </a:t>
            </a:r>
            <a:r>
              <a:rPr lang="en-US" altLang="zh-CN" dirty="0" smtClean="0">
                <a:solidFill>
                  <a:schemeClr val="bg1">
                    <a:lumMod val="75000"/>
                  </a:schemeClr>
                </a:solidFill>
              </a:rPr>
              <a:t>Big Data</a:t>
            </a:r>
            <a:endParaRPr lang="zh-CN" altLang="en-US" dirty="0">
              <a:solidFill>
                <a:schemeClr val="bg1">
                  <a:lumMod val="75000"/>
                </a:schemeClr>
              </a:solidFill>
            </a:endParaRP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697420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358628" y="4306040"/>
            <a:ext cx="846184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i="0" dirty="0">
                <a:solidFill>
                  <a:schemeClr val="tx1"/>
                </a:solidFill>
              </a:rPr>
              <a:t>企业对“大数据”感兴趣，是因为它们与更小的数据集相比包含了更多的模式与特例，因而具备提供新的针对顾客行为、天气模式、金融市场活动或其他现象相关信息的潜力</a:t>
            </a:r>
            <a:r>
              <a:rPr lang="zh-CN" altLang="en-US" sz="2400" i="0" dirty="0" smtClean="0">
                <a:solidFill>
                  <a:schemeClr val="tx1"/>
                </a:solidFill>
              </a:rPr>
              <a:t>。</a:t>
            </a:r>
            <a:endParaRPr lang="zh-CN" altLang="en-US" sz="2400" i="0" dirty="0">
              <a:solidFill>
                <a:srgbClr val="000000"/>
              </a:solidFill>
            </a:endParaRPr>
          </a:p>
        </p:txBody>
      </p:sp>
      <p:sp>
        <p:nvSpPr>
          <p:cNvPr id="8" name="矩形 7"/>
          <p:cNvSpPr/>
          <p:nvPr/>
        </p:nvSpPr>
        <p:spPr>
          <a:xfrm>
            <a:off x="358628" y="1047806"/>
            <a:ext cx="8461844" cy="20928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altLang="zh-CN" sz="2600" i="0" dirty="0" smtClean="0">
                <a:solidFill>
                  <a:schemeClr val="tx1"/>
                </a:solidFill>
              </a:rPr>
              <a:t>Businesses </a:t>
            </a:r>
            <a:r>
              <a:rPr lang="en-US" altLang="zh-CN" sz="2600" i="0" dirty="0">
                <a:solidFill>
                  <a:schemeClr val="tx1"/>
                </a:solidFill>
              </a:rPr>
              <a:t>are interested in big data </a:t>
            </a:r>
            <a:r>
              <a:rPr lang="en-US" altLang="zh-CN" sz="2600" i="0" u="sng" dirty="0">
                <a:solidFill>
                  <a:srgbClr val="00B050"/>
                </a:solidFill>
              </a:rPr>
              <a:t>because</a:t>
            </a:r>
            <a:r>
              <a:rPr lang="en-US" altLang="zh-CN" sz="2600" i="0" dirty="0">
                <a:solidFill>
                  <a:schemeClr val="tx1"/>
                </a:solidFill>
              </a:rPr>
              <a:t> they contain more patterns and interesting </a:t>
            </a:r>
            <a:r>
              <a:rPr lang="en-US" altLang="zh-CN" sz="2600" i="0" dirty="0">
                <a:solidFill>
                  <a:srgbClr val="0000FF"/>
                </a:solidFill>
              </a:rPr>
              <a:t>anomalies</a:t>
            </a:r>
            <a:r>
              <a:rPr lang="en-US" altLang="zh-CN" sz="2600" i="0" dirty="0">
                <a:solidFill>
                  <a:schemeClr val="tx1"/>
                </a:solidFill>
              </a:rPr>
              <a:t> </a:t>
            </a:r>
            <a:r>
              <a:rPr lang="en-US" altLang="zh-CN" i="0" dirty="0">
                <a:solidFill>
                  <a:srgbClr val="0000FF"/>
                </a:solidFill>
              </a:rPr>
              <a:t>([</a:t>
            </a:r>
            <a:r>
              <a:rPr lang="en-US" altLang="zh-CN" i="0" dirty="0" err="1">
                <a:solidFill>
                  <a:srgbClr val="0000FF"/>
                </a:solidFill>
              </a:rPr>
              <a:t>əˈnɒməli</a:t>
            </a:r>
            <a:r>
              <a:rPr lang="en-US" altLang="zh-CN" i="0" dirty="0" smtClean="0">
                <a:solidFill>
                  <a:srgbClr val="0000FF"/>
                </a:solidFill>
              </a:rPr>
              <a:t>], </a:t>
            </a:r>
            <a:r>
              <a:rPr lang="zh-CN" altLang="en-US" i="0" dirty="0" smtClean="0">
                <a:solidFill>
                  <a:srgbClr val="0000FF"/>
                </a:solidFill>
              </a:rPr>
              <a:t>异常，反常</a:t>
            </a:r>
            <a:r>
              <a:rPr lang="en-US" altLang="zh-CN" i="0" dirty="0" smtClean="0">
                <a:solidFill>
                  <a:srgbClr val="0000FF"/>
                </a:solidFill>
              </a:rPr>
              <a:t>)</a:t>
            </a:r>
            <a:r>
              <a:rPr lang="en-US" altLang="zh-CN" sz="2600" i="0" dirty="0" smtClean="0">
                <a:solidFill>
                  <a:schemeClr val="tx1"/>
                </a:solidFill>
              </a:rPr>
              <a:t> </a:t>
            </a:r>
            <a:r>
              <a:rPr lang="en-US" altLang="zh-CN" sz="2600" i="0" dirty="0">
                <a:solidFill>
                  <a:schemeClr val="tx1"/>
                </a:solidFill>
              </a:rPr>
              <a:t>than smaller data sets</a:t>
            </a:r>
            <a:r>
              <a:rPr lang="zh-CN" altLang="en-US" sz="2600" i="0" dirty="0">
                <a:solidFill>
                  <a:schemeClr val="tx1"/>
                </a:solidFill>
              </a:rPr>
              <a:t>，</a:t>
            </a:r>
            <a:r>
              <a:rPr lang="en-US" altLang="zh-CN" sz="2600" i="0" u="sng" dirty="0">
                <a:solidFill>
                  <a:srgbClr val="C00000"/>
                </a:solidFill>
              </a:rPr>
              <a:t>with the potential to </a:t>
            </a:r>
            <a:r>
              <a:rPr lang="en-US" altLang="zh-CN" sz="2600" i="0" dirty="0">
                <a:solidFill>
                  <a:schemeClr val="tx1"/>
                </a:solidFill>
              </a:rPr>
              <a:t>provide new insights into customer behavior, weather patterns</a:t>
            </a:r>
            <a:r>
              <a:rPr lang="zh-CN" altLang="en-US" sz="2600" i="0" dirty="0">
                <a:solidFill>
                  <a:schemeClr val="tx1"/>
                </a:solidFill>
              </a:rPr>
              <a:t>，</a:t>
            </a:r>
            <a:r>
              <a:rPr lang="en-US" altLang="zh-CN" sz="2600" i="0" dirty="0">
                <a:solidFill>
                  <a:schemeClr val="tx1"/>
                </a:solidFill>
              </a:rPr>
              <a:t>financial market </a:t>
            </a:r>
            <a:r>
              <a:rPr lang="en-US" altLang="zh-CN" sz="2600" i="0" dirty="0" smtClean="0">
                <a:solidFill>
                  <a:schemeClr val="tx1"/>
                </a:solidFill>
              </a:rPr>
              <a:t>activity</a:t>
            </a:r>
            <a:r>
              <a:rPr lang="zh-CN" altLang="en-US" sz="2600" i="0" dirty="0" smtClean="0">
                <a:solidFill>
                  <a:schemeClr val="tx1"/>
                </a:solidFill>
              </a:rPr>
              <a:t> </a:t>
            </a:r>
            <a:r>
              <a:rPr lang="en-US" altLang="zh-CN" sz="2600" i="0" dirty="0" smtClean="0">
                <a:solidFill>
                  <a:schemeClr val="tx1"/>
                </a:solidFill>
              </a:rPr>
              <a:t>or </a:t>
            </a:r>
            <a:r>
              <a:rPr lang="en-US" altLang="zh-CN" sz="2600" i="0" dirty="0">
                <a:solidFill>
                  <a:schemeClr val="tx1"/>
                </a:solidFill>
              </a:rPr>
              <a:t>other phenomena</a:t>
            </a:r>
            <a:r>
              <a:rPr lang="en-US" altLang="zh-CN" sz="2600" i="0" dirty="0" smtClean="0">
                <a:solidFill>
                  <a:schemeClr val="tx1"/>
                </a:solidFill>
              </a:rPr>
              <a:t>.</a:t>
            </a:r>
            <a:endParaRPr lang="en-US" altLang="zh-CN" sz="2600" i="0" dirty="0">
              <a:solidFill>
                <a:schemeClr val="tx1"/>
              </a:solidFill>
            </a:endParaRPr>
          </a:p>
        </p:txBody>
      </p:sp>
      <p:cxnSp>
        <p:nvCxnSpPr>
          <p:cNvPr id="9" name="直接箭头连接符 8"/>
          <p:cNvCxnSpPr/>
          <p:nvPr/>
        </p:nvCxnSpPr>
        <p:spPr bwMode="auto">
          <a:xfrm>
            <a:off x="4139952" y="2295406"/>
            <a:ext cx="1368152" cy="12263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矩形 9"/>
          <p:cNvSpPr/>
          <p:nvPr/>
        </p:nvSpPr>
        <p:spPr>
          <a:xfrm>
            <a:off x="4589550" y="3524840"/>
            <a:ext cx="3262432"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000" dirty="0" smtClean="0"/>
              <a:t>独立分词结构，作补充说明</a:t>
            </a:r>
            <a:endParaRPr lang="zh-CN" altLang="en-US" sz="2000" dirty="0"/>
          </a:p>
        </p:txBody>
      </p:sp>
    </p:spTree>
    <p:extLst>
      <p:ext uri="{BB962C8B-B14F-4D97-AF65-F5344CB8AC3E}">
        <p14:creationId xmlns:p14="http://schemas.microsoft.com/office/powerpoint/2010/main" val="33254984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1045185"/>
            <a:ext cx="8640960"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800" i="0" dirty="0">
                <a:solidFill>
                  <a:schemeClr val="tx1"/>
                </a:solidFill>
              </a:rPr>
              <a:t>However, to derive business value from these data, organizations need a new technology and tools capable of managing and analyzing nontraditional data </a:t>
            </a:r>
            <a:r>
              <a:rPr lang="en-US" altLang="zh-CN" sz="2800" b="1" i="0" dirty="0">
                <a:solidFill>
                  <a:srgbClr val="FF0000"/>
                </a:solidFill>
              </a:rPr>
              <a:t>along with</a:t>
            </a:r>
            <a:r>
              <a:rPr lang="en-US" altLang="zh-CN" sz="2800" i="0" dirty="0">
                <a:solidFill>
                  <a:srgbClr val="C00000"/>
                </a:solidFill>
              </a:rPr>
              <a:t> </a:t>
            </a:r>
            <a:r>
              <a:rPr lang="en-US" altLang="zh-CN" sz="2800" i="0" dirty="0">
                <a:solidFill>
                  <a:schemeClr val="tx1"/>
                </a:solidFill>
              </a:rPr>
              <a:t>their traditional enterprise data.</a:t>
            </a:r>
            <a:endParaRPr kumimoji="0" lang="en-US" altLang="zh-CN" sz="2800" b="1" i="0" u="none" strike="noStrike" kern="1200" cap="none" spc="0" normalizeH="0" baseline="0" noProof="0" dirty="0">
              <a:ln>
                <a:noFill/>
              </a:ln>
              <a:solidFill>
                <a:srgbClr val="FFFFFF">
                  <a:lumMod val="85000"/>
                </a:srgbClr>
              </a:solidFill>
              <a:effectLst/>
              <a:uLnTx/>
              <a:uFillTx/>
              <a:latin typeface="Times New Roman"/>
              <a:ea typeface="黑体"/>
            </a:endParaRPr>
          </a:p>
        </p:txBody>
      </p:sp>
      <p:sp>
        <p:nvSpPr>
          <p:cNvPr id="6" name="矩形 5"/>
          <p:cNvSpPr/>
          <p:nvPr/>
        </p:nvSpPr>
        <p:spPr>
          <a:xfrm>
            <a:off x="251520" y="3209869"/>
            <a:ext cx="864135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800" i="0" dirty="0" smtClean="0">
                <a:solidFill>
                  <a:srgbClr val="000000"/>
                </a:solidFill>
              </a:rPr>
              <a:t>along with  </a:t>
            </a:r>
            <a:r>
              <a:rPr lang="zh-CN" altLang="en-US" sz="2800" i="0" dirty="0" smtClean="0">
                <a:solidFill>
                  <a:srgbClr val="000000"/>
                </a:solidFill>
              </a:rPr>
              <a:t>跟</a:t>
            </a:r>
            <a:r>
              <a:rPr lang="en-US" altLang="zh-CN" sz="2800" i="0" dirty="0">
                <a:solidFill>
                  <a:srgbClr val="000000"/>
                </a:solidFill>
              </a:rPr>
              <a:t>…</a:t>
            </a:r>
            <a:r>
              <a:rPr lang="zh-CN" altLang="en-US" sz="2800" i="0" dirty="0">
                <a:solidFill>
                  <a:srgbClr val="000000"/>
                </a:solidFill>
              </a:rPr>
              <a:t>一起</a:t>
            </a:r>
          </a:p>
        </p:txBody>
      </p:sp>
      <p:sp>
        <p:nvSpPr>
          <p:cNvPr id="7" name="矩形 6"/>
          <p:cNvSpPr/>
          <p:nvPr/>
        </p:nvSpPr>
        <p:spPr>
          <a:xfrm>
            <a:off x="251520" y="4059069"/>
            <a:ext cx="8623108"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800" i="0" dirty="0">
                <a:solidFill>
                  <a:srgbClr val="000000"/>
                </a:solidFill>
              </a:rPr>
              <a:t>I enclose two tickets </a:t>
            </a:r>
            <a:r>
              <a:rPr lang="en-US" altLang="zh-CN" sz="2800" i="0" dirty="0">
                <a:solidFill>
                  <a:srgbClr val="FF0000"/>
                </a:solidFill>
              </a:rPr>
              <a:t>along with</a:t>
            </a:r>
            <a:r>
              <a:rPr lang="en-US" altLang="zh-CN" sz="2800" i="0" dirty="0">
                <a:solidFill>
                  <a:srgbClr val="000000"/>
                </a:solidFill>
              </a:rPr>
              <a:t> this letter. </a:t>
            </a:r>
          </a:p>
          <a:p>
            <a:pPr lvl="0" algn="just"/>
            <a:r>
              <a:rPr lang="zh-CN" altLang="en-US" sz="2800" i="0" dirty="0" smtClean="0">
                <a:solidFill>
                  <a:srgbClr val="000000"/>
                </a:solidFill>
              </a:rPr>
              <a:t>我</a:t>
            </a:r>
            <a:r>
              <a:rPr lang="zh-CN" altLang="en-US" sz="2800" i="0" dirty="0">
                <a:solidFill>
                  <a:srgbClr val="000000"/>
                </a:solidFill>
              </a:rPr>
              <a:t>随信附上两张票。</a:t>
            </a:r>
          </a:p>
        </p:txBody>
      </p:sp>
    </p:spTree>
    <p:extLst>
      <p:ext uri="{BB962C8B-B14F-4D97-AF65-F5344CB8AC3E}">
        <p14:creationId xmlns:p14="http://schemas.microsoft.com/office/powerpoint/2010/main" val="33885080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4</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20688"/>
            <a:ext cx="8640960"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chemeClr val="tx1"/>
                </a:solidFill>
              </a:rPr>
              <a:t>To handle on structured and semi-structured data </a:t>
            </a:r>
            <a:r>
              <a:rPr lang="en-US" altLang="zh-CN" sz="2400" b="1" i="0" dirty="0">
                <a:solidFill>
                  <a:srgbClr val="0000FF"/>
                </a:solidFill>
              </a:rPr>
              <a:t>in vast quantities</a:t>
            </a:r>
            <a:r>
              <a:rPr lang="en-US" altLang="zh-CN" sz="2400" b="1" i="0" dirty="0">
                <a:solidFill>
                  <a:schemeClr val="tx1"/>
                </a:solidFill>
              </a:rPr>
              <a:t>, as well as structured data, organizations are using </a:t>
            </a:r>
            <a:r>
              <a:rPr lang="en-US" altLang="zh-CN" sz="2400" b="1" i="0" dirty="0" smtClean="0">
                <a:solidFill>
                  <a:schemeClr val="tx1"/>
                </a:solidFill>
              </a:rPr>
              <a:t>Hadoop. </a:t>
            </a:r>
            <a:r>
              <a:rPr lang="en-US" altLang="zh-CN" sz="2400" b="1" i="0" dirty="0" smtClean="0">
                <a:solidFill>
                  <a:srgbClr val="7030A0"/>
                </a:solidFill>
              </a:rPr>
              <a:t>Hadoop </a:t>
            </a:r>
            <a:r>
              <a:rPr lang="en-US" altLang="zh-CN" sz="2400" b="1" i="0" dirty="0">
                <a:solidFill>
                  <a:srgbClr val="7030A0"/>
                </a:solidFill>
              </a:rPr>
              <a:t>is an open source software framework managed by Apache Software Foundation that enables </a:t>
            </a:r>
            <a:r>
              <a:rPr lang="en-US" altLang="zh-CN" sz="2400" b="1" i="0" dirty="0">
                <a:solidFill>
                  <a:srgbClr val="C00000"/>
                </a:solidFill>
              </a:rPr>
              <a:t>distributed </a:t>
            </a:r>
            <a:r>
              <a:rPr lang="en-US" altLang="zh-CN" sz="2400" b="1" i="0" dirty="0" smtClean="0">
                <a:solidFill>
                  <a:srgbClr val="C00000"/>
                </a:solidFill>
              </a:rPr>
              <a:t>parallel </a:t>
            </a:r>
            <a:r>
              <a:rPr lang="en-US" altLang="zh-CN" sz="1400" b="1" i="0" dirty="0" smtClean="0">
                <a:solidFill>
                  <a:srgbClr val="0000FF"/>
                </a:solidFill>
              </a:rPr>
              <a:t>[</a:t>
            </a:r>
            <a:r>
              <a:rPr lang="en-US" altLang="zh-CN" sz="1400" b="1" i="0" dirty="0">
                <a:solidFill>
                  <a:srgbClr val="0000FF"/>
                </a:solidFill>
              </a:rPr>
              <a:t>ˈ</a:t>
            </a:r>
            <a:r>
              <a:rPr lang="en-US" altLang="zh-CN" sz="1400" b="1" i="0" dirty="0" err="1">
                <a:solidFill>
                  <a:srgbClr val="0000FF"/>
                </a:solidFill>
              </a:rPr>
              <a:t>pærəlel</a:t>
            </a:r>
            <a:r>
              <a:rPr lang="en-US" altLang="zh-CN" sz="1400" b="1" i="0" dirty="0" smtClean="0">
                <a:solidFill>
                  <a:srgbClr val="0000FF"/>
                </a:solidFill>
              </a:rPr>
              <a:t>] </a:t>
            </a:r>
            <a:r>
              <a:rPr lang="en-US" altLang="zh-CN" sz="2400" b="1" i="0" dirty="0">
                <a:solidFill>
                  <a:srgbClr val="C00000"/>
                </a:solidFill>
              </a:rPr>
              <a:t>processing</a:t>
            </a:r>
            <a:r>
              <a:rPr lang="en-US" altLang="zh-CN" sz="2400" b="1" i="0" dirty="0">
                <a:solidFill>
                  <a:srgbClr val="7030A0"/>
                </a:solidFill>
              </a:rPr>
              <a:t> of </a:t>
            </a:r>
            <a:r>
              <a:rPr lang="en-US" altLang="zh-CN" sz="2400" b="1" i="0" dirty="0">
                <a:solidFill>
                  <a:srgbClr val="FF0000"/>
                </a:solidFill>
              </a:rPr>
              <a:t>huge amount of</a:t>
            </a:r>
            <a:r>
              <a:rPr lang="en-US" altLang="zh-CN" sz="2400" b="1" i="0" dirty="0">
                <a:solidFill>
                  <a:srgbClr val="C00000"/>
                </a:solidFill>
              </a:rPr>
              <a:t> </a:t>
            </a:r>
            <a:r>
              <a:rPr lang="en-US" altLang="zh-CN" sz="2400" b="1" i="0" dirty="0">
                <a:solidFill>
                  <a:srgbClr val="7030A0"/>
                </a:solidFill>
              </a:rPr>
              <a:t>data across inexpensive computers. </a:t>
            </a:r>
            <a:r>
              <a:rPr lang="en-US" altLang="zh-CN" sz="2400" i="0" dirty="0">
                <a:solidFill>
                  <a:schemeClr val="bg1">
                    <a:lumMod val="75000"/>
                  </a:schemeClr>
                </a:solidFill>
              </a:rPr>
              <a:t>It breaks a big data problem down into sub-problems, distributes them among up to thousands of inexpensive computer processing nodes, and then combines the result into a smaller dataset that is easier to analyze. You have probably used Hadoop to find the best airfare on the Internet, get directions to a restaurant, search on Google, or connect with a friend on Facebook.</a:t>
            </a:r>
            <a:endParaRPr kumimoji="0" lang="en-US" altLang="zh-CN" sz="2400" b="1" i="0" u="none" strike="noStrike" kern="1200" cap="none" spc="0" normalizeH="0" baseline="0" noProof="0" dirty="0">
              <a:ln>
                <a:noFill/>
              </a:ln>
              <a:solidFill>
                <a:schemeClr val="bg1">
                  <a:lumMod val="75000"/>
                </a:schemeClr>
              </a:solidFill>
              <a:effectLst/>
              <a:uLnTx/>
              <a:uFillTx/>
              <a:latin typeface="Times New Roman"/>
              <a:ea typeface="黑体"/>
            </a:endParaRPr>
          </a:p>
        </p:txBody>
      </p:sp>
      <p:sp>
        <p:nvSpPr>
          <p:cNvPr id="6" name="矩形 5"/>
          <p:cNvSpPr/>
          <p:nvPr/>
        </p:nvSpPr>
        <p:spPr>
          <a:xfrm>
            <a:off x="253832" y="5195251"/>
            <a:ext cx="3168352"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400" i="0" dirty="0">
                <a:solidFill>
                  <a:srgbClr val="000000"/>
                </a:solidFill>
              </a:rPr>
              <a:t>huge amounts of</a:t>
            </a:r>
          </a:p>
          <a:p>
            <a:pPr lvl="0"/>
            <a:r>
              <a:rPr lang="en-US" altLang="zh-CN" sz="2400" i="0" dirty="0">
                <a:solidFill>
                  <a:srgbClr val="000000"/>
                </a:solidFill>
              </a:rPr>
              <a:t>large quantities of</a:t>
            </a:r>
          </a:p>
          <a:p>
            <a:pPr lvl="0"/>
            <a:r>
              <a:rPr lang="en-US" altLang="zh-CN" sz="2400" i="0" dirty="0">
                <a:solidFill>
                  <a:srgbClr val="000000"/>
                </a:solidFill>
              </a:rPr>
              <a:t>large volumes of</a:t>
            </a:r>
          </a:p>
          <a:p>
            <a:pPr lvl="0"/>
            <a:r>
              <a:rPr lang="zh-CN" altLang="en-US" sz="2400" i="0" dirty="0">
                <a:solidFill>
                  <a:srgbClr val="000000"/>
                </a:solidFill>
              </a:rPr>
              <a:t>大量的</a:t>
            </a:r>
          </a:p>
        </p:txBody>
      </p:sp>
      <p:sp>
        <p:nvSpPr>
          <p:cNvPr id="7" name="矩形 6"/>
          <p:cNvSpPr/>
          <p:nvPr/>
        </p:nvSpPr>
        <p:spPr>
          <a:xfrm>
            <a:off x="3707904" y="5184678"/>
            <a:ext cx="5184576"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a:solidFill>
                  <a:srgbClr val="000000"/>
                </a:solidFill>
              </a:rPr>
              <a:t>You can compress huge amounts of data on to a CD-ROM. </a:t>
            </a:r>
          </a:p>
          <a:p>
            <a:pPr lvl="0" algn="just"/>
            <a:r>
              <a:rPr lang="zh-CN" altLang="en-US" sz="2400" i="0" dirty="0">
                <a:solidFill>
                  <a:srgbClr val="000000"/>
                </a:solidFill>
              </a:rPr>
              <a:t>可以把大量的数据压缩到一张</a:t>
            </a:r>
            <a:r>
              <a:rPr lang="en-US" altLang="zh-CN" sz="2400" i="0" dirty="0">
                <a:solidFill>
                  <a:srgbClr val="000000"/>
                </a:solidFill>
              </a:rPr>
              <a:t>CD-ROM</a:t>
            </a:r>
            <a:r>
              <a:rPr lang="zh-CN" altLang="en-US" sz="2400" i="0" dirty="0">
                <a:solidFill>
                  <a:srgbClr val="000000"/>
                </a:solidFill>
              </a:rPr>
              <a:t>上</a:t>
            </a:r>
          </a:p>
        </p:txBody>
      </p:sp>
    </p:spTree>
    <p:extLst>
      <p:ext uri="{BB962C8B-B14F-4D97-AF65-F5344CB8AC3E}">
        <p14:creationId xmlns:p14="http://schemas.microsoft.com/office/powerpoint/2010/main" val="11130836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4</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92696"/>
            <a:ext cx="8640960"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600" i="0" dirty="0">
                <a:solidFill>
                  <a:schemeClr val="bg1">
                    <a:lumMod val="50000"/>
                  </a:schemeClr>
                </a:solidFill>
              </a:rPr>
              <a:t>To handle on structured and semi-structured data in vast quantities, as well as structured data, organizations are using Hadoop. Hadoop is an open source software framework managed by Apache Software Foundation that enables distributed parallel processing of huge amount of data across inexpensive computers. </a:t>
            </a:r>
            <a:r>
              <a:rPr lang="en-US" altLang="zh-CN" sz="2600" b="1" i="0" dirty="0">
                <a:solidFill>
                  <a:schemeClr val="tx1"/>
                </a:solidFill>
              </a:rPr>
              <a:t>It </a:t>
            </a:r>
            <a:r>
              <a:rPr lang="en-US" altLang="zh-CN" sz="2600" b="1" i="0" dirty="0">
                <a:solidFill>
                  <a:srgbClr val="FF0000"/>
                </a:solidFill>
              </a:rPr>
              <a:t>breaks</a:t>
            </a:r>
            <a:r>
              <a:rPr lang="en-US" altLang="zh-CN" sz="2600" b="1" i="0" dirty="0">
                <a:solidFill>
                  <a:schemeClr val="tx1"/>
                </a:solidFill>
              </a:rPr>
              <a:t> a big data problem down </a:t>
            </a:r>
            <a:r>
              <a:rPr lang="en-US" altLang="zh-CN" sz="2600" b="1" i="0" dirty="0">
                <a:solidFill>
                  <a:srgbClr val="FF0000"/>
                </a:solidFill>
              </a:rPr>
              <a:t>into</a:t>
            </a:r>
            <a:r>
              <a:rPr lang="en-US" altLang="zh-CN" sz="2600" b="1" i="0" dirty="0">
                <a:solidFill>
                  <a:schemeClr val="tx1"/>
                </a:solidFill>
              </a:rPr>
              <a:t> </a:t>
            </a:r>
            <a:r>
              <a:rPr lang="en-US" altLang="zh-CN" sz="2600" b="1" i="0" dirty="0">
                <a:solidFill>
                  <a:srgbClr val="7030A0"/>
                </a:solidFill>
              </a:rPr>
              <a:t>sub-problems</a:t>
            </a:r>
            <a:r>
              <a:rPr lang="en-US" altLang="zh-CN" sz="2600" b="1" i="0" dirty="0">
                <a:solidFill>
                  <a:schemeClr val="tx1"/>
                </a:solidFill>
              </a:rPr>
              <a:t>, distributes them among up to thousands of inexpensive computer processing nodes, and then combines the result into a smaller dataset that is easier to analyze. </a:t>
            </a:r>
            <a:r>
              <a:rPr lang="en-US" altLang="zh-CN" sz="2600" b="1" i="0" dirty="0">
                <a:solidFill>
                  <a:srgbClr val="0000FF"/>
                </a:solidFill>
              </a:rPr>
              <a:t>You have probably used Hadoop to find the best airfare on the Internet, get directions to a restaurant, search on Google, or connect with a friend on Facebook.</a:t>
            </a:r>
            <a:endParaRPr kumimoji="0" lang="en-US" altLang="zh-CN" sz="2600" b="1" i="0" u="none" strike="noStrike" kern="1200" cap="none" spc="0" normalizeH="0" baseline="0" noProof="0" dirty="0">
              <a:ln>
                <a:noFill/>
              </a:ln>
              <a:solidFill>
                <a:srgbClr val="0000FF"/>
              </a:solidFill>
              <a:effectLst/>
              <a:uLnTx/>
              <a:uFillTx/>
              <a:latin typeface="Times New Roman"/>
              <a:ea typeface="黑体"/>
            </a:endParaRPr>
          </a:p>
        </p:txBody>
      </p:sp>
    </p:spTree>
    <p:extLst>
      <p:ext uri="{BB962C8B-B14F-4D97-AF65-F5344CB8AC3E}">
        <p14:creationId xmlns:p14="http://schemas.microsoft.com/office/powerpoint/2010/main" val="165813466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92696"/>
            <a:ext cx="8640960"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dirty="0">
                <a:solidFill>
                  <a:schemeClr val="tx1"/>
                </a:solidFill>
              </a:rPr>
              <a:t>Hadoop can process </a:t>
            </a:r>
            <a:r>
              <a:rPr lang="en-US" altLang="zh-CN" sz="2000" b="1" i="0" dirty="0">
                <a:solidFill>
                  <a:srgbClr val="FF0000"/>
                </a:solidFill>
              </a:rPr>
              <a:t>large quantities of </a:t>
            </a:r>
            <a:r>
              <a:rPr lang="en-US" altLang="zh-CN" sz="2000" b="1" i="0" dirty="0">
                <a:solidFill>
                  <a:schemeClr val="tx1"/>
                </a:solidFill>
              </a:rPr>
              <a:t>any kind of data, including structured transactional data, loosely structured data such as Facebook and Twitter feeds, complex data such as Web server log files, and unstructured audio and video data. </a:t>
            </a:r>
            <a:r>
              <a:rPr lang="en-US" altLang="zh-CN" sz="2000" b="1" i="0" dirty="0">
                <a:solidFill>
                  <a:srgbClr val="00B0F0"/>
                </a:solidFill>
              </a:rPr>
              <a:t>Hadoop runs on </a:t>
            </a:r>
            <a:r>
              <a:rPr lang="en-US" altLang="zh-CN" sz="2000" b="1" i="0" dirty="0">
                <a:solidFill>
                  <a:srgbClr val="FF0000"/>
                </a:solidFill>
              </a:rPr>
              <a:t>a cluster of </a:t>
            </a:r>
            <a:r>
              <a:rPr lang="en-US" altLang="zh-CN" sz="2000" b="1" i="0" dirty="0">
                <a:solidFill>
                  <a:srgbClr val="00B0F0"/>
                </a:solidFill>
              </a:rPr>
              <a:t>inexpensive servers, and processors can be added or removed as needed. </a:t>
            </a:r>
            <a:r>
              <a:rPr lang="en-US" altLang="zh-CN" sz="2000" i="0" dirty="0">
                <a:solidFill>
                  <a:schemeClr val="bg1">
                    <a:lumMod val="65000"/>
                  </a:schemeClr>
                </a:solidFill>
              </a:rPr>
              <a:t>Companies use Hadoop to analyze very large volumes of data as well as for a staging area for unstructured and semi-structured data before they are loaded into a data warehouse. Facebook stores much of its data on its massive Hadoop cluster, which holds an estimated 100 </a:t>
            </a:r>
            <a:r>
              <a:rPr lang="en-US" altLang="zh-CN" sz="2000" i="0" dirty="0" err="1">
                <a:solidFill>
                  <a:schemeClr val="bg1">
                    <a:lumMod val="65000"/>
                  </a:schemeClr>
                </a:solidFill>
              </a:rPr>
              <a:t>pedabytes</a:t>
            </a:r>
            <a:r>
              <a:rPr lang="en-US" altLang="zh-CN" sz="2000" i="0" dirty="0">
                <a:solidFill>
                  <a:schemeClr val="bg1">
                    <a:lumMod val="65000"/>
                  </a:schemeClr>
                </a:solidFill>
              </a:rPr>
              <a:t> about 10,000 times more information than the library of Congress. Yahoo uses </a:t>
            </a:r>
            <a:r>
              <a:rPr lang="en-US" altLang="zh-CN" sz="2000" i="0" dirty="0" err="1">
                <a:solidFill>
                  <a:schemeClr val="bg1">
                    <a:lumMod val="65000"/>
                  </a:schemeClr>
                </a:solidFill>
              </a:rPr>
              <a:t>hadoop</a:t>
            </a:r>
            <a:r>
              <a:rPr lang="en-US" altLang="zh-CN" sz="2000" i="0" dirty="0">
                <a:solidFill>
                  <a:schemeClr val="bg1">
                    <a:lumMod val="65000"/>
                  </a:schemeClr>
                </a:solidFill>
              </a:rPr>
              <a:t> to track user behavior so it can modify its homepage to fit user interests. Life sciences research firm </a:t>
            </a:r>
            <a:r>
              <a:rPr lang="en-US" altLang="zh-CN" sz="2000" i="0" dirty="0" err="1">
                <a:solidFill>
                  <a:schemeClr val="bg1">
                    <a:lumMod val="65000"/>
                  </a:schemeClr>
                </a:solidFill>
              </a:rPr>
              <a:t>NextBio</a:t>
            </a:r>
            <a:r>
              <a:rPr lang="en-US" altLang="zh-CN" sz="2000" i="0" dirty="0">
                <a:solidFill>
                  <a:schemeClr val="bg1">
                    <a:lumMod val="65000"/>
                  </a:schemeClr>
                </a:solidFill>
              </a:rPr>
              <a:t> uses Hadoop and </a:t>
            </a:r>
            <a:r>
              <a:rPr lang="en-US" altLang="zh-CN" sz="2000" i="0" dirty="0" err="1">
                <a:solidFill>
                  <a:schemeClr val="bg1">
                    <a:lumMod val="65000"/>
                  </a:schemeClr>
                </a:solidFill>
              </a:rPr>
              <a:t>HBase</a:t>
            </a:r>
            <a:r>
              <a:rPr lang="en-US" altLang="zh-CN" sz="2000" i="0" dirty="0">
                <a:solidFill>
                  <a:schemeClr val="bg1">
                    <a:lumMod val="65000"/>
                  </a:schemeClr>
                </a:solidFill>
              </a:rPr>
              <a:t> to process data for pharmaceutical companies conducting genomic research. Top database vendors such as IBM, HP, Oracle and Microsoft have their own Hadoop software distributions. Other vendors offer tools for moving data into and out of Hadoop or for analyzing data within Hadoop.</a:t>
            </a:r>
            <a:endParaRPr kumimoji="0" lang="en-US" altLang="zh-CN" sz="2000" b="1" i="0" u="none" strike="noStrike" kern="1200" cap="none" spc="0" normalizeH="0" baseline="0" noProof="0" dirty="0">
              <a:ln>
                <a:noFill/>
              </a:ln>
              <a:solidFill>
                <a:schemeClr val="bg1">
                  <a:lumMod val="65000"/>
                </a:schemeClr>
              </a:solidFill>
              <a:effectLst/>
              <a:uLnTx/>
              <a:uFillTx/>
              <a:latin typeface="Times New Roman"/>
              <a:ea typeface="黑体"/>
            </a:endParaRPr>
          </a:p>
        </p:txBody>
      </p:sp>
    </p:spTree>
    <p:extLst>
      <p:ext uri="{BB962C8B-B14F-4D97-AF65-F5344CB8AC3E}">
        <p14:creationId xmlns:p14="http://schemas.microsoft.com/office/powerpoint/2010/main" val="90151084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92696"/>
            <a:ext cx="8640960"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i="0" dirty="0">
                <a:solidFill>
                  <a:schemeClr val="bg1">
                    <a:lumMod val="50000"/>
                  </a:schemeClr>
                </a:solidFill>
              </a:rPr>
              <a:t>Hadoop can process large quantities of any kind of data, including structured transactional data, loosely structured data such as Facebook and Twitter feeds, complex data such as Web server log files, and unstructured audio and video data. Hadoop runs on a cluster of inexpensive servers, and processors can be added or removed as needed. </a:t>
            </a:r>
            <a:r>
              <a:rPr lang="en-US" altLang="zh-CN" sz="2000" b="1" i="0" dirty="0">
                <a:solidFill>
                  <a:schemeClr val="tx1"/>
                </a:solidFill>
              </a:rPr>
              <a:t>Companies use Hadoop to analyze very large volumes of data as well as for a staging area for unstructured and semi-structured data before they are loaded into a data warehouse. </a:t>
            </a:r>
            <a:r>
              <a:rPr lang="en-US" altLang="zh-CN" sz="2000" b="1" i="0" dirty="0">
                <a:solidFill>
                  <a:srgbClr val="0000FF"/>
                </a:solidFill>
              </a:rPr>
              <a:t>Facebook stores much of its data on its </a:t>
            </a:r>
            <a:r>
              <a:rPr lang="en-US" altLang="zh-CN" sz="2000" b="1" i="0" dirty="0">
                <a:solidFill>
                  <a:srgbClr val="FF0000"/>
                </a:solidFill>
              </a:rPr>
              <a:t>massive</a:t>
            </a:r>
            <a:r>
              <a:rPr lang="en-US" altLang="zh-CN" sz="2000" b="1" i="0" dirty="0">
                <a:solidFill>
                  <a:srgbClr val="0000FF"/>
                </a:solidFill>
              </a:rPr>
              <a:t> Hadoop cluster, which holds an estimated 100 </a:t>
            </a:r>
            <a:r>
              <a:rPr lang="en-US" altLang="zh-CN" sz="2000" b="1" i="0" dirty="0" err="1">
                <a:solidFill>
                  <a:srgbClr val="C00000"/>
                </a:solidFill>
              </a:rPr>
              <a:t>pedabytes</a:t>
            </a:r>
            <a:r>
              <a:rPr lang="en-US" altLang="zh-CN" sz="2000" b="1" i="0" dirty="0">
                <a:solidFill>
                  <a:srgbClr val="0000FF"/>
                </a:solidFill>
              </a:rPr>
              <a:t> about 10,000 times more information than the library of Congress. </a:t>
            </a:r>
            <a:r>
              <a:rPr lang="en-US" altLang="zh-CN" sz="2000" i="0" dirty="0">
                <a:solidFill>
                  <a:schemeClr val="bg1">
                    <a:lumMod val="50000"/>
                  </a:schemeClr>
                </a:solidFill>
              </a:rPr>
              <a:t>Yahoo uses </a:t>
            </a:r>
            <a:r>
              <a:rPr lang="en-US" altLang="zh-CN" sz="2000" i="0" dirty="0" err="1">
                <a:solidFill>
                  <a:schemeClr val="bg1">
                    <a:lumMod val="50000"/>
                  </a:schemeClr>
                </a:solidFill>
              </a:rPr>
              <a:t>hadoop</a:t>
            </a:r>
            <a:r>
              <a:rPr lang="en-US" altLang="zh-CN" sz="2000" i="0" dirty="0">
                <a:solidFill>
                  <a:schemeClr val="bg1">
                    <a:lumMod val="50000"/>
                  </a:schemeClr>
                </a:solidFill>
              </a:rPr>
              <a:t> to track user behavior so it can modify its homepage to fit user interests. Life sciences research firm </a:t>
            </a:r>
            <a:r>
              <a:rPr lang="en-US" altLang="zh-CN" sz="2000" i="0" dirty="0" err="1">
                <a:solidFill>
                  <a:schemeClr val="bg1">
                    <a:lumMod val="50000"/>
                  </a:schemeClr>
                </a:solidFill>
              </a:rPr>
              <a:t>NextBio</a:t>
            </a:r>
            <a:r>
              <a:rPr lang="en-US" altLang="zh-CN" sz="2000" i="0" dirty="0">
                <a:solidFill>
                  <a:schemeClr val="bg1">
                    <a:lumMod val="50000"/>
                  </a:schemeClr>
                </a:solidFill>
              </a:rPr>
              <a:t> uses Hadoop and </a:t>
            </a:r>
            <a:r>
              <a:rPr lang="en-US" altLang="zh-CN" sz="2000" i="0" dirty="0" err="1">
                <a:solidFill>
                  <a:schemeClr val="bg1">
                    <a:lumMod val="50000"/>
                  </a:schemeClr>
                </a:solidFill>
              </a:rPr>
              <a:t>HBase</a:t>
            </a:r>
            <a:r>
              <a:rPr lang="en-US" altLang="zh-CN" sz="2000" i="0" dirty="0">
                <a:solidFill>
                  <a:schemeClr val="bg1">
                    <a:lumMod val="50000"/>
                  </a:schemeClr>
                </a:solidFill>
              </a:rPr>
              <a:t> to process data for pharmaceutical companies conducting genomic research. Top database vendors such as IBM, HP, Oracle and Microsoft have their own Hadoop software distributions. Other vendors offer tools for moving data into and out of Hadoop or for analyzing data within Hadoop.</a:t>
            </a:r>
            <a:endParaRPr kumimoji="0" lang="en-US" altLang="zh-CN" sz="2000" i="0" u="none" strike="noStrike" kern="1200" cap="none" spc="0" normalizeH="0" baseline="0" noProof="0" dirty="0">
              <a:ln>
                <a:noFill/>
              </a:ln>
              <a:solidFill>
                <a:schemeClr val="bg1">
                  <a:lumMod val="50000"/>
                </a:schemeClr>
              </a:solidFill>
              <a:effectLst/>
              <a:uLnTx/>
              <a:uFillTx/>
              <a:latin typeface="Times New Roman"/>
              <a:ea typeface="黑体"/>
            </a:endParaRPr>
          </a:p>
        </p:txBody>
      </p:sp>
    </p:spTree>
    <p:extLst>
      <p:ext uri="{BB962C8B-B14F-4D97-AF65-F5344CB8AC3E}">
        <p14:creationId xmlns:p14="http://schemas.microsoft.com/office/powerpoint/2010/main" val="66573643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92696"/>
            <a:ext cx="8640960"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i="0" dirty="0">
                <a:solidFill>
                  <a:schemeClr val="bg1">
                    <a:lumMod val="50000"/>
                  </a:schemeClr>
                </a:solidFill>
              </a:rPr>
              <a:t>Hadoop can process large quantities of any kind of data, including structured transactional data, loosely structured data such as Facebook and Twitter feeds, complex data such as Web server log files, and unstructured audio and video data. Hadoop runs on a cluster of inexpensive servers, and processors can be added or removed as needed. Companies use Hadoop to analyze very large volumes of data as well as for a staging area for unstructured and semi-structured data before they are loaded into a data warehouse. Facebook stores much of its data on its massive Hadoop cluster, which holds an estimated 100 </a:t>
            </a:r>
            <a:r>
              <a:rPr lang="en-US" altLang="zh-CN" sz="2000" i="0" dirty="0" err="1">
                <a:solidFill>
                  <a:schemeClr val="bg1">
                    <a:lumMod val="50000"/>
                  </a:schemeClr>
                </a:solidFill>
              </a:rPr>
              <a:t>pedabytes</a:t>
            </a:r>
            <a:r>
              <a:rPr lang="en-US" altLang="zh-CN" sz="2000" i="0" dirty="0">
                <a:solidFill>
                  <a:schemeClr val="bg1">
                    <a:lumMod val="50000"/>
                  </a:schemeClr>
                </a:solidFill>
              </a:rPr>
              <a:t> about 10,000 times more information than the library of Congress. </a:t>
            </a:r>
            <a:r>
              <a:rPr lang="en-US" altLang="zh-CN" sz="2000" b="1" i="0" dirty="0">
                <a:solidFill>
                  <a:schemeClr val="tx1"/>
                </a:solidFill>
              </a:rPr>
              <a:t>Yahoo uses </a:t>
            </a:r>
            <a:r>
              <a:rPr lang="en-US" altLang="zh-CN" sz="2000" b="1" i="0" dirty="0" err="1">
                <a:solidFill>
                  <a:schemeClr val="tx1"/>
                </a:solidFill>
              </a:rPr>
              <a:t>hadoop</a:t>
            </a:r>
            <a:r>
              <a:rPr lang="en-US" altLang="zh-CN" sz="2000" b="1" i="0" dirty="0">
                <a:solidFill>
                  <a:schemeClr val="tx1"/>
                </a:solidFill>
              </a:rPr>
              <a:t> to track user behavior so it can modify its homepage to fit user interests. </a:t>
            </a:r>
            <a:r>
              <a:rPr lang="en-US" altLang="zh-CN" sz="2000" b="1" i="0" dirty="0">
                <a:solidFill>
                  <a:srgbClr val="7030A0"/>
                </a:solidFill>
              </a:rPr>
              <a:t>Life sciences research firm </a:t>
            </a:r>
            <a:r>
              <a:rPr lang="en-US" altLang="zh-CN" sz="2000" b="1" i="0" dirty="0" err="1">
                <a:solidFill>
                  <a:srgbClr val="7030A0"/>
                </a:solidFill>
              </a:rPr>
              <a:t>NextBio</a:t>
            </a:r>
            <a:r>
              <a:rPr lang="en-US" altLang="zh-CN" sz="2000" b="1" i="0" dirty="0">
                <a:solidFill>
                  <a:srgbClr val="7030A0"/>
                </a:solidFill>
              </a:rPr>
              <a:t> uses Hadoop and </a:t>
            </a:r>
            <a:r>
              <a:rPr lang="en-US" altLang="zh-CN" sz="2000" b="1" i="0" dirty="0" err="1">
                <a:solidFill>
                  <a:srgbClr val="7030A0"/>
                </a:solidFill>
              </a:rPr>
              <a:t>HBase</a:t>
            </a:r>
            <a:r>
              <a:rPr lang="en-US" altLang="zh-CN" sz="2000" b="1" i="0" dirty="0">
                <a:solidFill>
                  <a:srgbClr val="7030A0"/>
                </a:solidFill>
              </a:rPr>
              <a:t> to process data for </a:t>
            </a:r>
            <a:r>
              <a:rPr lang="en-US" altLang="zh-CN" sz="2000" b="1" i="0" dirty="0">
                <a:solidFill>
                  <a:srgbClr val="FF0000"/>
                </a:solidFill>
              </a:rPr>
              <a:t>pharmaceutical</a:t>
            </a:r>
            <a:r>
              <a:rPr lang="en-US" altLang="zh-CN" sz="2000" b="1" i="0" dirty="0">
                <a:solidFill>
                  <a:srgbClr val="7030A0"/>
                </a:solidFill>
              </a:rPr>
              <a:t> </a:t>
            </a:r>
            <a:r>
              <a:rPr lang="en-US" altLang="zh-CN" sz="1400" b="1" i="0" dirty="0">
                <a:solidFill>
                  <a:srgbClr val="FF0000"/>
                </a:solidFill>
              </a:rPr>
              <a:t>[ˌ</a:t>
            </a:r>
            <a:r>
              <a:rPr lang="en-US" altLang="zh-CN" sz="1400" b="1" i="0" dirty="0" err="1">
                <a:solidFill>
                  <a:srgbClr val="FF0000"/>
                </a:solidFill>
              </a:rPr>
              <a:t>fɑːrməˈsuːtɪkl</a:t>
            </a:r>
            <a:r>
              <a:rPr lang="en-US" altLang="zh-CN" sz="1400" b="1" i="0" dirty="0" smtClean="0">
                <a:solidFill>
                  <a:srgbClr val="FF0000"/>
                </a:solidFill>
              </a:rPr>
              <a:t>] </a:t>
            </a:r>
            <a:r>
              <a:rPr lang="en-US" altLang="zh-CN" sz="2000" b="1" i="0" dirty="0">
                <a:solidFill>
                  <a:srgbClr val="7030A0"/>
                </a:solidFill>
              </a:rPr>
              <a:t>companies conducting </a:t>
            </a:r>
            <a:r>
              <a:rPr lang="en-US" altLang="zh-CN" sz="2000" b="1" i="0" dirty="0">
                <a:solidFill>
                  <a:srgbClr val="FF0000"/>
                </a:solidFill>
              </a:rPr>
              <a:t>genomic</a:t>
            </a:r>
            <a:r>
              <a:rPr lang="en-US" altLang="zh-CN" sz="2000" b="1" i="0" dirty="0">
                <a:solidFill>
                  <a:srgbClr val="7030A0"/>
                </a:solidFill>
              </a:rPr>
              <a:t> research. </a:t>
            </a:r>
            <a:r>
              <a:rPr lang="en-US" altLang="zh-CN" sz="2000" b="1" i="0" dirty="0">
                <a:solidFill>
                  <a:srgbClr val="0000FF"/>
                </a:solidFill>
              </a:rPr>
              <a:t>Top database vendors such as IBM, HP, Oracle and Microsoft have their own Hadoop software distributions. Other vendors offer tools for moving data into and out of Hadoop or for analyzing data within Hadoop.</a:t>
            </a:r>
            <a:endParaRPr kumimoji="0" lang="en-US" altLang="zh-CN" sz="2000" b="1" i="0" u="none" strike="noStrike" kern="1200" cap="none" spc="0" normalizeH="0" baseline="0" noProof="0" dirty="0">
              <a:ln>
                <a:noFill/>
              </a:ln>
              <a:solidFill>
                <a:srgbClr val="0000FF"/>
              </a:solidFill>
              <a:effectLst/>
              <a:uLnTx/>
              <a:uFillTx/>
              <a:latin typeface="Times New Roman"/>
              <a:ea typeface="黑体"/>
            </a:endParaRPr>
          </a:p>
        </p:txBody>
      </p:sp>
      <p:sp>
        <p:nvSpPr>
          <p:cNvPr id="2" name="矩形 1"/>
          <p:cNvSpPr/>
          <p:nvPr/>
        </p:nvSpPr>
        <p:spPr>
          <a:xfrm>
            <a:off x="5228080" y="5517232"/>
            <a:ext cx="366440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genomic</a:t>
            </a:r>
          </a:p>
          <a:p>
            <a:r>
              <a:rPr lang="en-US" altLang="zh-CN" sz="2400" i="0" dirty="0" smtClean="0"/>
              <a:t>adj</a:t>
            </a:r>
            <a:r>
              <a:rPr lang="en-US" altLang="zh-CN" sz="2400" i="0" dirty="0"/>
              <a:t>.</a:t>
            </a:r>
            <a:r>
              <a:rPr lang="zh-CN" altLang="en-US" sz="2400" i="0" dirty="0"/>
              <a:t>基因组的</a:t>
            </a:r>
            <a:r>
              <a:rPr lang="en-US" altLang="zh-CN" sz="2400" i="0" dirty="0"/>
              <a:t>;</a:t>
            </a:r>
            <a:r>
              <a:rPr lang="zh-CN" altLang="en-US" sz="2400" i="0" dirty="0"/>
              <a:t>染色体组的</a:t>
            </a:r>
          </a:p>
        </p:txBody>
      </p:sp>
      <p:sp>
        <p:nvSpPr>
          <p:cNvPr id="6" name="矩形 5"/>
          <p:cNvSpPr/>
          <p:nvPr/>
        </p:nvSpPr>
        <p:spPr>
          <a:xfrm>
            <a:off x="251520" y="5517232"/>
            <a:ext cx="36644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pharmaceutical</a:t>
            </a:r>
          </a:p>
          <a:p>
            <a:r>
              <a:rPr lang="en-US" altLang="zh-CN" sz="2400" i="0" dirty="0" smtClean="0"/>
              <a:t>adj</a:t>
            </a:r>
            <a:r>
              <a:rPr lang="en-US" altLang="zh-CN" sz="2400" i="0" dirty="0"/>
              <a:t>.</a:t>
            </a:r>
            <a:r>
              <a:rPr lang="zh-CN" altLang="en-US" sz="2400" i="0" dirty="0"/>
              <a:t>制药的</a:t>
            </a:r>
            <a:r>
              <a:rPr lang="en-US" altLang="zh-CN" sz="2400" i="0" dirty="0"/>
              <a:t>;</a:t>
            </a:r>
            <a:r>
              <a:rPr lang="zh-CN" altLang="en-US" sz="2400" i="0" dirty="0"/>
              <a:t>配药的</a:t>
            </a:r>
            <a:r>
              <a:rPr lang="en-US" altLang="zh-CN" sz="2400" i="0" dirty="0"/>
              <a:t>;</a:t>
            </a:r>
            <a:r>
              <a:rPr lang="zh-CN" altLang="en-US" sz="2400" i="0" dirty="0"/>
              <a:t>卖药</a:t>
            </a:r>
            <a:r>
              <a:rPr lang="zh-CN" altLang="en-US" sz="2400" i="0" dirty="0" smtClean="0"/>
              <a:t>的 </a:t>
            </a:r>
            <a:endParaRPr lang="en-US" altLang="zh-CN" sz="2400" i="0" dirty="0" smtClean="0"/>
          </a:p>
          <a:p>
            <a:r>
              <a:rPr lang="en-US" altLang="zh-CN" sz="2400" i="0" dirty="0" smtClean="0"/>
              <a:t>n</a:t>
            </a:r>
            <a:r>
              <a:rPr lang="en-US" altLang="zh-CN" sz="2400" i="0" dirty="0"/>
              <a:t>.</a:t>
            </a:r>
            <a:r>
              <a:rPr lang="zh-CN" altLang="en-US" sz="2400" i="0" dirty="0"/>
              <a:t>药物</a:t>
            </a:r>
          </a:p>
        </p:txBody>
      </p:sp>
    </p:spTree>
    <p:extLst>
      <p:ext uri="{BB962C8B-B14F-4D97-AF65-F5344CB8AC3E}">
        <p14:creationId xmlns:p14="http://schemas.microsoft.com/office/powerpoint/2010/main" val="316213376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Part 1, Dialogue: Software Project </a:t>
            </a:r>
            <a:r>
              <a:rPr lang="en-US" altLang="zh-CN" sz="3200" dirty="0" smtClean="0"/>
              <a:t>Planning</a:t>
            </a:r>
            <a:endParaRPr lang="zh-CN" altLang="en-US" sz="3200" dirty="0"/>
          </a:p>
        </p:txBody>
      </p:sp>
      <p:sp>
        <p:nvSpPr>
          <p:cNvPr id="3" name="内容占位符 2"/>
          <p:cNvSpPr>
            <a:spLocks noGrp="1"/>
          </p:cNvSpPr>
          <p:nvPr>
            <p:ph idx="1"/>
          </p:nvPr>
        </p:nvSpPr>
        <p:spPr/>
        <p:txBody>
          <a:bodyPr/>
          <a:lstStyle/>
          <a:p>
            <a:r>
              <a:rPr lang="en-US" altLang="zh-CN" dirty="0" smtClean="0"/>
              <a:t>Main content</a:t>
            </a:r>
          </a:p>
          <a:p>
            <a:pPr lvl="1"/>
            <a:r>
              <a:rPr lang="zh-CN" altLang="en-US" dirty="0" smtClean="0"/>
              <a:t>时间分配</a:t>
            </a:r>
            <a:endParaRPr lang="en-US" altLang="zh-CN" dirty="0" smtClean="0"/>
          </a:p>
          <a:p>
            <a:pPr lvl="2"/>
            <a:r>
              <a:rPr lang="zh-CN" altLang="en-US" dirty="0" smtClean="0"/>
              <a:t>概要设计</a:t>
            </a:r>
            <a:endParaRPr lang="en-US" altLang="zh-CN" dirty="0" smtClean="0"/>
          </a:p>
          <a:p>
            <a:pPr lvl="2"/>
            <a:r>
              <a:rPr lang="zh-CN" altLang="en-US" dirty="0" smtClean="0"/>
              <a:t>详细设计</a:t>
            </a:r>
            <a:endParaRPr lang="en-US" altLang="zh-CN" dirty="0" smtClean="0"/>
          </a:p>
          <a:p>
            <a:pPr lvl="2"/>
            <a:r>
              <a:rPr lang="zh-CN" altLang="en-US" dirty="0" smtClean="0"/>
              <a:t>测试</a:t>
            </a:r>
            <a:endParaRPr lang="en-US" altLang="zh-CN" dirty="0" smtClean="0"/>
          </a:p>
          <a:p>
            <a:pPr lvl="1"/>
            <a:r>
              <a:rPr lang="zh-CN" altLang="en-US" dirty="0" smtClean="0"/>
              <a:t>强调了测试计划的重要性</a:t>
            </a:r>
            <a:endParaRPr lang="en-US" altLang="zh-CN" dirty="0" smtClean="0"/>
          </a:p>
          <a:p>
            <a:pPr lvl="1"/>
            <a:r>
              <a:rPr lang="zh-CN" altLang="en-US" dirty="0" smtClean="0"/>
              <a:t>讨论了需要安装的软件</a:t>
            </a:r>
            <a:endParaRPr lang="en-US" altLang="zh-CN" dirty="0" smtClean="0"/>
          </a:p>
          <a:p>
            <a:pPr lvl="1"/>
            <a:r>
              <a:rPr lang="zh-CN" altLang="en-US" dirty="0"/>
              <a:t>进一步</a:t>
            </a:r>
            <a:r>
              <a:rPr lang="zh-CN" altLang="en-US" dirty="0" smtClean="0"/>
              <a:t>明确了分工</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3</a:t>
            </a:fld>
            <a:endParaRPr lang="en-US" altLang="zh-CN"/>
          </a:p>
        </p:txBody>
      </p:sp>
    </p:spTree>
    <p:extLst>
      <p:ext uri="{BB962C8B-B14F-4D97-AF65-F5344CB8AC3E}">
        <p14:creationId xmlns:p14="http://schemas.microsoft.com/office/powerpoint/2010/main" val="180801969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251520" y="98344"/>
            <a:ext cx="8640960" cy="65248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b="1" i="0" dirty="0" smtClean="0">
                <a:solidFill>
                  <a:srgbClr val="000000"/>
                </a:solidFill>
              </a:rPr>
              <a:t>Jason</a:t>
            </a:r>
            <a:r>
              <a:rPr lang="en-US" altLang="zh-CN" sz="2200" i="0" dirty="0">
                <a:solidFill>
                  <a:srgbClr val="000000"/>
                </a:solidFill>
              </a:rPr>
              <a:t>: So much work to do.</a:t>
            </a:r>
          </a:p>
          <a:p>
            <a:pPr lvl="0" algn="just"/>
            <a:endParaRPr lang="en-US" altLang="zh-CN" sz="2200" i="0" dirty="0" smtClean="0">
              <a:solidFill>
                <a:srgbClr val="000000"/>
              </a:solidFill>
            </a:endParaRPr>
          </a:p>
          <a:p>
            <a:pPr lvl="0" algn="just"/>
            <a:r>
              <a:rPr lang="en-US" altLang="zh-CN" sz="2200" b="1" i="0" dirty="0" smtClean="0">
                <a:solidFill>
                  <a:srgbClr val="000000"/>
                </a:solidFill>
              </a:rPr>
              <a:t>Kevin</a:t>
            </a:r>
            <a:r>
              <a:rPr lang="en-US" altLang="zh-CN" sz="2200" i="0" dirty="0">
                <a:solidFill>
                  <a:srgbClr val="000000"/>
                </a:solidFill>
              </a:rPr>
              <a:t>: I think we need a formal project plan as our guideline.</a:t>
            </a:r>
          </a:p>
          <a:p>
            <a:pPr lvl="0" algn="just"/>
            <a:endParaRPr lang="en-US" altLang="zh-CN" sz="2200" i="0" dirty="0" smtClean="0">
              <a:solidFill>
                <a:srgbClr val="000000"/>
              </a:solidFill>
            </a:endParaRPr>
          </a:p>
          <a:p>
            <a:pPr lvl="0" algn="just"/>
            <a:r>
              <a:rPr lang="en-US" altLang="zh-CN" sz="2200" b="1" i="0" dirty="0" smtClean="0">
                <a:solidFill>
                  <a:srgbClr val="000000"/>
                </a:solidFill>
              </a:rPr>
              <a:t>Sharon</a:t>
            </a:r>
            <a:r>
              <a:rPr lang="en-US" altLang="zh-CN" sz="2200" i="0" dirty="0">
                <a:solidFill>
                  <a:srgbClr val="000000"/>
                </a:solidFill>
              </a:rPr>
              <a:t>: Yes, the first one is the time, which is one of the most important factors for a project. We need a schedule, especially, the </a:t>
            </a:r>
            <a:r>
              <a:rPr lang="en-US" altLang="zh-CN" sz="2200" i="0" dirty="0">
                <a:solidFill>
                  <a:srgbClr val="FF0000"/>
                </a:solidFill>
              </a:rPr>
              <a:t>deadline</a:t>
            </a:r>
            <a:r>
              <a:rPr lang="en-US" altLang="zh-CN" sz="2200" i="0" dirty="0">
                <a:solidFill>
                  <a:srgbClr val="000000"/>
                </a:solidFill>
              </a:rPr>
              <a:t> of our project.</a:t>
            </a:r>
          </a:p>
          <a:p>
            <a:pPr lvl="0" algn="just"/>
            <a:endParaRPr lang="en-US" altLang="zh-CN" sz="2200" i="0" dirty="0" smtClean="0">
              <a:solidFill>
                <a:srgbClr val="000000"/>
              </a:solidFill>
            </a:endParaRPr>
          </a:p>
          <a:p>
            <a:pPr lvl="0" algn="just"/>
            <a:r>
              <a:rPr lang="en-US" altLang="zh-CN" sz="2200" b="1" i="0" dirty="0" smtClean="0">
                <a:solidFill>
                  <a:srgbClr val="000000"/>
                </a:solidFill>
              </a:rPr>
              <a:t>Kevin</a:t>
            </a:r>
            <a:r>
              <a:rPr lang="en-US" altLang="zh-CN" sz="2200" i="0" dirty="0">
                <a:solidFill>
                  <a:srgbClr val="000000"/>
                </a:solidFill>
              </a:rPr>
              <a:t>: We have 40 days in total; the </a:t>
            </a:r>
            <a:r>
              <a:rPr lang="en-US" altLang="zh-CN" sz="2200" i="0" dirty="0" smtClean="0">
                <a:solidFill>
                  <a:srgbClr val="000000"/>
                </a:solidFill>
              </a:rPr>
              <a:t>requirements acquirement has </a:t>
            </a:r>
            <a:r>
              <a:rPr lang="en-US" altLang="zh-CN" sz="2200" i="0" dirty="0">
                <a:solidFill>
                  <a:srgbClr val="000000"/>
                </a:solidFill>
              </a:rPr>
              <a:t>taken us 5 days already, so there are 35 days left</a:t>
            </a:r>
            <a:r>
              <a:rPr lang="en-US" altLang="zh-CN" sz="2200" i="0" dirty="0" smtClean="0">
                <a:solidFill>
                  <a:srgbClr val="000000"/>
                </a:solidFill>
              </a:rPr>
              <a:t>.</a:t>
            </a:r>
            <a:endParaRPr lang="en-US" altLang="zh-CN" sz="2200" i="0" dirty="0">
              <a:solidFill>
                <a:srgbClr val="000000"/>
              </a:solidFill>
            </a:endParaRPr>
          </a:p>
          <a:p>
            <a:pPr lvl="0" algn="just"/>
            <a:endParaRPr lang="en-US" altLang="zh-CN" sz="2200" i="0" dirty="0" smtClean="0">
              <a:solidFill>
                <a:srgbClr val="000000"/>
              </a:solidFill>
            </a:endParaRPr>
          </a:p>
          <a:p>
            <a:pPr lvl="0" algn="just"/>
            <a:r>
              <a:rPr lang="en-US" altLang="zh-CN" sz="2200" b="1" i="0" dirty="0" smtClean="0">
                <a:solidFill>
                  <a:srgbClr val="000000"/>
                </a:solidFill>
              </a:rPr>
              <a:t>Jason</a:t>
            </a:r>
            <a:r>
              <a:rPr lang="en-US" altLang="zh-CN" sz="2200" i="0" dirty="0" smtClean="0">
                <a:solidFill>
                  <a:srgbClr val="000000"/>
                </a:solidFill>
              </a:rPr>
              <a:t> </a:t>
            </a:r>
            <a:r>
              <a:rPr lang="en-US" altLang="zh-CN" sz="2200" i="0" dirty="0">
                <a:solidFill>
                  <a:srgbClr val="000000"/>
                </a:solidFill>
              </a:rPr>
              <a:t>: Oh, it sounds really urgent.</a:t>
            </a:r>
          </a:p>
          <a:p>
            <a:pPr lvl="0" algn="just"/>
            <a:endParaRPr lang="en-US" altLang="zh-CN" sz="2200" i="0" dirty="0" smtClean="0">
              <a:solidFill>
                <a:srgbClr val="000000"/>
              </a:solidFill>
            </a:endParaRPr>
          </a:p>
          <a:p>
            <a:pPr lvl="0" algn="just"/>
            <a:r>
              <a:rPr lang="en-US" altLang="zh-CN" sz="2200" b="1" i="0" dirty="0" smtClean="0">
                <a:solidFill>
                  <a:srgbClr val="000000"/>
                </a:solidFill>
              </a:rPr>
              <a:t>Sharon</a:t>
            </a:r>
            <a:r>
              <a:rPr lang="en-US" altLang="zh-CN" sz="2200" i="0" dirty="0">
                <a:solidFill>
                  <a:srgbClr val="000000"/>
                </a:solidFill>
              </a:rPr>
              <a:t>: It seems that we should begin to program as soon as possible, right?</a:t>
            </a:r>
          </a:p>
          <a:p>
            <a:pPr lvl="0" algn="just"/>
            <a:endParaRPr lang="en-US" altLang="zh-CN" sz="2200" i="0" dirty="0" smtClean="0">
              <a:solidFill>
                <a:srgbClr val="000000"/>
              </a:solidFill>
            </a:endParaRPr>
          </a:p>
          <a:p>
            <a:pPr lvl="0" algn="just"/>
            <a:r>
              <a:rPr lang="en-US" altLang="zh-CN" sz="2200" b="1" i="0" dirty="0" smtClean="0">
                <a:solidFill>
                  <a:srgbClr val="000000"/>
                </a:solidFill>
              </a:rPr>
              <a:t>Jason</a:t>
            </a:r>
            <a:r>
              <a:rPr lang="en-US" altLang="zh-CN" sz="2200" i="0" dirty="0">
                <a:solidFill>
                  <a:srgbClr val="000000"/>
                </a:solidFill>
              </a:rPr>
              <a:t>: Although coding is a very central part of a software project, the most important thing is that we must first establish a proper schedule to control our progress and assure our deployment on time, I think.</a:t>
            </a:r>
          </a:p>
        </p:txBody>
      </p:sp>
    </p:spTree>
    <p:extLst>
      <p:ext uri="{BB962C8B-B14F-4D97-AF65-F5344CB8AC3E}">
        <p14:creationId xmlns:p14="http://schemas.microsoft.com/office/powerpoint/2010/main" val="4757199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251520" y="116632"/>
            <a:ext cx="864096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800" b="1" i="0" dirty="0">
                <a:solidFill>
                  <a:srgbClr val="000000"/>
                </a:solidFill>
              </a:rPr>
              <a:t>Kevin: </a:t>
            </a:r>
            <a:r>
              <a:rPr lang="en-US" altLang="zh-CN" sz="2800" i="0" dirty="0">
                <a:solidFill>
                  <a:srgbClr val="000000"/>
                </a:solidFill>
              </a:rPr>
              <a:t>Yes. In the requirements phase, we will spent another 3 days to depict, analyze and model the requirements. After that, we will spend 3 days to complete the </a:t>
            </a:r>
            <a:r>
              <a:rPr lang="en-US" altLang="zh-CN" sz="2800" b="1" i="0" dirty="0">
                <a:solidFill>
                  <a:srgbClr val="FF0000"/>
                </a:solidFill>
              </a:rPr>
              <a:t>architectural design</a:t>
            </a:r>
            <a:r>
              <a:rPr lang="en-US" altLang="zh-CN" sz="2800" i="0" dirty="0">
                <a:solidFill>
                  <a:srgbClr val="000000"/>
                </a:solidFill>
              </a:rPr>
              <a:t> and it will take 5 days to accomplish the </a:t>
            </a:r>
            <a:r>
              <a:rPr lang="en-US" altLang="zh-CN" sz="2800" b="1" i="0" dirty="0">
                <a:solidFill>
                  <a:srgbClr val="FF0000"/>
                </a:solidFill>
              </a:rPr>
              <a:t>detailed design</a:t>
            </a:r>
            <a:r>
              <a:rPr lang="en-US" altLang="zh-CN" sz="2800" i="0" dirty="0">
                <a:solidFill>
                  <a:srgbClr val="000000"/>
                </a:solidFill>
              </a:rPr>
              <a:t>. </a:t>
            </a:r>
            <a:r>
              <a:rPr lang="en-US" altLang="zh-CN" sz="2800" i="0" dirty="0">
                <a:solidFill>
                  <a:schemeClr val="bg1">
                    <a:lumMod val="85000"/>
                  </a:schemeClr>
                </a:solidFill>
              </a:rPr>
              <a:t>Because of the effort applied to software design, code should follow with relatively little difficulty, and can be done within one week I think. Testing and subsequent debugging can account for about 10 days of software development effort.</a:t>
            </a:r>
            <a:endParaRPr kumimoji="0" lang="en-US" altLang="zh-CN" sz="2800" i="0" u="none" strike="noStrike" kern="1200" cap="none" spc="0" normalizeH="0" baseline="0" noProof="0" dirty="0">
              <a:ln>
                <a:noFill/>
              </a:ln>
              <a:solidFill>
                <a:schemeClr val="bg1">
                  <a:lumMod val="85000"/>
                </a:schemeClr>
              </a:solidFill>
              <a:effectLst/>
              <a:uLnTx/>
              <a:uFillTx/>
              <a:latin typeface="Times New Roman"/>
              <a:ea typeface="黑体"/>
            </a:endParaRPr>
          </a:p>
        </p:txBody>
      </p:sp>
      <p:sp>
        <p:nvSpPr>
          <p:cNvPr id="5" name="矩形 4"/>
          <p:cNvSpPr/>
          <p:nvPr/>
        </p:nvSpPr>
        <p:spPr>
          <a:xfrm>
            <a:off x="185099" y="4437112"/>
            <a:ext cx="4134465" cy="95410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2800" i="0" dirty="0" smtClean="0"/>
              <a:t>Architecture design</a:t>
            </a:r>
          </a:p>
          <a:p>
            <a:r>
              <a:rPr lang="zh-CN" altLang="en-US" sz="2800" i="0" dirty="0" smtClean="0"/>
              <a:t>体系结构设计、概要设计</a:t>
            </a:r>
            <a:endParaRPr lang="zh-CN" altLang="en-US" sz="2800" i="0" dirty="0"/>
          </a:p>
        </p:txBody>
      </p:sp>
      <p:sp>
        <p:nvSpPr>
          <p:cNvPr id="6" name="矩形 5"/>
          <p:cNvSpPr/>
          <p:nvPr/>
        </p:nvSpPr>
        <p:spPr>
          <a:xfrm>
            <a:off x="6468418" y="4482257"/>
            <a:ext cx="2424062" cy="95410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2800" i="0" dirty="0" smtClean="0"/>
              <a:t>Detailed design</a:t>
            </a:r>
          </a:p>
          <a:p>
            <a:r>
              <a:rPr lang="zh-CN" altLang="en-US" sz="2800" i="0" dirty="0" smtClean="0"/>
              <a:t>详细设计</a:t>
            </a:r>
            <a:endParaRPr lang="zh-CN" altLang="en-US" sz="2800" i="0" dirty="0"/>
          </a:p>
        </p:txBody>
      </p:sp>
      <p:sp>
        <p:nvSpPr>
          <p:cNvPr id="8" name="矩形 7"/>
          <p:cNvSpPr/>
          <p:nvPr/>
        </p:nvSpPr>
        <p:spPr>
          <a:xfrm>
            <a:off x="4499992" y="5733256"/>
            <a:ext cx="1867819" cy="95410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2800" i="0" dirty="0" smtClean="0"/>
              <a:t>Gantt Chart</a:t>
            </a:r>
          </a:p>
          <a:p>
            <a:r>
              <a:rPr lang="zh-CN" altLang="en-US" sz="2800" i="0" dirty="0" smtClean="0"/>
              <a:t>甘特图</a:t>
            </a:r>
            <a:endParaRPr lang="zh-CN" altLang="en-US" sz="2800" i="0" dirty="0"/>
          </a:p>
        </p:txBody>
      </p:sp>
    </p:spTree>
    <p:extLst>
      <p:ext uri="{BB962C8B-B14F-4D97-AF65-F5344CB8AC3E}">
        <p14:creationId xmlns:p14="http://schemas.microsoft.com/office/powerpoint/2010/main" val="91951148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251520" y="116632"/>
            <a:ext cx="8640960"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a:ea typeface="黑体"/>
                <a:cs typeface="+mn-cs"/>
              </a:rPr>
              <a:t>Kevin: </a:t>
            </a:r>
            <a:r>
              <a:rPr kumimoji="0" lang="en-US" altLang="zh-CN" sz="2400" i="0" u="none" strike="noStrike" kern="1200" cap="none" spc="0" normalizeH="0" baseline="0" noProof="0" dirty="0">
                <a:ln>
                  <a:noFill/>
                </a:ln>
                <a:solidFill>
                  <a:schemeClr val="bg1">
                    <a:lumMod val="85000"/>
                  </a:schemeClr>
                </a:solidFill>
                <a:effectLst/>
                <a:uLnTx/>
                <a:uFillTx/>
                <a:latin typeface="Times New Roman"/>
                <a:ea typeface="黑体"/>
                <a:cs typeface="+mn-cs"/>
              </a:rPr>
              <a:t>Yes. In the requirements phase, we will spent another 3 days to depict, analyze and model the requirements. After that, we will spend 3 days to complete the architectural design and it will take 5 days to accomplish the detailed design. </a:t>
            </a:r>
            <a:r>
              <a:rPr kumimoji="0" lang="en-US" altLang="zh-CN" sz="2400" b="0" i="0" u="none" strike="noStrike" kern="1200" cap="none" spc="0" normalizeH="0" baseline="0" noProof="0" dirty="0">
                <a:ln>
                  <a:noFill/>
                </a:ln>
                <a:solidFill>
                  <a:schemeClr val="tx1"/>
                </a:solidFill>
                <a:effectLst/>
                <a:uLnTx/>
                <a:uFillTx/>
                <a:latin typeface="Times New Roman"/>
                <a:ea typeface="黑体"/>
                <a:cs typeface="+mn-cs"/>
              </a:rPr>
              <a:t>Because of the effort applied to software design, code should follow with relatively little difficulty, and can be done within one week I think. Testing and subsequent debugging can </a:t>
            </a:r>
            <a:r>
              <a:rPr kumimoji="0" lang="en-US" altLang="zh-CN" sz="2400" b="1" i="0" u="none" strike="noStrike" kern="1200" cap="none" spc="0" normalizeH="0" baseline="0" noProof="0" dirty="0">
                <a:ln>
                  <a:noFill/>
                </a:ln>
                <a:solidFill>
                  <a:srgbClr val="FF0000"/>
                </a:solidFill>
                <a:effectLst/>
                <a:uLnTx/>
                <a:uFillTx/>
                <a:latin typeface="Times New Roman"/>
                <a:ea typeface="黑体"/>
                <a:cs typeface="+mn-cs"/>
              </a:rPr>
              <a:t>account for </a:t>
            </a:r>
            <a:r>
              <a:rPr kumimoji="0" lang="en-US" altLang="zh-CN" sz="2400" b="0" i="0" u="none" strike="noStrike" kern="1200" cap="none" spc="0" normalizeH="0" baseline="0" noProof="0" dirty="0">
                <a:ln>
                  <a:noFill/>
                </a:ln>
                <a:solidFill>
                  <a:schemeClr val="tx1"/>
                </a:solidFill>
                <a:effectLst/>
                <a:uLnTx/>
                <a:uFillTx/>
                <a:latin typeface="Times New Roman"/>
                <a:ea typeface="黑体"/>
                <a:cs typeface="+mn-cs"/>
              </a:rPr>
              <a:t>about 10 days of software development effort.</a:t>
            </a:r>
          </a:p>
        </p:txBody>
      </p:sp>
      <p:sp>
        <p:nvSpPr>
          <p:cNvPr id="9" name="矩形 8"/>
          <p:cNvSpPr/>
          <p:nvPr/>
        </p:nvSpPr>
        <p:spPr>
          <a:xfrm>
            <a:off x="251520" y="3284984"/>
            <a:ext cx="8640960" cy="95410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800" i="0" dirty="0" smtClean="0"/>
              <a:t>account for  </a:t>
            </a:r>
            <a:r>
              <a:rPr lang="zh-CN" altLang="en-US" sz="2800" i="0" dirty="0" smtClean="0"/>
              <a:t>说明</a:t>
            </a:r>
            <a:r>
              <a:rPr lang="zh-CN" altLang="en-US" sz="2800" i="0" dirty="0"/>
              <a:t>（原因、理由等）</a:t>
            </a:r>
            <a:r>
              <a:rPr lang="en-US" altLang="zh-CN" sz="2800" i="0" dirty="0" smtClean="0"/>
              <a:t>;   </a:t>
            </a:r>
            <a:r>
              <a:rPr lang="zh-CN" altLang="en-US" sz="2800" i="0" dirty="0" smtClean="0"/>
              <a:t>导致</a:t>
            </a:r>
            <a:r>
              <a:rPr lang="zh-CN" altLang="en-US" sz="2800" i="0" dirty="0"/>
              <a:t>，引起</a:t>
            </a:r>
            <a:r>
              <a:rPr lang="en-US" altLang="zh-CN" sz="2800" i="0" dirty="0" smtClean="0"/>
              <a:t>;</a:t>
            </a:r>
          </a:p>
          <a:p>
            <a:r>
              <a:rPr lang="zh-CN" altLang="en-US" sz="2800" i="0" dirty="0" smtClean="0"/>
              <a:t>                  （</a:t>
            </a:r>
            <a:r>
              <a:rPr lang="zh-CN" altLang="en-US" sz="2800" i="0" dirty="0"/>
              <a:t>在数量、比例上）占</a:t>
            </a:r>
            <a:r>
              <a:rPr lang="en-US" altLang="zh-CN" sz="2800" i="0" dirty="0" smtClean="0"/>
              <a:t>;      </a:t>
            </a:r>
            <a:r>
              <a:rPr lang="zh-CN" altLang="en-US" sz="2800" i="0" dirty="0" smtClean="0"/>
              <a:t>对</a:t>
            </a:r>
            <a:r>
              <a:rPr lang="en-US" altLang="zh-CN" sz="2800" i="0" dirty="0"/>
              <a:t>…</a:t>
            </a:r>
            <a:r>
              <a:rPr lang="zh-CN" altLang="en-US" sz="2800" i="0" dirty="0"/>
              <a:t>负责</a:t>
            </a:r>
          </a:p>
        </p:txBody>
      </p:sp>
      <p:sp>
        <p:nvSpPr>
          <p:cNvPr id="10" name="矩形 9"/>
          <p:cNvSpPr/>
          <p:nvPr/>
        </p:nvSpPr>
        <p:spPr>
          <a:xfrm>
            <a:off x="251521" y="4385575"/>
            <a:ext cx="864096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400" i="0" dirty="0" smtClean="0"/>
              <a:t>1. Computers </a:t>
            </a:r>
            <a:r>
              <a:rPr lang="en-US" altLang="zh-CN" sz="2400" i="0" dirty="0">
                <a:solidFill>
                  <a:srgbClr val="FF0000"/>
                </a:solidFill>
              </a:rPr>
              <a:t>account for</a:t>
            </a:r>
            <a:r>
              <a:rPr lang="en-US" altLang="zh-CN" sz="2400" i="0" dirty="0"/>
              <a:t> 5% of the country's commercial electricity consumption</a:t>
            </a:r>
            <a:r>
              <a:rPr lang="en-US" altLang="zh-CN" sz="2400" i="0" dirty="0" smtClean="0"/>
              <a:t>.  </a:t>
            </a:r>
            <a:r>
              <a:rPr lang="zh-CN" altLang="en-US" sz="2400" i="0" dirty="0" smtClean="0"/>
              <a:t>计算机</a:t>
            </a:r>
            <a:r>
              <a:rPr lang="zh-CN" altLang="en-US" sz="2400" i="0" dirty="0"/>
              <a:t>占去该国商业用电的</a:t>
            </a:r>
            <a:r>
              <a:rPr lang="en-US" altLang="zh-CN" sz="2400" i="0" dirty="0"/>
              <a:t>5%</a:t>
            </a:r>
            <a:r>
              <a:rPr lang="zh-CN" altLang="en-US" sz="2400" i="0" dirty="0" smtClean="0"/>
              <a:t>。</a:t>
            </a:r>
            <a:endParaRPr lang="en-US" altLang="zh-CN" sz="2400" i="0" dirty="0" smtClean="0"/>
          </a:p>
          <a:p>
            <a:pPr algn="just"/>
            <a:r>
              <a:rPr lang="en-US" altLang="zh-CN" sz="2400" i="0" dirty="0" smtClean="0"/>
              <a:t>2. Two </a:t>
            </a:r>
            <a:r>
              <a:rPr lang="en-US" altLang="zh-CN" sz="2400" i="0" dirty="0"/>
              <a:t>things </a:t>
            </a:r>
            <a:r>
              <a:rPr lang="en-US" altLang="zh-CN" sz="2400" i="0" dirty="0">
                <a:solidFill>
                  <a:srgbClr val="FF0000"/>
                </a:solidFill>
              </a:rPr>
              <a:t>account for </a:t>
            </a:r>
            <a:r>
              <a:rPr lang="en-US" altLang="zh-CN" sz="2400" i="0" dirty="0"/>
              <a:t>its occurrence. </a:t>
            </a:r>
            <a:r>
              <a:rPr lang="en-US" altLang="zh-CN" sz="2400" i="0" dirty="0" smtClean="0"/>
              <a:t> </a:t>
            </a:r>
          </a:p>
          <a:p>
            <a:pPr algn="just"/>
            <a:r>
              <a:rPr lang="zh-CN" altLang="en-US" sz="2400" i="0" dirty="0" smtClean="0"/>
              <a:t>发生</a:t>
            </a:r>
            <a:r>
              <a:rPr lang="zh-CN" altLang="en-US" sz="2400" i="0" dirty="0"/>
              <a:t>这件事的原因有两个</a:t>
            </a:r>
            <a:r>
              <a:rPr lang="zh-CN" altLang="en-US" sz="2400" i="0" dirty="0" smtClean="0"/>
              <a:t>。</a:t>
            </a:r>
            <a:endParaRPr lang="en-US" altLang="zh-CN" sz="2400" i="0" dirty="0" smtClean="0"/>
          </a:p>
          <a:p>
            <a:pPr algn="just"/>
            <a:r>
              <a:rPr lang="en-US" altLang="zh-CN" sz="2400" i="0" dirty="0" smtClean="0"/>
              <a:t>3. Can </a:t>
            </a:r>
            <a:r>
              <a:rPr lang="en-US" altLang="zh-CN" sz="2400" i="0" dirty="0"/>
              <a:t>you </a:t>
            </a:r>
            <a:r>
              <a:rPr lang="en-US" altLang="zh-CN" sz="2400" i="0" dirty="0">
                <a:solidFill>
                  <a:srgbClr val="FF0000"/>
                </a:solidFill>
              </a:rPr>
              <a:t>account for </a:t>
            </a:r>
            <a:r>
              <a:rPr lang="en-US" altLang="zh-CN" sz="2400" i="0" dirty="0"/>
              <a:t>the money you spent? </a:t>
            </a:r>
            <a:r>
              <a:rPr lang="en-US" altLang="zh-CN" sz="2400" i="0" dirty="0" smtClean="0"/>
              <a:t> </a:t>
            </a:r>
          </a:p>
          <a:p>
            <a:pPr algn="just"/>
            <a:r>
              <a:rPr lang="zh-CN" altLang="en-US" sz="2400" i="0" dirty="0" smtClean="0"/>
              <a:t>你</a:t>
            </a:r>
            <a:r>
              <a:rPr lang="zh-CN" altLang="en-US" sz="2400" i="0" dirty="0"/>
              <a:t>能与我说明一下那钱都花在哪了？</a:t>
            </a:r>
          </a:p>
        </p:txBody>
      </p:sp>
    </p:spTree>
    <p:extLst>
      <p:ext uri="{BB962C8B-B14F-4D97-AF65-F5344CB8AC3E}">
        <p14:creationId xmlns:p14="http://schemas.microsoft.com/office/powerpoint/2010/main" val="19125696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251520" y="255414"/>
            <a:ext cx="8640960" cy="569386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800" b="1" i="0" dirty="0">
                <a:solidFill>
                  <a:srgbClr val="000000"/>
                </a:solidFill>
              </a:rPr>
              <a:t>Jason: </a:t>
            </a:r>
            <a:r>
              <a:rPr lang="en-US" altLang="zh-CN" sz="2800" i="0" dirty="0">
                <a:solidFill>
                  <a:srgbClr val="000000"/>
                </a:solidFill>
              </a:rPr>
              <a:t>Actually, testing should not be seen as an activity which starts only after the coding phase is complete, </a:t>
            </a:r>
            <a:r>
              <a:rPr lang="en-US" altLang="zh-CN" sz="2800" b="1" i="0" dirty="0">
                <a:solidFill>
                  <a:srgbClr val="FF0000"/>
                </a:solidFill>
              </a:rPr>
              <a:t>with the limited purposes of defecting failure</a:t>
            </a:r>
            <a:r>
              <a:rPr lang="en-US" altLang="zh-CN" sz="2800" i="0" dirty="0">
                <a:solidFill>
                  <a:srgbClr val="000000"/>
                </a:solidFill>
              </a:rPr>
              <a:t>. </a:t>
            </a:r>
            <a:r>
              <a:rPr lang="en-US" altLang="zh-CN" sz="2800" i="0" dirty="0">
                <a:solidFill>
                  <a:srgbClr val="0000FF"/>
                </a:solidFill>
              </a:rPr>
              <a:t>Indeed, planning for testing should start with the early stages of the requirement process, and test plans and procedures must be systematically and continuously developed, and possibly refined, as development proceeds.</a:t>
            </a:r>
            <a:r>
              <a:rPr lang="en-US" altLang="zh-CN" sz="2800" i="0" dirty="0">
                <a:solidFill>
                  <a:srgbClr val="000000"/>
                </a:solidFill>
              </a:rPr>
              <a:t> </a:t>
            </a:r>
            <a:r>
              <a:rPr lang="en-US" altLang="zh-CN" sz="2800" i="0" dirty="0">
                <a:solidFill>
                  <a:srgbClr val="009900"/>
                </a:solidFill>
              </a:rPr>
              <a:t>During coding, we can perform the unit testing at the same time. It will save much time and obtain better testing effects I think. </a:t>
            </a:r>
            <a:r>
              <a:rPr lang="en-US" altLang="zh-CN" sz="2800" i="0" dirty="0">
                <a:solidFill>
                  <a:srgbClr val="000000"/>
                </a:solidFill>
              </a:rPr>
              <a:t>Finally, we can </a:t>
            </a:r>
            <a:r>
              <a:rPr lang="en-US" altLang="zh-CN" sz="2800" i="0" dirty="0">
                <a:solidFill>
                  <a:srgbClr val="C00000"/>
                </a:solidFill>
              </a:rPr>
              <a:t>perform</a:t>
            </a:r>
            <a:r>
              <a:rPr lang="en-US" altLang="zh-CN" sz="2800" i="0" dirty="0">
                <a:solidFill>
                  <a:srgbClr val="000000"/>
                </a:solidFill>
              </a:rPr>
              <a:t> a </a:t>
            </a:r>
            <a:r>
              <a:rPr lang="en-US" altLang="zh-CN" sz="2800" b="1" i="0" dirty="0">
                <a:solidFill>
                  <a:srgbClr val="FF0000"/>
                </a:solidFill>
              </a:rPr>
              <a:t>validation test </a:t>
            </a:r>
            <a:r>
              <a:rPr lang="en-US" altLang="zh-CN" sz="2800" i="0" dirty="0">
                <a:solidFill>
                  <a:srgbClr val="000000"/>
                </a:solidFill>
              </a:rPr>
              <a:t>by working with the customer to </a:t>
            </a:r>
            <a:r>
              <a:rPr lang="en-US" altLang="zh-CN" sz="2800" i="0" dirty="0">
                <a:solidFill>
                  <a:srgbClr val="C00000"/>
                </a:solidFill>
              </a:rPr>
              <a:t>find out </a:t>
            </a:r>
            <a:r>
              <a:rPr lang="en-US" altLang="zh-CN" sz="2800" i="0" dirty="0">
                <a:solidFill>
                  <a:srgbClr val="000000"/>
                </a:solidFill>
              </a:rPr>
              <a:t>if the software developed is valid for the customer and </a:t>
            </a:r>
            <a:r>
              <a:rPr lang="en-US" altLang="zh-CN" sz="2800" i="0" dirty="0">
                <a:solidFill>
                  <a:srgbClr val="C00000"/>
                </a:solidFill>
              </a:rPr>
              <a:t>make sure </a:t>
            </a:r>
            <a:r>
              <a:rPr lang="en-US" altLang="zh-CN" sz="2800" i="0" dirty="0">
                <a:solidFill>
                  <a:srgbClr val="000000"/>
                </a:solidFill>
              </a:rPr>
              <a:t>that the customer is getting what they asked for. </a:t>
            </a:r>
            <a:endParaRPr kumimoji="0" lang="en-US" altLang="zh-CN" sz="2800" i="0" u="none" strike="noStrike" kern="1200" cap="none" spc="0" normalizeH="0" baseline="0" noProof="0" dirty="0">
              <a:ln>
                <a:noFill/>
              </a:ln>
              <a:solidFill>
                <a:srgbClr val="000000"/>
              </a:solidFill>
              <a:effectLst/>
              <a:uLnTx/>
              <a:uFillTx/>
              <a:latin typeface="Times New Roman"/>
              <a:ea typeface="黑体"/>
            </a:endParaRPr>
          </a:p>
        </p:txBody>
      </p:sp>
    </p:spTree>
    <p:extLst>
      <p:ext uri="{BB962C8B-B14F-4D97-AF65-F5344CB8AC3E}">
        <p14:creationId xmlns:p14="http://schemas.microsoft.com/office/powerpoint/2010/main" val="144522038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251520" y="65832"/>
            <a:ext cx="8640960"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Sharon: </a:t>
            </a:r>
            <a:r>
              <a:rPr lang="en-US" altLang="zh-CN" sz="2400" i="0" dirty="0">
                <a:solidFill>
                  <a:srgbClr val="000000"/>
                </a:solidFill>
              </a:rPr>
              <a:t>By the way, we need three computers and must install the software which the customer requires with a </a:t>
            </a:r>
            <a:r>
              <a:rPr lang="en-US" altLang="zh-CN" sz="2400" i="0" dirty="0">
                <a:solidFill>
                  <a:srgbClr val="FF0000"/>
                </a:solidFill>
              </a:rPr>
              <a:t>uniform version</a:t>
            </a:r>
            <a:r>
              <a:rPr lang="en-US" altLang="zh-CN" sz="2400" i="0" dirty="0">
                <a:solidFill>
                  <a:srgbClr val="000000"/>
                </a:solidFill>
              </a:rPr>
              <a:t> as </a:t>
            </a:r>
            <a:r>
              <a:rPr lang="en-US" altLang="zh-CN" sz="2400" i="0" dirty="0">
                <a:solidFill>
                  <a:srgbClr val="FF0000"/>
                </a:solidFill>
              </a:rPr>
              <a:t>developing tools</a:t>
            </a:r>
            <a:r>
              <a:rPr lang="en-US" altLang="zh-CN" sz="2400" i="0" dirty="0">
                <a:solidFill>
                  <a:srgbClr val="000000"/>
                </a:solidFill>
              </a:rPr>
              <a:t>. That is Microsoft Visual Studio 2012 for a </a:t>
            </a:r>
            <a:r>
              <a:rPr lang="en-US" altLang="zh-CN" sz="2400" i="0" dirty="0">
                <a:solidFill>
                  <a:srgbClr val="FF0000"/>
                </a:solidFill>
              </a:rPr>
              <a:t>development platform </a:t>
            </a:r>
            <a:r>
              <a:rPr lang="en-US" altLang="zh-CN" sz="2400" i="0" dirty="0">
                <a:solidFill>
                  <a:srgbClr val="000000"/>
                </a:solidFill>
              </a:rPr>
              <a:t>and Microsoft SQL Server 2012 as a </a:t>
            </a:r>
            <a:r>
              <a:rPr lang="en-US" altLang="zh-CN" sz="2400" i="0" dirty="0">
                <a:solidFill>
                  <a:srgbClr val="FF0000"/>
                </a:solidFill>
              </a:rPr>
              <a:t>database management system</a:t>
            </a:r>
            <a:r>
              <a:rPr lang="en-US" altLang="zh-CN" sz="2400" i="0" dirty="0">
                <a:solidFill>
                  <a:srgbClr val="000000"/>
                </a:solidFill>
              </a:rPr>
              <a:t>.</a:t>
            </a:r>
          </a:p>
          <a:p>
            <a:pPr lvl="0" algn="just"/>
            <a:r>
              <a:rPr lang="en-US" altLang="zh-CN" sz="2400" b="1" i="0" dirty="0" smtClean="0">
                <a:solidFill>
                  <a:srgbClr val="000000"/>
                </a:solidFill>
              </a:rPr>
              <a:t>Jason</a:t>
            </a:r>
            <a:r>
              <a:rPr lang="en-US" altLang="zh-CN" sz="2400" b="1" i="0" dirty="0">
                <a:solidFill>
                  <a:srgbClr val="000000"/>
                </a:solidFill>
              </a:rPr>
              <a:t>: </a:t>
            </a:r>
            <a:r>
              <a:rPr lang="en-US" altLang="zh-CN" sz="2400" i="0" dirty="0">
                <a:solidFill>
                  <a:srgbClr val="000000"/>
                </a:solidFill>
              </a:rPr>
              <a:t>We need a network as well.</a:t>
            </a:r>
          </a:p>
          <a:p>
            <a:pPr lvl="0" algn="just"/>
            <a:r>
              <a:rPr lang="en-US" altLang="zh-CN" sz="2400" b="1" i="0" dirty="0" smtClean="0">
                <a:solidFill>
                  <a:srgbClr val="000000"/>
                </a:solidFill>
              </a:rPr>
              <a:t>Kevin</a:t>
            </a:r>
            <a:r>
              <a:rPr lang="en-US" altLang="zh-CN" sz="2400" b="1" i="0" dirty="0">
                <a:solidFill>
                  <a:srgbClr val="000000"/>
                </a:solidFill>
              </a:rPr>
              <a:t>: </a:t>
            </a:r>
            <a:r>
              <a:rPr lang="en-US" altLang="zh-CN" sz="2400" i="0" dirty="0">
                <a:solidFill>
                  <a:srgbClr val="000000"/>
                </a:solidFill>
              </a:rPr>
              <a:t>Ok, I will prepare the development environment for us as soon as possible. Then, we must </a:t>
            </a:r>
            <a:r>
              <a:rPr lang="en-US" altLang="zh-CN" sz="2400" b="1" i="0" dirty="0">
                <a:solidFill>
                  <a:srgbClr val="FF0000"/>
                </a:solidFill>
              </a:rPr>
              <a:t>assign</a:t>
            </a:r>
            <a:r>
              <a:rPr lang="en-US" altLang="zh-CN" sz="2400" i="0" dirty="0">
                <a:solidFill>
                  <a:srgbClr val="000000"/>
                </a:solidFill>
              </a:rPr>
              <a:t> some management responsibilities </a:t>
            </a:r>
            <a:r>
              <a:rPr lang="en-US" altLang="zh-CN" sz="2400" b="1" i="0" dirty="0">
                <a:solidFill>
                  <a:srgbClr val="FF0000"/>
                </a:solidFill>
              </a:rPr>
              <a:t>to</a:t>
            </a:r>
            <a:r>
              <a:rPr lang="en-US" altLang="zh-CN" sz="2400" i="0" dirty="0">
                <a:solidFill>
                  <a:srgbClr val="000000"/>
                </a:solidFill>
              </a:rPr>
              <a:t> everyone. Sharon, you </a:t>
            </a:r>
            <a:r>
              <a:rPr lang="en-US" altLang="zh-CN" sz="2400" i="0" dirty="0">
                <a:solidFill>
                  <a:srgbClr val="0000FF"/>
                </a:solidFill>
              </a:rPr>
              <a:t>are responsible for </a:t>
            </a:r>
            <a:r>
              <a:rPr lang="en-US" altLang="zh-CN" sz="2400" i="0" dirty="0">
                <a:solidFill>
                  <a:srgbClr val="000000"/>
                </a:solidFill>
              </a:rPr>
              <a:t>document management. Jason, you </a:t>
            </a:r>
            <a:r>
              <a:rPr lang="en-US" altLang="zh-CN" sz="2400" i="0" dirty="0">
                <a:solidFill>
                  <a:srgbClr val="0000FF"/>
                </a:solidFill>
              </a:rPr>
              <a:t>take charge of </a:t>
            </a:r>
            <a:r>
              <a:rPr lang="en-US" altLang="zh-CN" sz="2400" i="0" dirty="0">
                <a:solidFill>
                  <a:srgbClr val="000000"/>
                </a:solidFill>
              </a:rPr>
              <a:t>change management. And I will </a:t>
            </a:r>
            <a:r>
              <a:rPr lang="en-US" altLang="zh-CN" sz="2400" i="0" dirty="0">
                <a:solidFill>
                  <a:srgbClr val="0000FF"/>
                </a:solidFill>
              </a:rPr>
              <a:t>be in charge of </a:t>
            </a:r>
            <a:r>
              <a:rPr lang="en-US" altLang="zh-CN" sz="2400" i="0" dirty="0">
                <a:solidFill>
                  <a:srgbClr val="000000"/>
                </a:solidFill>
              </a:rPr>
              <a:t>the Software Quality Assurance. OK?</a:t>
            </a:r>
          </a:p>
        </p:txBody>
      </p:sp>
      <p:sp>
        <p:nvSpPr>
          <p:cNvPr id="6" name="矩形 5"/>
          <p:cNvSpPr/>
          <p:nvPr/>
        </p:nvSpPr>
        <p:spPr>
          <a:xfrm>
            <a:off x="251520" y="4648299"/>
            <a:ext cx="864096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800" i="0" dirty="0" smtClean="0"/>
              <a:t>assign to </a:t>
            </a:r>
            <a:r>
              <a:rPr lang="zh-CN" altLang="en-US" sz="2800" i="0" dirty="0" smtClean="0"/>
              <a:t>分</a:t>
            </a:r>
            <a:r>
              <a:rPr lang="zh-CN" altLang="en-US" sz="2800" i="0" dirty="0"/>
              <a:t>配给</a:t>
            </a:r>
            <a:r>
              <a:rPr lang="en-US" altLang="zh-CN" sz="2800" i="0" dirty="0" smtClean="0"/>
              <a:t>; </a:t>
            </a:r>
            <a:r>
              <a:rPr lang="zh-CN" altLang="en-US" sz="2800" i="0" dirty="0" smtClean="0"/>
              <a:t>指定</a:t>
            </a:r>
            <a:r>
              <a:rPr lang="en-US" altLang="zh-CN" sz="2800" i="0" dirty="0" smtClean="0"/>
              <a:t>; </a:t>
            </a:r>
            <a:r>
              <a:rPr lang="zh-CN" altLang="en-US" sz="2800" i="0" dirty="0" smtClean="0"/>
              <a:t>确定</a:t>
            </a:r>
            <a:r>
              <a:rPr lang="en-US" altLang="zh-CN" sz="2800" i="0" dirty="0" smtClean="0"/>
              <a:t>; </a:t>
            </a:r>
            <a:r>
              <a:rPr lang="zh-CN" altLang="en-US" sz="2800" i="0" dirty="0" smtClean="0"/>
              <a:t>归因于</a:t>
            </a:r>
            <a:endParaRPr lang="zh-CN" altLang="en-US" sz="2800" i="0" dirty="0"/>
          </a:p>
        </p:txBody>
      </p:sp>
      <p:sp>
        <p:nvSpPr>
          <p:cNvPr id="8" name="矩形 7"/>
          <p:cNvSpPr/>
          <p:nvPr/>
        </p:nvSpPr>
        <p:spPr>
          <a:xfrm>
            <a:off x="251520" y="5231041"/>
            <a:ext cx="8640960"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In </a:t>
            </a:r>
            <a:r>
              <a:rPr lang="en-US" altLang="zh-CN" sz="2000" i="0" dirty="0"/>
              <a:t>the list, select the command you want to </a:t>
            </a:r>
            <a:r>
              <a:rPr lang="en-US" altLang="zh-CN" sz="2000" i="0" dirty="0">
                <a:solidFill>
                  <a:srgbClr val="FF0000"/>
                </a:solidFill>
              </a:rPr>
              <a:t>assign to </a:t>
            </a:r>
            <a:r>
              <a:rPr lang="en-US" altLang="zh-CN" sz="2000" i="0" dirty="0"/>
              <a:t>a shortcut key combination. </a:t>
            </a:r>
          </a:p>
          <a:p>
            <a:pPr algn="just"/>
            <a:r>
              <a:rPr lang="zh-CN" altLang="en-US" sz="2000" i="0" dirty="0"/>
              <a:t>在列表中，选择要为其分配快捷键组合的命令</a:t>
            </a:r>
            <a:r>
              <a:rPr lang="zh-CN" altLang="en-US" sz="2000" i="0" dirty="0" smtClean="0"/>
              <a:t>。</a:t>
            </a:r>
            <a:endParaRPr lang="en-US" altLang="zh-CN" sz="2000" i="0" dirty="0" smtClean="0"/>
          </a:p>
          <a:p>
            <a:pPr algn="just"/>
            <a:endParaRPr lang="en-US" altLang="zh-CN" sz="2000" i="0" dirty="0" smtClean="0"/>
          </a:p>
          <a:p>
            <a:pPr algn="just"/>
            <a:r>
              <a:rPr lang="en-US" altLang="zh-CN" sz="2000" i="0" dirty="0" smtClean="0"/>
              <a:t>2. You </a:t>
            </a:r>
            <a:r>
              <a:rPr lang="en-US" altLang="zh-CN" sz="2000" i="0" dirty="0"/>
              <a:t>can access your volume though the drive letter or path you </a:t>
            </a:r>
            <a:r>
              <a:rPr lang="en-US" altLang="zh-CN" sz="2000" i="0" dirty="0">
                <a:solidFill>
                  <a:srgbClr val="FF0000"/>
                </a:solidFill>
              </a:rPr>
              <a:t>assign to</a:t>
            </a:r>
            <a:r>
              <a:rPr lang="en-US" altLang="zh-CN" sz="2000" i="0" dirty="0"/>
              <a:t> it. </a:t>
            </a:r>
          </a:p>
          <a:p>
            <a:pPr algn="just"/>
            <a:r>
              <a:rPr lang="zh-CN" altLang="en-US" sz="2000" i="0" dirty="0"/>
              <a:t>您可以通过指派的驱动器号或路径来访问卷。</a:t>
            </a:r>
          </a:p>
        </p:txBody>
      </p:sp>
    </p:spTree>
    <p:extLst>
      <p:ext uri="{BB962C8B-B14F-4D97-AF65-F5344CB8AC3E}">
        <p14:creationId xmlns:p14="http://schemas.microsoft.com/office/powerpoint/2010/main" val="73737853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9</a:t>
            </a:fld>
            <a:endParaRPr lang="en-US" altLang="zh-CN"/>
          </a:p>
        </p:txBody>
      </p:sp>
      <p:sp>
        <p:nvSpPr>
          <p:cNvPr id="6" name="矩形 5"/>
          <p:cNvSpPr/>
          <p:nvPr/>
        </p:nvSpPr>
        <p:spPr>
          <a:xfrm>
            <a:off x="251520" y="1816085"/>
            <a:ext cx="864096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3600" i="0" dirty="0" smtClean="0"/>
              <a:t>refer to </a:t>
            </a:r>
            <a:r>
              <a:rPr lang="zh-CN" altLang="en-US" sz="3600" i="0" dirty="0" smtClean="0"/>
              <a:t>参考</a:t>
            </a:r>
            <a:r>
              <a:rPr lang="en-US" altLang="zh-CN" sz="3600" i="0" dirty="0" smtClean="0"/>
              <a:t>; </a:t>
            </a:r>
            <a:r>
              <a:rPr lang="zh-CN" altLang="en-US" sz="3600" i="0" dirty="0" smtClean="0"/>
              <a:t>指</a:t>
            </a:r>
            <a:r>
              <a:rPr lang="zh-CN" altLang="en-US" sz="3600" i="0" dirty="0"/>
              <a:t>的是</a:t>
            </a:r>
            <a:r>
              <a:rPr lang="en-US" altLang="zh-CN" sz="3600" i="0" dirty="0" smtClean="0"/>
              <a:t>; </a:t>
            </a:r>
            <a:r>
              <a:rPr lang="zh-CN" altLang="en-US" sz="3600" i="0" dirty="0" smtClean="0"/>
              <a:t>涉及</a:t>
            </a:r>
            <a:r>
              <a:rPr lang="en-US" altLang="zh-CN" sz="3600" i="0" dirty="0" smtClean="0"/>
              <a:t>; </a:t>
            </a:r>
            <a:r>
              <a:rPr lang="zh-CN" altLang="en-US" sz="3600" i="0" dirty="0" smtClean="0"/>
              <a:t>适用于</a:t>
            </a:r>
            <a:endParaRPr lang="zh-CN" altLang="en-US" sz="3600" i="0" dirty="0"/>
          </a:p>
        </p:txBody>
      </p:sp>
      <p:sp>
        <p:nvSpPr>
          <p:cNvPr id="7" name="矩形 6"/>
          <p:cNvSpPr/>
          <p:nvPr/>
        </p:nvSpPr>
        <p:spPr>
          <a:xfrm>
            <a:off x="251520" y="2564904"/>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400" i="0" dirty="0" smtClean="0"/>
              <a:t>1. Please </a:t>
            </a:r>
            <a:r>
              <a:rPr lang="en-US" altLang="zh-CN" sz="2400" i="0" dirty="0">
                <a:solidFill>
                  <a:srgbClr val="FF0000"/>
                </a:solidFill>
              </a:rPr>
              <a:t>refer to </a:t>
            </a:r>
            <a:r>
              <a:rPr lang="en-US" altLang="zh-CN" sz="2400" i="0" dirty="0"/>
              <a:t>the right-hand column of page 200 of this dictionary.</a:t>
            </a:r>
          </a:p>
          <a:p>
            <a:pPr algn="just"/>
            <a:r>
              <a:rPr lang="zh-CN" altLang="en-US" sz="2400" i="0" dirty="0"/>
              <a:t>请参看这本词典第二百页右面一栏</a:t>
            </a:r>
            <a:r>
              <a:rPr lang="zh-CN" altLang="en-US" sz="2400" i="0" dirty="0" smtClean="0"/>
              <a:t>。</a:t>
            </a:r>
            <a:endParaRPr lang="en-US" altLang="zh-CN" sz="2400" i="0" dirty="0" smtClean="0"/>
          </a:p>
          <a:p>
            <a:pPr algn="just"/>
            <a:endParaRPr lang="en-US" altLang="zh-CN" sz="2400" i="0" dirty="0" smtClean="0"/>
          </a:p>
          <a:p>
            <a:pPr algn="just"/>
            <a:r>
              <a:rPr lang="en-US" altLang="zh-CN" sz="2400" i="0" dirty="0" smtClean="0"/>
              <a:t>2. This </a:t>
            </a:r>
            <a:r>
              <a:rPr lang="en-US" altLang="zh-CN" sz="2400" i="0" dirty="0"/>
              <a:t>is a technical question, which I will have to </a:t>
            </a:r>
            <a:r>
              <a:rPr lang="en-US" altLang="zh-CN" sz="2400" i="0" dirty="0">
                <a:solidFill>
                  <a:srgbClr val="FF0000"/>
                </a:solidFill>
              </a:rPr>
              <a:t>refer to </a:t>
            </a:r>
            <a:r>
              <a:rPr lang="en-US" altLang="zh-CN" sz="2400" i="0" dirty="0"/>
              <a:t>our technical department. </a:t>
            </a:r>
          </a:p>
          <a:p>
            <a:pPr algn="just"/>
            <a:r>
              <a:rPr lang="zh-CN" altLang="en-US" sz="2400" i="0" dirty="0" smtClean="0"/>
              <a:t>这</a:t>
            </a:r>
            <a:r>
              <a:rPr lang="zh-CN" altLang="en-US" sz="2400" i="0" dirty="0"/>
              <a:t>是一个技术性的问题，我得找我们的技术部门</a:t>
            </a:r>
            <a:r>
              <a:rPr lang="zh-CN" altLang="en-US" sz="2400" i="0" dirty="0" smtClean="0"/>
              <a:t>。</a:t>
            </a:r>
            <a:endParaRPr lang="en-US" altLang="zh-CN" sz="2400" i="0" dirty="0" smtClean="0"/>
          </a:p>
          <a:p>
            <a:pPr algn="just"/>
            <a:endParaRPr lang="en-US" altLang="zh-CN" sz="2400" i="0" dirty="0" smtClean="0"/>
          </a:p>
          <a:p>
            <a:pPr algn="just"/>
            <a:r>
              <a:rPr lang="en-US" altLang="zh-CN" sz="2400" i="0" dirty="0" smtClean="0"/>
              <a:t>3. These </a:t>
            </a:r>
            <a:r>
              <a:rPr lang="en-US" altLang="zh-CN" sz="2400" i="0" dirty="0"/>
              <a:t>"more complex methods" are what I will </a:t>
            </a:r>
            <a:r>
              <a:rPr lang="en-US" altLang="zh-CN" sz="2400" i="0" dirty="0">
                <a:solidFill>
                  <a:srgbClr val="FF0000"/>
                </a:solidFill>
              </a:rPr>
              <a:t>refer to as </a:t>
            </a:r>
            <a:r>
              <a:rPr lang="en-US" altLang="zh-CN" sz="2400" i="0" dirty="0"/>
              <a:t>artificial intelligences, or AIs. </a:t>
            </a:r>
          </a:p>
          <a:p>
            <a:pPr algn="just"/>
            <a:r>
              <a:rPr lang="zh-CN" altLang="en-US" sz="2400" i="0" dirty="0"/>
              <a:t>这些”更复杂的方法“是我将称为的人工智能，也</a:t>
            </a:r>
            <a:r>
              <a:rPr lang="zh-CN" altLang="en-US" sz="2400" i="0" dirty="0" smtClean="0"/>
              <a:t>称</a:t>
            </a:r>
            <a:r>
              <a:rPr lang="en-US" altLang="zh-CN" sz="2400" i="0" dirty="0" smtClean="0"/>
              <a:t>AI</a:t>
            </a:r>
            <a:r>
              <a:rPr lang="zh-CN" altLang="en-US" sz="2400" i="0" dirty="0"/>
              <a:t>。</a:t>
            </a:r>
          </a:p>
        </p:txBody>
      </p:sp>
      <p:sp>
        <p:nvSpPr>
          <p:cNvPr id="9" name="矩形 8"/>
          <p:cNvSpPr/>
          <p:nvPr/>
        </p:nvSpPr>
        <p:spPr>
          <a:xfrm>
            <a:off x="251520" y="163603"/>
            <a:ext cx="8640960"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3200" b="1" i="0" dirty="0">
                <a:solidFill>
                  <a:srgbClr val="000000"/>
                </a:solidFill>
              </a:rPr>
              <a:t>Kevin: </a:t>
            </a:r>
            <a:r>
              <a:rPr lang="en-US" altLang="zh-CN" sz="3200" i="0" dirty="0">
                <a:solidFill>
                  <a:srgbClr val="000000"/>
                </a:solidFill>
              </a:rPr>
              <a:t>Ok, I have noted everything which we </a:t>
            </a:r>
            <a:r>
              <a:rPr lang="en-US" altLang="zh-CN" sz="3200" b="1" i="0" dirty="0">
                <a:solidFill>
                  <a:srgbClr val="FF0000"/>
                </a:solidFill>
              </a:rPr>
              <a:t>referred to </a:t>
            </a:r>
            <a:r>
              <a:rPr lang="en-US" altLang="zh-CN" sz="3200" i="0" dirty="0">
                <a:solidFill>
                  <a:srgbClr val="000000"/>
                </a:solidFill>
              </a:rPr>
              <a:t>just now, and will complete a project plan within two days.</a:t>
            </a:r>
          </a:p>
        </p:txBody>
      </p:sp>
    </p:spTree>
    <p:extLst>
      <p:ext uri="{BB962C8B-B14F-4D97-AF65-F5344CB8AC3E}">
        <p14:creationId xmlns:p14="http://schemas.microsoft.com/office/powerpoint/2010/main" val="383803278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4819</TotalTime>
  <Words>3763</Words>
  <Application>Microsoft Office PowerPoint</Application>
  <PresentationFormat>全屏显示(4:3)</PresentationFormat>
  <Paragraphs>152</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黑体</vt:lpstr>
      <vt:lpstr>华文行楷</vt:lpstr>
      <vt:lpstr>宋体</vt:lpstr>
      <vt:lpstr>微软雅黑</vt:lpstr>
      <vt:lpstr>Arial</vt:lpstr>
      <vt:lpstr>Times New Roman</vt:lpstr>
      <vt:lpstr>Wingdings</vt:lpstr>
      <vt:lpstr>课件模板-温剑丰</vt:lpstr>
      <vt:lpstr>软件工程专业英语</vt:lpstr>
      <vt:lpstr>Outline</vt:lpstr>
      <vt:lpstr>Part 1, Dialogue: Software Project Planning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87</cp:revision>
  <dcterms:created xsi:type="dcterms:W3CDTF">2017-12-29T02:31:48Z</dcterms:created>
  <dcterms:modified xsi:type="dcterms:W3CDTF">2020-03-23T14:27:08Z</dcterms:modified>
</cp:coreProperties>
</file>